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47"/>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 id="294" r:id="rId40"/>
    <p:sldId id="295" r:id="rId41"/>
    <p:sldId id="296" r:id="rId42"/>
    <p:sldId id="297" r:id="rId43"/>
    <p:sldId id="298" r:id="rId44"/>
    <p:sldId id="299" r:id="rId45"/>
    <p:sldId id="300" r:id="rId46"/>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11"/>
    <p:restoredTop sz="94610"/>
  </p:normalViewPr>
  <p:slideViewPr>
    <p:cSldViewPr snapToGrid="0" snapToObjects="1">
      <p:cViewPr varScale="1">
        <p:scale>
          <a:sx n="87" d="100"/>
          <a:sy n="87" d="100"/>
        </p:scale>
        <p:origin x="499" y="77"/>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notesMaster" Target="notesMasters/notesMaster1.xml"/><Relationship Id="rId50"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tableStyles" Target="tableStyle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24147911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9</a:t>
            </a:fld>
            <a:endParaRPr lang="en-US"/>
          </a:p>
        </p:txBody>
      </p:sp>
    </p:spTree>
    <p:extLst>
      <p:ext uri="{BB962C8B-B14F-4D97-AF65-F5344CB8AC3E}">
        <p14:creationId xmlns:p14="http://schemas.microsoft.com/office/powerpoint/2010/main" val="10240869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math#pid=68f0883f6bbba7ab66dfaa3e#tid=68f72e1aba80cb000ac8e066#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8211312" y="4425696"/>
            <a:ext cx="3429000" cy="905256"/>
          </a:xfrm>
          <a:prstGeom prst="rect">
            <a:avLst/>
          </a:prstGeom>
        </p:spPr>
      </p:pic>
      <p:sp>
        <p:nvSpPr>
          <p:cNvPr id="4" name="MasterShapeName"/>
          <p:cNvSpPr/>
          <p:nvPr/>
        </p:nvSpPr>
        <p:spPr>
          <a:xfrm>
            <a:off x="8220456" y="4425696"/>
            <a:ext cx="3419856" cy="905256"/>
          </a:xfrm>
          <a:prstGeom prst="rect">
            <a:avLst/>
          </a:prstGeom>
          <a:noFill/>
          <a:ln/>
        </p:spPr>
        <p:txBody>
          <a:bodyPr wrap="square" lIns="0" tIns="0" rIns="0" bIns="0" rtlCol="0" anchor="ctr"/>
          <a:lstStyle/>
          <a:p>
            <a:pPr algn="ctr">
              <a:lnSpc>
                <a:spcPct val="100000"/>
              </a:lnSpc>
            </a:pPr>
            <a:r>
              <a:rPr lang="en-US" sz="2600" b="1" i="0" dirty="0">
                <a:solidFill>
                  <a:srgbClr val="3D589F"/>
                </a:solidFill>
                <a:latin typeface="微软雅黑" pitchFamily="34" charset="0"/>
                <a:ea typeface="微软雅黑" pitchFamily="34" charset="-122"/>
                <a:cs typeface="微软雅黑" pitchFamily="34" charset="-120"/>
              </a:rPr>
              <a:t>数学  选择性必修      第三册  RJB</a:t>
            </a:r>
            <a:endParaRPr lang="en-US" sz="26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目录">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896112" y="2350008"/>
            <a:ext cx="2377440" cy="2276856"/>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0.xml"/><Relationship Id="rId1" Type="http://schemas.openxmlformats.org/officeDocument/2006/relationships/slideLayout" Target="../slideLayouts/slideLayout6.xml"/><Relationship Id="rId4" Type="http://schemas.openxmlformats.org/officeDocument/2006/relationships/image" Target="../media/image20.png"/></Relationships>
</file>

<file path=ppt/slides/_rels/slide11.xml.rels><?xml version="1.0" encoding="UTF-8" standalone="yes"?>
<Relationships xmlns="http://schemas.openxmlformats.org/package/2006/relationships"><Relationship Id="rId3" Type="http://schemas.openxmlformats.org/officeDocument/2006/relationships/image" Target="../media/image21.png"/><Relationship Id="rId7" Type="http://schemas.openxmlformats.org/officeDocument/2006/relationships/image" Target="../media/image25.png"/><Relationship Id="rId2" Type="http://schemas.openxmlformats.org/officeDocument/2006/relationships/notesSlide" Target="../notesSlides/notesSlide11.xml"/><Relationship Id="rId1" Type="http://schemas.openxmlformats.org/officeDocument/2006/relationships/slideLayout" Target="../slideLayouts/slideLayout6.xml"/><Relationship Id="rId6" Type="http://schemas.openxmlformats.org/officeDocument/2006/relationships/image" Target="../media/image24.png"/><Relationship Id="rId5" Type="http://schemas.openxmlformats.org/officeDocument/2006/relationships/image" Target="../media/image23.png"/><Relationship Id="rId4" Type="http://schemas.openxmlformats.org/officeDocument/2006/relationships/image" Target="../media/image22.png"/></Relationships>
</file>

<file path=ppt/slides/_rels/slide12.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2.xm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4.xml"/><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5.xml"/><Relationship Id="rId1" Type="http://schemas.openxmlformats.org/officeDocument/2006/relationships/slideLayout" Target="../slideLayouts/slideLayout6.xml"/><Relationship Id="rId6" Type="http://schemas.openxmlformats.org/officeDocument/2006/relationships/image" Target="../media/image31.png"/><Relationship Id="rId5" Type="http://schemas.openxmlformats.org/officeDocument/2006/relationships/image" Target="../media/image30.png"/><Relationship Id="rId4" Type="http://schemas.openxmlformats.org/officeDocument/2006/relationships/image" Target="../media/image29.png"/></Relationships>
</file>

<file path=ppt/slides/_rels/slide16.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16.xml"/><Relationship Id="rId1" Type="http://schemas.openxmlformats.org/officeDocument/2006/relationships/slideLayout" Target="../slideLayouts/slideLayout6.xml"/><Relationship Id="rId6" Type="http://schemas.openxmlformats.org/officeDocument/2006/relationships/image" Target="../media/image35.png"/><Relationship Id="rId5" Type="http://schemas.openxmlformats.org/officeDocument/2006/relationships/image" Target="../media/image34.png"/><Relationship Id="rId4" Type="http://schemas.openxmlformats.org/officeDocument/2006/relationships/image" Target="../media/image33.png"/></Relationships>
</file>

<file path=ppt/slides/_rels/slide17.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17.xml"/><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18.xml"/><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19.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20.xml"/><Relationship Id="rId1" Type="http://schemas.openxmlformats.org/officeDocument/2006/relationships/slideLayout" Target="../slideLayouts/slideLayout6.xml"/><Relationship Id="rId4" Type="http://schemas.openxmlformats.org/officeDocument/2006/relationships/image" Target="../media/image40.png"/></Relationships>
</file>

<file path=ppt/slides/_rels/slide21.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21.xml"/><Relationship Id="rId1" Type="http://schemas.openxmlformats.org/officeDocument/2006/relationships/slideLayout" Target="../slideLayouts/slideLayout6.xml"/><Relationship Id="rId5" Type="http://schemas.openxmlformats.org/officeDocument/2006/relationships/image" Target="../media/image43.png"/><Relationship Id="rId4" Type="http://schemas.openxmlformats.org/officeDocument/2006/relationships/image" Target="../media/image42.png"/></Relationships>
</file>

<file path=ppt/slides/_rels/slide22.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22.xml"/><Relationship Id="rId1" Type="http://schemas.openxmlformats.org/officeDocument/2006/relationships/slideLayout" Target="../slideLayouts/slideLayout6.xml"/><Relationship Id="rId4" Type="http://schemas.openxmlformats.org/officeDocument/2006/relationships/image" Target="../media/image45.png"/></Relationships>
</file>

<file path=ppt/slides/_rels/slide23.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23.xml"/><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24.xml"/><Relationship Id="rId1" Type="http://schemas.openxmlformats.org/officeDocument/2006/relationships/slideLayout" Target="../slideLayouts/slideLayout6.xml"/><Relationship Id="rId4" Type="http://schemas.openxmlformats.org/officeDocument/2006/relationships/image" Target="../media/image48.png"/></Relationships>
</file>

<file path=ppt/slides/_rels/slide25.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notesSlide" Target="../notesSlides/notesSlide25.xml"/><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notesSlide" Target="../notesSlides/notesSlide26.xml"/><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notesSlide" Target="../notesSlides/notesSlide27.xml"/><Relationship Id="rId1" Type="http://schemas.openxmlformats.org/officeDocument/2006/relationships/slideLayout" Target="../slideLayouts/slideLayout6.xml"/><Relationship Id="rId4" Type="http://schemas.openxmlformats.org/officeDocument/2006/relationships/image" Target="../media/image52.png"/></Relationships>
</file>

<file path=ppt/slides/_rels/slide28.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notesSlide" Target="../notesSlides/notesSlide28.xml"/><Relationship Id="rId1" Type="http://schemas.openxmlformats.org/officeDocument/2006/relationships/slideLayout" Target="../slideLayouts/slideLayout6.xml"/><Relationship Id="rId5" Type="http://schemas.openxmlformats.org/officeDocument/2006/relationships/image" Target="../media/image55.png"/><Relationship Id="rId4" Type="http://schemas.openxmlformats.org/officeDocument/2006/relationships/image" Target="../media/image54.png"/></Relationships>
</file>

<file path=ppt/slides/_rels/slide29.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notesSlide" Target="../notesSlides/notesSlide29.xml"/><Relationship Id="rId1" Type="http://schemas.openxmlformats.org/officeDocument/2006/relationships/slideLayout" Target="../slideLayouts/slideLayout6.xml"/><Relationship Id="rId4" Type="http://schemas.openxmlformats.org/officeDocument/2006/relationships/image" Target="../media/image57.png"/></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notesSlide" Target="../notesSlides/notesSlide30.xml"/><Relationship Id="rId1" Type="http://schemas.openxmlformats.org/officeDocument/2006/relationships/slideLayout" Target="../slideLayouts/slideLayout6.xml"/><Relationship Id="rId6" Type="http://schemas.openxmlformats.org/officeDocument/2006/relationships/image" Target="../media/image61.png"/><Relationship Id="rId5" Type="http://schemas.openxmlformats.org/officeDocument/2006/relationships/image" Target="../media/image60.png"/><Relationship Id="rId4" Type="http://schemas.openxmlformats.org/officeDocument/2006/relationships/image" Target="../media/image59.png"/></Relationships>
</file>

<file path=ppt/slides/_rels/slide31.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notesSlide" Target="../notesSlides/notesSlide31.xml"/><Relationship Id="rId1" Type="http://schemas.openxmlformats.org/officeDocument/2006/relationships/slideLayout" Target="../slideLayouts/slideLayout6.xml"/><Relationship Id="rId4" Type="http://schemas.openxmlformats.org/officeDocument/2006/relationships/image" Target="../media/image63.png"/></Relationships>
</file>

<file path=ppt/slides/_rels/slide32.xml.rels><?xml version="1.0" encoding="UTF-8" standalone="yes"?>
<Relationships xmlns="http://schemas.openxmlformats.org/package/2006/relationships"><Relationship Id="rId3" Type="http://schemas.openxmlformats.org/officeDocument/2006/relationships/image" Target="../media/image64.png"/><Relationship Id="rId7" Type="http://schemas.openxmlformats.org/officeDocument/2006/relationships/image" Target="../media/image68.png"/><Relationship Id="rId2" Type="http://schemas.openxmlformats.org/officeDocument/2006/relationships/notesSlide" Target="../notesSlides/notesSlide32.xml"/><Relationship Id="rId1" Type="http://schemas.openxmlformats.org/officeDocument/2006/relationships/slideLayout" Target="../slideLayouts/slideLayout6.xml"/><Relationship Id="rId6" Type="http://schemas.openxmlformats.org/officeDocument/2006/relationships/image" Target="../media/image67.png"/><Relationship Id="rId5" Type="http://schemas.openxmlformats.org/officeDocument/2006/relationships/image" Target="../media/image66.png"/><Relationship Id="rId4" Type="http://schemas.openxmlformats.org/officeDocument/2006/relationships/image" Target="../media/image65.png"/></Relationships>
</file>

<file path=ppt/slides/_rels/slide33.xml.rels><?xml version="1.0" encoding="UTF-8" standalone="yes"?>
<Relationships xmlns="http://schemas.openxmlformats.org/package/2006/relationships"><Relationship Id="rId3" Type="http://schemas.openxmlformats.org/officeDocument/2006/relationships/image" Target="../media/image69.png"/><Relationship Id="rId2" Type="http://schemas.openxmlformats.org/officeDocument/2006/relationships/notesSlide" Target="../notesSlides/notesSlide33.xml"/><Relationship Id="rId1" Type="http://schemas.openxmlformats.org/officeDocument/2006/relationships/slideLayout" Target="../slideLayouts/slideLayout6.xml"/><Relationship Id="rId4" Type="http://schemas.openxmlformats.org/officeDocument/2006/relationships/image" Target="../media/image70.png"/></Relationships>
</file>

<file path=ppt/slides/_rels/slide34.xml.rels><?xml version="1.0" encoding="UTF-8" standalone="yes"?>
<Relationships xmlns="http://schemas.openxmlformats.org/package/2006/relationships"><Relationship Id="rId3" Type="http://schemas.openxmlformats.org/officeDocument/2006/relationships/image" Target="../media/image71.png"/><Relationship Id="rId2" Type="http://schemas.openxmlformats.org/officeDocument/2006/relationships/notesSlide" Target="../notesSlides/notesSlide34.xml"/><Relationship Id="rId1" Type="http://schemas.openxmlformats.org/officeDocument/2006/relationships/slideLayout" Target="../slideLayouts/slideLayout6.xml"/><Relationship Id="rId5" Type="http://schemas.openxmlformats.org/officeDocument/2006/relationships/image" Target="../media/image73.png"/><Relationship Id="rId4" Type="http://schemas.openxmlformats.org/officeDocument/2006/relationships/image" Target="../media/image72.png"/></Relationships>
</file>

<file path=ppt/slides/_rels/slide35.xml.rels><?xml version="1.0" encoding="UTF-8" standalone="yes"?>
<Relationships xmlns="http://schemas.openxmlformats.org/package/2006/relationships"><Relationship Id="rId3" Type="http://schemas.openxmlformats.org/officeDocument/2006/relationships/image" Target="../media/image74.png"/><Relationship Id="rId2" Type="http://schemas.openxmlformats.org/officeDocument/2006/relationships/notesSlide" Target="../notesSlides/notesSlide35.xml"/><Relationship Id="rId1" Type="http://schemas.openxmlformats.org/officeDocument/2006/relationships/slideLayout" Target="../slideLayouts/slideLayout6.xml"/></Relationships>
</file>

<file path=ppt/slides/_rels/slide36.xml.rels><?xml version="1.0" encoding="UTF-8" standalone="yes"?>
<Relationships xmlns="http://schemas.openxmlformats.org/package/2006/relationships"><Relationship Id="rId3" Type="http://schemas.openxmlformats.org/officeDocument/2006/relationships/image" Target="../media/image75.png"/><Relationship Id="rId7" Type="http://schemas.openxmlformats.org/officeDocument/2006/relationships/image" Target="../media/image79.png"/><Relationship Id="rId2" Type="http://schemas.openxmlformats.org/officeDocument/2006/relationships/notesSlide" Target="../notesSlides/notesSlide36.xml"/><Relationship Id="rId1" Type="http://schemas.openxmlformats.org/officeDocument/2006/relationships/slideLayout" Target="../slideLayouts/slideLayout6.xml"/><Relationship Id="rId6" Type="http://schemas.openxmlformats.org/officeDocument/2006/relationships/image" Target="../media/image78.png"/><Relationship Id="rId5" Type="http://schemas.openxmlformats.org/officeDocument/2006/relationships/image" Target="../media/image77.png"/><Relationship Id="rId4" Type="http://schemas.openxmlformats.org/officeDocument/2006/relationships/image" Target="../media/image76.png"/></Relationships>
</file>

<file path=ppt/slides/_rels/slide37.xml.rels><?xml version="1.0" encoding="UTF-8" standalone="yes"?>
<Relationships xmlns="http://schemas.openxmlformats.org/package/2006/relationships"><Relationship Id="rId3" Type="http://schemas.openxmlformats.org/officeDocument/2006/relationships/image" Target="../media/image80.png"/><Relationship Id="rId2" Type="http://schemas.openxmlformats.org/officeDocument/2006/relationships/notesSlide" Target="../notesSlides/notesSlide37.xml"/><Relationship Id="rId1" Type="http://schemas.openxmlformats.org/officeDocument/2006/relationships/slideLayout" Target="../slideLayouts/slideLayout6.xml"/></Relationships>
</file>

<file path=ppt/slides/_rels/slide38.xml.rels><?xml version="1.0" encoding="UTF-8" standalone="yes"?>
<Relationships xmlns="http://schemas.openxmlformats.org/package/2006/relationships"><Relationship Id="rId3" Type="http://schemas.openxmlformats.org/officeDocument/2006/relationships/image" Target="../media/image81.png"/><Relationship Id="rId2" Type="http://schemas.openxmlformats.org/officeDocument/2006/relationships/notesSlide" Target="../notesSlides/notesSlide38.xml"/><Relationship Id="rId1" Type="http://schemas.openxmlformats.org/officeDocument/2006/relationships/slideLayout" Target="../slideLayouts/slideLayout6.xml"/><Relationship Id="rId4" Type="http://schemas.openxmlformats.org/officeDocument/2006/relationships/image" Target="../media/image82.png"/></Relationships>
</file>

<file path=ppt/slides/_rels/slide39.xml.rels><?xml version="1.0" encoding="UTF-8" standalone="yes"?>
<Relationships xmlns="http://schemas.openxmlformats.org/package/2006/relationships"><Relationship Id="rId3" Type="http://schemas.openxmlformats.org/officeDocument/2006/relationships/image" Target="../media/image83.png"/><Relationship Id="rId2" Type="http://schemas.openxmlformats.org/officeDocument/2006/relationships/notesSlide" Target="../notesSlides/notesSlide39.xml"/><Relationship Id="rId1" Type="http://schemas.openxmlformats.org/officeDocument/2006/relationships/slideLayout" Target="../slideLayouts/slideLayout6.xml"/><Relationship Id="rId6" Type="http://schemas.openxmlformats.org/officeDocument/2006/relationships/image" Target="../media/image86.png"/><Relationship Id="rId5" Type="http://schemas.openxmlformats.org/officeDocument/2006/relationships/image" Target="../media/image85.png"/><Relationship Id="rId4" Type="http://schemas.openxmlformats.org/officeDocument/2006/relationships/image" Target="../media/image84.png"/></Relationships>
</file>

<file path=ppt/slides/_rels/slide4.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slide" Target="slide5.xml"/><Relationship Id="rId7" Type="http://schemas.openxmlformats.org/officeDocument/2006/relationships/slide" Target="slide23.xml"/><Relationship Id="rId2" Type="http://schemas.openxmlformats.org/officeDocument/2006/relationships/notesSlide" Target="../notesSlides/notesSlide4.xml"/><Relationship Id="rId1" Type="http://schemas.openxmlformats.org/officeDocument/2006/relationships/slideLayout" Target="../slideLayouts/slideLayout5.xml"/><Relationship Id="rId6" Type="http://schemas.openxmlformats.org/officeDocument/2006/relationships/slide" Target="slide17.xml"/><Relationship Id="rId5" Type="http://schemas.openxmlformats.org/officeDocument/2006/relationships/slide" Target="slide11.xml"/><Relationship Id="rId10" Type="http://schemas.openxmlformats.org/officeDocument/2006/relationships/slide" Target="slide30.xml"/><Relationship Id="rId4" Type="http://schemas.openxmlformats.org/officeDocument/2006/relationships/slide" Target="slide6.xml"/><Relationship Id="rId9" Type="http://schemas.openxmlformats.org/officeDocument/2006/relationships/image" Target="../media/image8.png"/></Relationships>
</file>

<file path=ppt/slides/_rels/slide40.xml.rels><?xml version="1.0" encoding="UTF-8" standalone="yes"?>
<Relationships xmlns="http://schemas.openxmlformats.org/package/2006/relationships"><Relationship Id="rId3" Type="http://schemas.openxmlformats.org/officeDocument/2006/relationships/image" Target="../media/image87.png"/><Relationship Id="rId2" Type="http://schemas.openxmlformats.org/officeDocument/2006/relationships/notesSlide" Target="../notesSlides/notesSlide40.xml"/><Relationship Id="rId1" Type="http://schemas.openxmlformats.org/officeDocument/2006/relationships/slideLayout" Target="../slideLayouts/slideLayout6.xml"/><Relationship Id="rId5" Type="http://schemas.openxmlformats.org/officeDocument/2006/relationships/image" Target="../media/image89.png"/><Relationship Id="rId4" Type="http://schemas.openxmlformats.org/officeDocument/2006/relationships/image" Target="../media/image88.png"/></Relationships>
</file>

<file path=ppt/slides/_rels/slide41.xml.rels><?xml version="1.0" encoding="UTF-8" standalone="yes"?>
<Relationships xmlns="http://schemas.openxmlformats.org/package/2006/relationships"><Relationship Id="rId3" Type="http://schemas.openxmlformats.org/officeDocument/2006/relationships/image" Target="../media/image90.png"/><Relationship Id="rId2" Type="http://schemas.openxmlformats.org/officeDocument/2006/relationships/notesSlide" Target="../notesSlides/notesSlide41.xml"/><Relationship Id="rId1" Type="http://schemas.openxmlformats.org/officeDocument/2006/relationships/slideLayout" Target="../slideLayouts/slideLayout6.xml"/><Relationship Id="rId6" Type="http://schemas.openxmlformats.org/officeDocument/2006/relationships/image" Target="../media/image93.png"/><Relationship Id="rId5" Type="http://schemas.openxmlformats.org/officeDocument/2006/relationships/image" Target="../media/image92.png"/><Relationship Id="rId4" Type="http://schemas.openxmlformats.org/officeDocument/2006/relationships/image" Target="../media/image91.png"/></Relationships>
</file>

<file path=ppt/slides/_rels/slide42.xml.rels><?xml version="1.0" encoding="UTF-8" standalone="yes"?>
<Relationships xmlns="http://schemas.openxmlformats.org/package/2006/relationships"><Relationship Id="rId3" Type="http://schemas.openxmlformats.org/officeDocument/2006/relationships/image" Target="../media/image94.png"/><Relationship Id="rId2" Type="http://schemas.openxmlformats.org/officeDocument/2006/relationships/notesSlide" Target="../notesSlides/notesSlide42.xml"/><Relationship Id="rId1" Type="http://schemas.openxmlformats.org/officeDocument/2006/relationships/slideLayout" Target="../slideLayouts/slideLayout6.xml"/><Relationship Id="rId4" Type="http://schemas.openxmlformats.org/officeDocument/2006/relationships/image" Target="../media/image95.png"/></Relationships>
</file>

<file path=ppt/slides/_rels/slide43.xml.rels><?xml version="1.0" encoding="UTF-8" standalone="yes"?>
<Relationships xmlns="http://schemas.openxmlformats.org/package/2006/relationships"><Relationship Id="rId3" Type="http://schemas.openxmlformats.org/officeDocument/2006/relationships/image" Target="../media/image96.png"/><Relationship Id="rId7" Type="http://schemas.openxmlformats.org/officeDocument/2006/relationships/image" Target="../media/image100.png"/><Relationship Id="rId2" Type="http://schemas.openxmlformats.org/officeDocument/2006/relationships/notesSlide" Target="../notesSlides/notesSlide43.xml"/><Relationship Id="rId1" Type="http://schemas.openxmlformats.org/officeDocument/2006/relationships/slideLayout" Target="../slideLayouts/slideLayout6.xml"/><Relationship Id="rId6" Type="http://schemas.openxmlformats.org/officeDocument/2006/relationships/image" Target="../media/image99.png"/><Relationship Id="rId5" Type="http://schemas.openxmlformats.org/officeDocument/2006/relationships/image" Target="../media/image98.png"/><Relationship Id="rId4" Type="http://schemas.openxmlformats.org/officeDocument/2006/relationships/image" Target="../media/image97.png"/></Relationships>
</file>

<file path=ppt/slides/_rels/slide44.xml.rels><?xml version="1.0" encoding="UTF-8" standalone="yes"?>
<Relationships xmlns="http://schemas.openxmlformats.org/package/2006/relationships"><Relationship Id="rId3" Type="http://schemas.openxmlformats.org/officeDocument/2006/relationships/image" Target="../media/image101.png"/><Relationship Id="rId2" Type="http://schemas.openxmlformats.org/officeDocument/2006/relationships/notesSlide" Target="../notesSlides/notesSlide44.xml"/><Relationship Id="rId1" Type="http://schemas.openxmlformats.org/officeDocument/2006/relationships/slideLayout" Target="../slideLayouts/slideLayout6.xml"/></Relationships>
</file>

<file path=ppt/slides/_rels/slide45.xml.rels><?xml version="1.0" encoding="UTF-8" standalone="yes"?>
<Relationships xmlns="http://schemas.openxmlformats.org/package/2006/relationships"><Relationship Id="rId3" Type="http://schemas.openxmlformats.org/officeDocument/2006/relationships/image" Target="../media/image102.png"/><Relationship Id="rId2" Type="http://schemas.openxmlformats.org/officeDocument/2006/relationships/notesSlide" Target="../notesSlides/notesSlide45.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6.xml"/><Relationship Id="rId1" Type="http://schemas.openxmlformats.org/officeDocument/2006/relationships/slideLayout" Target="../slideLayouts/slideLayout6.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png"/></Relationships>
</file>

<file path=ppt/slides/_rels/slide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9.xml"/><Relationship Id="rId1" Type="http://schemas.openxmlformats.org/officeDocument/2006/relationships/slideLayout" Target="../slideLayouts/slideLayout6.xml"/><Relationship Id="rId5" Type="http://schemas.openxmlformats.org/officeDocument/2006/relationships/image" Target="../media/image18.png"/><Relationship Id="rId4" Type="http://schemas.openxmlformats.org/officeDocument/2006/relationships/image" Target="../media/image17.png"/></Relationships>
</file>

<file path=ppt/slides/slide1.xml><?xml version="1.0" encoding="utf-8"?>
<p:sld xmlns:a="http://schemas.openxmlformats.org/drawingml/2006/main" xmlns:r="http://schemas.openxmlformats.org/officeDocument/2006/relationships" xmlns:p="http://schemas.openxmlformats.org/presentationml/2006/main">
  <p:cSld name="Slide 1&amp;si=1checked= 1 &amp; amp; version = 1.0.5checked=1&amp;version=1.0.5">
    <p:spTree>
      <p:nvGrpSpPr>
        <p:cNvPr id="1" name=""/>
        <p:cNvGrpSpPr/>
        <p:nvPr/>
      </p:nvGrpSpPr>
      <p:grpSpPr>
        <a:xfrm>
          <a:off x="0" y="0"/>
          <a:ext cx="0" cy="0"/>
          <a:chOff x="0" y="0"/>
          <a:chExt cx="0" cy="0"/>
        </a:xfrm>
      </p:grpSpPr>
    </p:spTree>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name="Slide 10&amp;si=10checked= 1 &amp; amp; version = 1.0.5checked=1&amp;version=1.0.5">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O_6_BD.10_1#5eff814bd?vcp=1&amp;vop=1&amp;pid=641f8addd&amp;color=36,64,97&amp;vtp=1&amp;bt=1&amp;bbb=1"/>
              <p:cNvSpPr/>
              <p:nvPr/>
            </p:nvSpPr>
            <p:spPr>
              <a:xfrm>
                <a:off x="539496" y="1489855"/>
                <a:ext cx="11109960" cy="773430"/>
              </a:xfrm>
              <a:prstGeom prst="rect">
                <a:avLst/>
              </a:prstGeom>
              <a:noFill/>
              <a:ln/>
            </p:spPr>
            <p:txBody>
              <a:bodyPr wrap="none" lIns="0" tIns="0" rIns="0" bIns="0" rtlCol="0" anchor="t"/>
              <a:lstStyle/>
              <a:p>
                <a:pPr algn="l" latinLnBrk="1">
                  <a:lnSpc>
                    <a:spcPts val="3300"/>
                  </a:lnSpc>
                </a:pPr>
                <a:r>
                  <a:rPr lang="en-US" altLang="zh-CN" sz="1800" b="0" i="0" dirty="0">
                    <a:solidFill>
                      <a:srgbClr val="003760"/>
                    </a:solidFill>
                    <a:latin typeface="Times New Roman" pitchFamily="34" charset="0"/>
                    <a:ea typeface="微软雅黑" pitchFamily="34" charset="-122"/>
                    <a:cs typeface="Times New Roman" pitchFamily="34" charset="-120"/>
                  </a:rPr>
                  <a:t>（2）</a:t>
                </a:r>
                <a:r>
                  <a:rPr lang="en-US" altLang="zh-CN" sz="1800" b="0" i="0" dirty="0">
                    <a:solidFill>
                      <a:srgbClr val="244061"/>
                    </a:solidFill>
                    <a:latin typeface="Times New Roman" pitchFamily="34" charset="0"/>
                    <a:ea typeface="微软雅黑" pitchFamily="34" charset="-122"/>
                    <a:cs typeface="Times New Roman" pitchFamily="34" charset="-120"/>
                  </a:rPr>
                  <a:t>求该景点改造升级后旅游利润（单位:万元）</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𝑇</m:t>
                    </m:r>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𝑥</m:t>
                    </m:r>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𝑓</m:t>
                    </m:r>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𝑥</m:t>
                    </m:r>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𝑥</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的最大值.</a:t>
                </a:r>
                <a:endParaRPr lang="en-US" altLang="zh-CN" sz="1800" dirty="0"/>
              </a:p>
              <a:p>
                <a:pPr latinLnBrk="1">
                  <a:lnSpc>
                    <a:spcPts val="3100"/>
                  </a:lnSpc>
                </a:pPr>
                <a:r>
                  <a:rPr lang="en-US" altLang="zh-CN" b="0" i="0">
                    <a:solidFill>
                      <a:srgbClr val="244061"/>
                    </a:solidFill>
                    <a:latin typeface="Times New Roman" pitchFamily="34" charset="0"/>
                    <a:ea typeface="微软雅黑" pitchFamily="34" charset="-122"/>
                    <a:cs typeface="Times New Roman" pitchFamily="34" charset="-120"/>
                  </a:rPr>
                  <a:t>（</a:t>
                </a:r>
                <a:r>
                  <a:rPr lang="en-US" altLang="zh-CN" sz="1800" b="0" i="0" dirty="0">
                    <a:solidFill>
                      <a:srgbClr val="244061"/>
                    </a:solidFill>
                    <a:latin typeface="Times New Roman" pitchFamily="34" charset="0"/>
                    <a:ea typeface="微软雅黑" pitchFamily="34" charset="-122"/>
                    <a:cs typeface="Times New Roman" pitchFamily="34" charset="-120"/>
                  </a:rPr>
                  <a:t>参考数据：</a:t>
                </a:r>
                <a14:m>
                  <m:oMath xmlns:m="http://schemas.openxmlformats.org/officeDocument/2006/math">
                    <m:r>
                      <m:rPr>
                        <m:sty m:val="p"/>
                      </m:rPr>
                      <a:rPr lang="en-US" altLang="zh-CN" sz="1800" b="0" i="0">
                        <a:solidFill>
                          <a:srgbClr val="244061"/>
                        </a:solidFill>
                        <a:latin typeface="Cambria Math" pitchFamily="34" charset="0"/>
                        <a:ea typeface="Cambria Math" pitchFamily="34" charset="-122"/>
                        <a:cs typeface="Cambria Math" pitchFamily="34" charset="-120"/>
                      </a:rPr>
                      <m:t>ln</m:t>
                    </m:r>
                    <m:r>
                      <a:rPr lang="en-US" altLang="zh-CN" sz="1800" b="0" i="0">
                        <a:solidFill>
                          <a:srgbClr val="244061"/>
                        </a:solidFill>
                        <a:latin typeface="Cambria Math" pitchFamily="34" charset="0"/>
                        <a:ea typeface="Cambria Math" pitchFamily="34" charset="-122"/>
                        <a:cs typeface="Cambria Math" pitchFamily="34" charset="-120"/>
                      </a:rPr>
                      <m:t>2≈0.7</m:t>
                    </m:r>
                  </m:oMath>
                </a14:m>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r>
                      <m:rPr>
                        <m:sty m:val="p"/>
                      </m:rPr>
                      <a:rPr lang="en-US" altLang="zh-CN" sz="1800" b="0" i="0">
                        <a:solidFill>
                          <a:srgbClr val="244061"/>
                        </a:solidFill>
                        <a:latin typeface="Cambria Math" pitchFamily="34" charset="0"/>
                        <a:ea typeface="Cambria Math" pitchFamily="34" charset="-122"/>
                        <a:cs typeface="Cambria Math" pitchFamily="34" charset="-120"/>
                      </a:rPr>
                      <m:t>ln</m:t>
                    </m:r>
                    <m:r>
                      <a:rPr lang="en-US" altLang="zh-CN" sz="1800" b="0" i="0">
                        <a:solidFill>
                          <a:srgbClr val="244061"/>
                        </a:solidFill>
                        <a:latin typeface="Cambria Math" pitchFamily="34" charset="0"/>
                        <a:ea typeface="Cambria Math" pitchFamily="34" charset="-122"/>
                        <a:cs typeface="Cambria Math" pitchFamily="34" charset="-120"/>
                      </a:rPr>
                      <m:t>3≈1.1</m:t>
                    </m:r>
                  </m:oMath>
                </a14:m>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r>
                      <m:rPr>
                        <m:sty m:val="p"/>
                      </m:rPr>
                      <a:rPr lang="en-US" altLang="zh-CN" sz="1800" b="0" i="0">
                        <a:solidFill>
                          <a:srgbClr val="244061"/>
                        </a:solidFill>
                        <a:latin typeface="Cambria Math" pitchFamily="34" charset="0"/>
                        <a:ea typeface="Cambria Math" pitchFamily="34" charset="-122"/>
                        <a:cs typeface="Cambria Math" pitchFamily="34" charset="-120"/>
                      </a:rPr>
                      <m:t>ln</m:t>
                    </m:r>
                    <m:r>
                      <a:rPr lang="en-US" altLang="zh-CN" sz="1800" b="0" i="0">
                        <a:solidFill>
                          <a:srgbClr val="244061"/>
                        </a:solidFill>
                        <a:latin typeface="Cambria Math" pitchFamily="34" charset="0"/>
                        <a:ea typeface="Cambria Math" pitchFamily="34" charset="-122"/>
                        <a:cs typeface="Cambria Math" pitchFamily="34" charset="-120"/>
                      </a:rPr>
                      <m:t>5≈1.6</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a:t>
                </a:r>
                <a:endParaRPr lang="en-US" altLang="zh-CN" sz="1800" dirty="0"/>
              </a:p>
            </p:txBody>
          </p:sp>
        </mc:Choice>
        <mc:Fallback xmlns="">
          <p:sp>
            <p:nvSpPr>
              <p:cNvPr id="2" name="QO_6_BD.10_1#5eff814bd?vcp=1&amp;vop=1&amp;pid=641f8addd&amp;color=36,64,97&amp;vtp=1&amp;bt=1&amp;bbb=1"/>
              <p:cNvSpPr>
                <a:spLocks noRot="1" noChangeAspect="1" noMove="1" noResize="1" noEditPoints="1" noAdjustHandles="1" noChangeArrowheads="1" noChangeShapeType="1" noTextEdit="1"/>
              </p:cNvSpPr>
              <p:nvPr/>
            </p:nvSpPr>
            <p:spPr>
              <a:xfrm>
                <a:off x="539496" y="1489855"/>
                <a:ext cx="11109960" cy="773430"/>
              </a:xfrm>
              <a:prstGeom prst="rect">
                <a:avLst/>
              </a:prstGeom>
              <a:blipFill>
                <a:blip r:embed="rId3"/>
                <a:stretch>
                  <a:fillRect l="-1317" b="-18110"/>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3" name="QO_6_AN.11_1#5eff814bd?vcp=1&amp;vop=1&amp;pid=641f8addd&amp;color=36,64,97&amp;vtp=1&amp;bbb=1"/>
              <p:cNvSpPr/>
              <p:nvPr/>
            </p:nvSpPr>
            <p:spPr>
              <a:xfrm>
                <a:off x="539496" y="2267984"/>
                <a:ext cx="11109960" cy="2941955"/>
              </a:xfrm>
              <a:prstGeom prst="rect">
                <a:avLst/>
              </a:prstGeom>
              <a:noFill/>
              <a:ln/>
            </p:spPr>
            <p:txBody>
              <a:bodyPr wrap="none" lIns="0" tIns="0" rIns="0" bIns="0" rtlCol="0" anchor="t"/>
              <a:lstStyle/>
              <a:p>
                <a:pPr algn="l" latinLnBrk="1">
                  <a:lnSpc>
                    <a:spcPts val="3500"/>
                  </a:lnSpc>
                </a:pPr>
                <a:r>
                  <a:rPr lang="en-US" altLang="zh-CN" sz="1800" b="0" i="0" dirty="0">
                    <a:solidFill>
                      <a:srgbClr val="6565FF"/>
                    </a:solidFill>
                    <a:latin typeface="Times New Roman" pitchFamily="34" charset="0"/>
                    <a:ea typeface="微软雅黑" pitchFamily="34" charset="-122"/>
                    <a:cs typeface="Times New Roman" pitchFamily="34" charset="-120"/>
                  </a:rPr>
                  <a:t>【解】由（1）可知</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𝑇</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𝑥</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𝑓</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𝑥</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𝑥</m:t>
                    </m:r>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1</m:t>
                        </m:r>
                      </m:num>
                      <m:den>
                        <m:r>
                          <a:rPr lang="en-US" altLang="zh-CN" sz="1800" b="0" i="0">
                            <a:solidFill>
                              <a:srgbClr val="6565FF"/>
                            </a:solidFill>
                            <a:latin typeface="Cambria Math" pitchFamily="34" charset="0"/>
                            <a:ea typeface="Cambria Math" pitchFamily="34" charset="-122"/>
                            <a:cs typeface="Cambria Math" pitchFamily="34" charset="-120"/>
                          </a:rPr>
                          <m:t>100</m:t>
                        </m:r>
                      </m:den>
                    </m:f>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𝑥</m:t>
                        </m:r>
                      </m:e>
                      <m:sup>
                        <m:r>
                          <a:rPr lang="en-US" altLang="zh-CN" sz="1800" b="0" i="0">
                            <a:solidFill>
                              <a:srgbClr val="6565FF"/>
                            </a:solidFill>
                            <a:latin typeface="Cambria Math" pitchFamily="34" charset="0"/>
                            <a:ea typeface="Cambria Math" pitchFamily="34" charset="-122"/>
                            <a:cs typeface="Cambria Math" pitchFamily="34" charset="-120"/>
                          </a:rPr>
                          <m:t>2</m:t>
                        </m:r>
                      </m:sup>
                    </m:sSup>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51</m:t>
                        </m:r>
                      </m:num>
                      <m:den>
                        <m:r>
                          <a:rPr lang="en-US" altLang="zh-CN" sz="1800" b="0" i="0">
                            <a:solidFill>
                              <a:srgbClr val="6565FF"/>
                            </a:solidFill>
                            <a:latin typeface="Cambria Math" pitchFamily="34" charset="0"/>
                            <a:ea typeface="Cambria Math" pitchFamily="34" charset="-122"/>
                            <a:cs typeface="Cambria Math" pitchFamily="34" charset="-120"/>
                          </a:rPr>
                          <m:t>50</m:t>
                        </m:r>
                      </m:den>
                    </m:f>
                    <m:r>
                      <a:rPr lang="en-US" altLang="zh-CN" sz="1800" b="0" i="0">
                        <a:solidFill>
                          <a:srgbClr val="6565FF"/>
                        </a:solidFill>
                        <a:latin typeface="Cambria Math" pitchFamily="34" charset="0"/>
                        <a:ea typeface="Cambria Math" pitchFamily="34" charset="-122"/>
                        <a:cs typeface="Cambria Math" pitchFamily="34" charset="-120"/>
                      </a:rPr>
                      <m:t>𝑥</m:t>
                    </m:r>
                    <m:r>
                      <a:rPr lang="en-US" altLang="zh-CN" sz="1800" b="0" i="0">
                        <a:solidFill>
                          <a:srgbClr val="6565FF"/>
                        </a:solidFill>
                        <a:latin typeface="Cambria Math" pitchFamily="34" charset="0"/>
                        <a:ea typeface="Cambria Math" pitchFamily="34" charset="-122"/>
                        <a:cs typeface="Cambria Math" pitchFamily="34" charset="-120"/>
                      </a:rPr>
                      <m:t>−</m:t>
                    </m:r>
                    <m:r>
                      <m:rPr>
                        <m:sty m:val="p"/>
                      </m:rPr>
                      <a:rPr lang="en-US" altLang="zh-CN" sz="1800" b="0" i="0">
                        <a:solidFill>
                          <a:srgbClr val="6565FF"/>
                        </a:solidFill>
                        <a:latin typeface="Cambria Math" pitchFamily="34" charset="0"/>
                        <a:ea typeface="Cambria Math" pitchFamily="34" charset="-122"/>
                        <a:cs typeface="Cambria Math" pitchFamily="34" charset="-120"/>
                      </a:rPr>
                      <m:t>ln</m:t>
                    </m:r>
                    <m:r>
                      <m:rPr>
                        <m:nor/>
                      </m:rPr>
                      <a:rPr lang="en-US" altLang="zh-CN" sz="1800" b="0" i="0">
                        <a:solidFill>
                          <a:srgbClr val="6565FF"/>
                        </a:solidFill>
                        <a:latin typeface="Cambria Math" pitchFamily="34" charset="0"/>
                        <a:ea typeface="Cambria Math" pitchFamily="34" charset="-122"/>
                        <a:cs typeface="Cambria Math" pitchFamily="34" charset="-120"/>
                      </a:rPr>
                      <m:t> </m:t>
                    </m:r>
                    <m:r>
                      <a:rPr lang="en-US" altLang="zh-CN" sz="1800" b="0" i="0">
                        <a:solidFill>
                          <a:srgbClr val="6565FF"/>
                        </a:solidFill>
                        <a:latin typeface="Cambria Math" pitchFamily="34" charset="0"/>
                        <a:ea typeface="Cambria Math" pitchFamily="34" charset="-122"/>
                        <a:cs typeface="Cambria Math" pitchFamily="34" charset="-120"/>
                      </a:rPr>
                      <m:t>𝑥</m:t>
                    </m:r>
                    <m:r>
                      <a:rPr lang="en-US" altLang="zh-CN" sz="1800" b="0" i="0">
                        <a:solidFill>
                          <a:srgbClr val="6565FF"/>
                        </a:solidFill>
                        <a:latin typeface="Cambria Math" pitchFamily="34" charset="0"/>
                        <a:ea typeface="Cambria Math" pitchFamily="34" charset="-122"/>
                        <a:cs typeface="Cambria Math" pitchFamily="34" charset="-120"/>
                      </a:rPr>
                      <m:t>+</m:t>
                    </m:r>
                    <m:r>
                      <m:rPr>
                        <m:sty m:val="p"/>
                      </m:rPr>
                      <a:rPr lang="en-US" altLang="zh-CN" sz="1800" b="0" i="0">
                        <a:solidFill>
                          <a:srgbClr val="6565FF"/>
                        </a:solidFill>
                        <a:latin typeface="Cambria Math" pitchFamily="34" charset="0"/>
                        <a:ea typeface="Cambria Math" pitchFamily="34" charset="-122"/>
                        <a:cs typeface="Cambria Math" pitchFamily="34" charset="-120"/>
                      </a:rPr>
                      <m:t>ln</m:t>
                    </m:r>
                    <m:r>
                      <m:rPr>
                        <m:nor/>
                      </m:rPr>
                      <a:rPr lang="en-US" altLang="zh-CN" sz="1800" b="0" i="0">
                        <a:solidFill>
                          <a:srgbClr val="6565FF"/>
                        </a:solidFill>
                        <a:latin typeface="Cambria Math" pitchFamily="34" charset="0"/>
                        <a:ea typeface="Cambria Math" pitchFamily="34" charset="-122"/>
                        <a:cs typeface="Cambria Math" pitchFamily="34" charset="-120"/>
                      </a:rPr>
                      <m:t> </m:t>
                    </m:r>
                    <m:r>
                      <a:rPr lang="en-US" altLang="zh-CN" sz="1800" b="0" i="0">
                        <a:solidFill>
                          <a:srgbClr val="6565FF"/>
                        </a:solidFill>
                        <a:latin typeface="Cambria Math" pitchFamily="34" charset="0"/>
                        <a:ea typeface="Cambria Math" pitchFamily="34" charset="-122"/>
                        <a:cs typeface="Cambria Math" pitchFamily="34" charset="-120"/>
                      </a:rPr>
                      <m:t>10</m:t>
                    </m:r>
                  </m:oMath>
                </a14:m>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𝑥</m:t>
                    </m:r>
                    <m:r>
                      <a:rPr lang="en-US" altLang="zh-CN" sz="1800" b="0" i="0">
                        <a:solidFill>
                          <a:srgbClr val="6565FF"/>
                        </a:solidFill>
                        <a:latin typeface="Cambria Math" pitchFamily="34" charset="0"/>
                        <a:ea typeface="Cambria Math" pitchFamily="34" charset="-122"/>
                        <a:cs typeface="Cambria Math" pitchFamily="34" charset="-120"/>
                      </a:rPr>
                      <m:t>≥10</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3500"/>
                  </a:lnSpc>
                </a:pP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𝑇</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𝑥</m:t>
                    </m:r>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1</m:t>
                        </m:r>
                      </m:num>
                      <m:den>
                        <m:r>
                          <a:rPr lang="en-US" altLang="zh-CN" sz="1800" b="0" i="0">
                            <a:solidFill>
                              <a:srgbClr val="6565FF"/>
                            </a:solidFill>
                            <a:latin typeface="Cambria Math" pitchFamily="34" charset="0"/>
                            <a:ea typeface="Cambria Math" pitchFamily="34" charset="-122"/>
                            <a:cs typeface="Cambria Math" pitchFamily="34" charset="-120"/>
                          </a:rPr>
                          <m:t>50</m:t>
                        </m:r>
                      </m:den>
                    </m:f>
                    <m:r>
                      <a:rPr lang="en-US" altLang="zh-CN" sz="1800" b="0" i="0">
                        <a:solidFill>
                          <a:srgbClr val="6565FF"/>
                        </a:solidFill>
                        <a:latin typeface="Cambria Math" pitchFamily="34" charset="0"/>
                        <a:ea typeface="Cambria Math" pitchFamily="34" charset="-122"/>
                        <a:cs typeface="Cambria Math" pitchFamily="34" charset="-120"/>
                      </a:rPr>
                      <m:t>𝑥</m:t>
                    </m:r>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51</m:t>
                        </m:r>
                      </m:num>
                      <m:den>
                        <m:r>
                          <a:rPr lang="en-US" altLang="zh-CN" sz="1800" b="0" i="0">
                            <a:solidFill>
                              <a:srgbClr val="6565FF"/>
                            </a:solidFill>
                            <a:latin typeface="Cambria Math" pitchFamily="34" charset="0"/>
                            <a:ea typeface="Cambria Math" pitchFamily="34" charset="-122"/>
                            <a:cs typeface="Cambria Math" pitchFamily="34" charset="-120"/>
                          </a:rPr>
                          <m:t>50</m:t>
                        </m:r>
                      </m:den>
                    </m:f>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1</m:t>
                        </m:r>
                      </m:num>
                      <m:den>
                        <m:r>
                          <a:rPr lang="en-US" altLang="zh-CN" sz="1800" b="0" i="0">
                            <a:solidFill>
                              <a:srgbClr val="6565FF"/>
                            </a:solidFill>
                            <a:latin typeface="Cambria Math" pitchFamily="34" charset="0"/>
                            <a:ea typeface="Cambria Math" pitchFamily="34" charset="-122"/>
                            <a:cs typeface="Cambria Math" pitchFamily="34" charset="-120"/>
                          </a:rPr>
                          <m:t>𝑥</m:t>
                        </m:r>
                      </m:den>
                    </m:f>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𝑥</m:t>
                        </m:r>
                        <m:r>
                          <a:rPr lang="en-US" altLang="zh-CN" sz="1800" b="0" i="0">
                            <a:solidFill>
                              <a:srgbClr val="6565FF"/>
                            </a:solidFill>
                            <a:latin typeface="Cambria Math" pitchFamily="34" charset="0"/>
                            <a:ea typeface="Cambria Math" pitchFamily="34" charset="-122"/>
                            <a:cs typeface="Cambria Math" pitchFamily="34" charset="-120"/>
                          </a:rPr>
                          <m:t>−1)(</m:t>
                        </m:r>
                        <m:r>
                          <a:rPr lang="en-US" altLang="zh-CN" sz="1800" b="0" i="0">
                            <a:solidFill>
                              <a:srgbClr val="6565FF"/>
                            </a:solidFill>
                            <a:latin typeface="Cambria Math" pitchFamily="34" charset="0"/>
                            <a:ea typeface="Cambria Math" pitchFamily="34" charset="-122"/>
                            <a:cs typeface="Cambria Math" pitchFamily="34" charset="-120"/>
                          </a:rPr>
                          <m:t>𝑥</m:t>
                        </m:r>
                        <m:r>
                          <a:rPr lang="en-US" altLang="zh-CN" sz="1800" b="0" i="0">
                            <a:solidFill>
                              <a:srgbClr val="6565FF"/>
                            </a:solidFill>
                            <a:latin typeface="Cambria Math" pitchFamily="34" charset="0"/>
                            <a:ea typeface="Cambria Math" pitchFamily="34" charset="-122"/>
                            <a:cs typeface="Cambria Math" pitchFamily="34" charset="-120"/>
                          </a:rPr>
                          <m:t>−50)</m:t>
                        </m:r>
                      </m:num>
                      <m:den>
                        <m:r>
                          <a:rPr lang="en-US" altLang="zh-CN" sz="1800" b="0" i="0">
                            <a:solidFill>
                              <a:srgbClr val="6565FF"/>
                            </a:solidFill>
                            <a:latin typeface="Cambria Math" pitchFamily="34" charset="0"/>
                            <a:ea typeface="Cambria Math" pitchFamily="34" charset="-122"/>
                            <a:cs typeface="Cambria Math" pitchFamily="34" charset="-120"/>
                          </a:rPr>
                          <m:t>50</m:t>
                        </m:r>
                        <m:r>
                          <a:rPr lang="en-US" altLang="zh-CN" sz="1800" b="0" i="0">
                            <a:solidFill>
                              <a:srgbClr val="6565FF"/>
                            </a:solidFill>
                            <a:latin typeface="Cambria Math" pitchFamily="34" charset="0"/>
                            <a:ea typeface="Cambria Math" pitchFamily="34" charset="-122"/>
                            <a:cs typeface="Cambria Math" pitchFamily="34" charset="-120"/>
                          </a:rPr>
                          <m:t>𝑥</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3300"/>
                  </a:lnSpc>
                </a:pP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𝑥</m:t>
                    </m:r>
                    <m:r>
                      <a:rPr lang="en-US" altLang="zh-CN" sz="1800" b="0" i="0">
                        <a:solidFill>
                          <a:srgbClr val="6565FF"/>
                        </a:solidFill>
                        <a:latin typeface="Cambria Math" pitchFamily="34" charset="0"/>
                        <a:ea typeface="Cambria Math" pitchFamily="34" charset="-122"/>
                        <a:cs typeface="Cambria Math" pitchFamily="34" charset="-120"/>
                      </a:rPr>
                      <m:t>≥10</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3300"/>
                  </a:lnSpc>
                </a:pP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m:t>
                    </m:r>
                  </m:oMath>
                </a14:m>
                <a:r>
                  <a:rPr lang="en-US" altLang="zh-CN" sz="1800" b="0" i="0" dirty="0">
                    <a:solidFill>
                      <a:srgbClr val="6565FF"/>
                    </a:solidFill>
                    <a:latin typeface="SimSun" pitchFamily="34" charset="0"/>
                    <a:ea typeface="SimSun" pitchFamily="34" charset="-122"/>
                    <a:cs typeface="SimSu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当</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𝑥</m:t>
                    </m:r>
                    <m:r>
                      <a:rPr lang="en-US" altLang="zh-CN" sz="1800" b="0" i="0">
                        <a:solidFill>
                          <a:srgbClr val="6565FF"/>
                        </a:solidFill>
                        <a:latin typeface="Cambria Math" pitchFamily="34" charset="0"/>
                        <a:ea typeface="Cambria Math" pitchFamily="34" charset="-122"/>
                        <a:cs typeface="Cambria Math" pitchFamily="34" charset="-120"/>
                      </a:rPr>
                      <m:t>∈[10,50)</m:t>
                    </m:r>
                  </m:oMath>
                </a14:m>
                <a:r>
                  <a:rPr lang="en-US" altLang="zh-CN" sz="1800" b="0" i="0" dirty="0">
                    <a:solidFill>
                      <a:srgbClr val="6565FF"/>
                    </a:solidFill>
                    <a:latin typeface="Times New Roman" pitchFamily="34" charset="0"/>
                    <a:ea typeface="微软雅黑" pitchFamily="34" charset="-122"/>
                    <a:cs typeface="Times New Roman" pitchFamily="34" charset="-120"/>
                  </a:rPr>
                  <a:t>时，</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𝑇</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𝑥</m:t>
                    </m:r>
                    <m:r>
                      <a:rPr lang="en-US" altLang="zh-CN" sz="1800" b="0" i="0">
                        <a:solidFill>
                          <a:srgbClr val="6565FF"/>
                        </a:solidFill>
                        <a:latin typeface="Cambria Math" pitchFamily="34" charset="0"/>
                        <a:ea typeface="Cambria Math" pitchFamily="34" charset="-122"/>
                        <a:cs typeface="Cambria Math" pitchFamily="34" charset="-120"/>
                      </a:rPr>
                      <m:t>)&gt;0</m:t>
                    </m:r>
                  </m:oMath>
                </a14:m>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𝑇</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𝑥</m:t>
                    </m:r>
                    <m:r>
                      <a:rPr lang="en-US" altLang="zh-CN" sz="1800" b="0" i="0">
                        <a:solidFill>
                          <a:srgbClr val="6565FF"/>
                        </a:solidFill>
                        <a:latin typeface="Cambria Math" pitchFamily="34" charset="0"/>
                        <a:ea typeface="Cambria Math" pitchFamily="34" charset="-122"/>
                        <a:cs typeface="Cambria Math" pitchFamily="34" charset="-120"/>
                      </a:rPr>
                      <m:t>)</m:t>
                    </m:r>
                  </m:oMath>
                </a14:m>
                <a:r>
                  <a:rPr lang="en-US" altLang="zh-CN" sz="1800" b="0" i="0" dirty="0">
                    <a:solidFill>
                      <a:srgbClr val="6565FF"/>
                    </a:solidFill>
                    <a:latin typeface="Times New Roman" pitchFamily="34" charset="0"/>
                    <a:ea typeface="微软雅黑" pitchFamily="34" charset="-122"/>
                    <a:cs typeface="Times New Roman" pitchFamily="34" charset="-120"/>
                  </a:rPr>
                  <a:t>单调递增；当</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𝑥</m:t>
                    </m:r>
                    <m:r>
                      <a:rPr lang="en-US" altLang="zh-CN" sz="1800" b="0" i="0">
                        <a:solidFill>
                          <a:srgbClr val="6565FF"/>
                        </a:solidFill>
                        <a:latin typeface="Cambria Math" pitchFamily="34" charset="0"/>
                        <a:ea typeface="Cambria Math" pitchFamily="34" charset="-122"/>
                        <a:cs typeface="Cambria Math" pitchFamily="34" charset="-120"/>
                      </a:rPr>
                      <m:t>∈(50,+∞)</m:t>
                    </m:r>
                  </m:oMath>
                </a14:m>
                <a:r>
                  <a:rPr lang="en-US" altLang="zh-CN" sz="1800" b="0" i="0" dirty="0">
                    <a:solidFill>
                      <a:srgbClr val="6565FF"/>
                    </a:solidFill>
                    <a:latin typeface="Times New Roman" pitchFamily="34" charset="0"/>
                    <a:ea typeface="微软雅黑" pitchFamily="34" charset="-122"/>
                    <a:cs typeface="Times New Roman" pitchFamily="34" charset="-120"/>
                  </a:rPr>
                  <a:t>时，</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𝑇</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𝑥</m:t>
                    </m:r>
                    <m:r>
                      <a:rPr lang="en-US" altLang="zh-CN" sz="1800" b="0" i="0">
                        <a:solidFill>
                          <a:srgbClr val="6565FF"/>
                        </a:solidFill>
                        <a:latin typeface="Cambria Math" pitchFamily="34" charset="0"/>
                        <a:ea typeface="Cambria Math" pitchFamily="34" charset="-122"/>
                        <a:cs typeface="Cambria Math" pitchFamily="34" charset="-120"/>
                      </a:rPr>
                      <m:t>)&lt;0</m:t>
                    </m:r>
                  </m:oMath>
                </a14:m>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𝑇</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𝑥</m:t>
                    </m:r>
                    <m:r>
                      <a:rPr lang="en-US" altLang="zh-CN" sz="1800" b="0" i="0">
                        <a:solidFill>
                          <a:srgbClr val="6565FF"/>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单调递减，</a:t>
                </a:r>
                <a:endParaRPr lang="en-US" altLang="zh-CN" sz="1800" dirty="0"/>
              </a:p>
              <a:p>
                <a:pPr latinLnBrk="1">
                  <a:lnSpc>
                    <a:spcPts val="3300"/>
                  </a:lnSpc>
                </a:pP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m:t>
                    </m:r>
                  </m:oMath>
                </a14:m>
                <a:r>
                  <a:rPr lang="en-US" altLang="zh-CN" sz="1800" b="0" i="0" dirty="0">
                    <a:solidFill>
                      <a:srgbClr val="6565FF"/>
                    </a:solidFill>
                    <a:latin typeface="SimSun" pitchFamily="34" charset="0"/>
                    <a:ea typeface="SimSun" pitchFamily="34" charset="-122"/>
                    <a:cs typeface="SimSu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当</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𝑥</m:t>
                    </m:r>
                    <m:r>
                      <a:rPr lang="en-US" altLang="zh-CN" sz="1800" b="0" i="0">
                        <a:solidFill>
                          <a:srgbClr val="6565FF"/>
                        </a:solidFill>
                        <a:latin typeface="Cambria Math" pitchFamily="34" charset="0"/>
                        <a:ea typeface="Cambria Math" pitchFamily="34" charset="-122"/>
                        <a:cs typeface="Cambria Math" pitchFamily="34" charset="-120"/>
                      </a:rPr>
                      <m:t>=50</m:t>
                    </m:r>
                  </m:oMath>
                </a14:m>
                <a:r>
                  <a:rPr lang="en-US" altLang="zh-CN" sz="1800" b="0" i="0" dirty="0">
                    <a:solidFill>
                      <a:srgbClr val="6565FF"/>
                    </a:solidFill>
                    <a:latin typeface="Times New Roman" pitchFamily="34" charset="0"/>
                    <a:ea typeface="微软雅黑" pitchFamily="34" charset="-122"/>
                    <a:cs typeface="Times New Roman" pitchFamily="34" charset="-120"/>
                  </a:rPr>
                  <a:t>时，</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𝑇</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𝑥</m:t>
                    </m:r>
                    <m:r>
                      <a:rPr lang="en-US" altLang="zh-CN" sz="1800" b="0" i="0">
                        <a:solidFill>
                          <a:srgbClr val="6565FF"/>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取得极大值，也是最大值，</a:t>
                </a:r>
                <a:endParaRPr lang="en-US" altLang="zh-CN" sz="1800" dirty="0"/>
              </a:p>
              <a:p>
                <a:pPr latinLnBrk="1">
                  <a:lnSpc>
                    <a:spcPts val="3500"/>
                  </a:lnSpc>
                </a:pP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𝑇</m:t>
                    </m:r>
                    <m:r>
                      <a:rPr lang="en-US" altLang="zh-CN" sz="1800" b="0" i="0">
                        <a:solidFill>
                          <a:srgbClr val="6565FF"/>
                        </a:solidFill>
                        <a:latin typeface="Cambria Math" pitchFamily="34" charset="0"/>
                        <a:ea typeface="Cambria Math" pitchFamily="34" charset="-122"/>
                        <a:cs typeface="Cambria Math" pitchFamily="34" charset="-120"/>
                      </a:rPr>
                      <m:t>(50)=−</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1</m:t>
                        </m:r>
                      </m:num>
                      <m:den>
                        <m:r>
                          <a:rPr lang="en-US" altLang="zh-CN" sz="1800" b="0" i="0">
                            <a:solidFill>
                              <a:srgbClr val="6565FF"/>
                            </a:solidFill>
                            <a:latin typeface="Cambria Math" pitchFamily="34" charset="0"/>
                            <a:ea typeface="Cambria Math" pitchFamily="34" charset="-122"/>
                            <a:cs typeface="Cambria Math" pitchFamily="34" charset="-120"/>
                          </a:rPr>
                          <m:t>100</m:t>
                        </m:r>
                      </m:den>
                    </m:f>
                    <m:r>
                      <a:rPr lang="en-US" altLang="zh-CN" sz="1800" b="0" i="0">
                        <a:solidFill>
                          <a:srgbClr val="6565FF"/>
                        </a:solidFill>
                        <a:latin typeface="Cambria Math" pitchFamily="34" charset="0"/>
                        <a:ea typeface="Cambria Math" pitchFamily="34" charset="-122"/>
                        <a:cs typeface="Cambria Math" pitchFamily="34" charset="-120"/>
                      </a:rPr>
                      <m:t>×</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50</m:t>
                        </m:r>
                      </m:e>
                      <m:sup>
                        <m:r>
                          <a:rPr lang="en-US" altLang="zh-CN" sz="1800" b="0" i="0">
                            <a:solidFill>
                              <a:srgbClr val="6565FF"/>
                            </a:solidFill>
                            <a:latin typeface="Cambria Math" pitchFamily="34" charset="0"/>
                            <a:ea typeface="Cambria Math" pitchFamily="34" charset="-122"/>
                            <a:cs typeface="Cambria Math" pitchFamily="34" charset="-120"/>
                          </a:rPr>
                          <m:t>2</m:t>
                        </m:r>
                      </m:sup>
                    </m:sSup>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51</m:t>
                        </m:r>
                      </m:num>
                      <m:den>
                        <m:r>
                          <a:rPr lang="en-US" altLang="zh-CN" sz="1800" b="0" i="0">
                            <a:solidFill>
                              <a:srgbClr val="6565FF"/>
                            </a:solidFill>
                            <a:latin typeface="Cambria Math" pitchFamily="34" charset="0"/>
                            <a:ea typeface="Cambria Math" pitchFamily="34" charset="-122"/>
                            <a:cs typeface="Cambria Math" pitchFamily="34" charset="-120"/>
                          </a:rPr>
                          <m:t>50</m:t>
                        </m:r>
                      </m:den>
                    </m:f>
                    <m:r>
                      <a:rPr lang="en-US" altLang="zh-CN" sz="1800" b="0" i="0">
                        <a:solidFill>
                          <a:srgbClr val="6565FF"/>
                        </a:solidFill>
                        <a:latin typeface="Cambria Math" pitchFamily="34" charset="0"/>
                        <a:ea typeface="Cambria Math" pitchFamily="34" charset="-122"/>
                        <a:cs typeface="Cambria Math" pitchFamily="34" charset="-120"/>
                      </a:rPr>
                      <m:t>×50−</m:t>
                    </m:r>
                    <m:r>
                      <m:rPr>
                        <m:sty m:val="p"/>
                      </m:rPr>
                      <a:rPr lang="en-US" altLang="zh-CN" sz="1800" b="0" i="0">
                        <a:solidFill>
                          <a:srgbClr val="6565FF"/>
                        </a:solidFill>
                        <a:latin typeface="Cambria Math" pitchFamily="34" charset="0"/>
                        <a:ea typeface="Cambria Math" pitchFamily="34" charset="-122"/>
                        <a:cs typeface="Cambria Math" pitchFamily="34" charset="-120"/>
                      </a:rPr>
                      <m:t>ln</m:t>
                    </m:r>
                    <m:r>
                      <m:rPr>
                        <m:nor/>
                      </m:rPr>
                      <a:rPr lang="en-US" altLang="zh-CN" sz="1800" b="0" i="0">
                        <a:solidFill>
                          <a:srgbClr val="6565FF"/>
                        </a:solidFill>
                        <a:latin typeface="Cambria Math" pitchFamily="34" charset="0"/>
                        <a:ea typeface="Cambria Math" pitchFamily="34" charset="-122"/>
                        <a:cs typeface="Cambria Math" pitchFamily="34" charset="-120"/>
                      </a:rPr>
                      <m:t> </m:t>
                    </m:r>
                    <m:r>
                      <a:rPr lang="en-US" altLang="zh-CN" sz="1800" b="0" i="0">
                        <a:solidFill>
                          <a:srgbClr val="6565FF"/>
                        </a:solidFill>
                        <a:latin typeface="Cambria Math" pitchFamily="34" charset="0"/>
                        <a:ea typeface="Cambria Math" pitchFamily="34" charset="-122"/>
                        <a:cs typeface="Cambria Math" pitchFamily="34" charset="-120"/>
                      </a:rPr>
                      <m:t>50+</m:t>
                    </m:r>
                    <m:r>
                      <m:rPr>
                        <m:sty m:val="p"/>
                      </m:rPr>
                      <a:rPr lang="en-US" altLang="zh-CN" sz="1800" b="0" i="0">
                        <a:solidFill>
                          <a:srgbClr val="6565FF"/>
                        </a:solidFill>
                        <a:latin typeface="Cambria Math" pitchFamily="34" charset="0"/>
                        <a:ea typeface="Cambria Math" pitchFamily="34" charset="-122"/>
                        <a:cs typeface="Cambria Math" pitchFamily="34" charset="-120"/>
                      </a:rPr>
                      <m:t>ln</m:t>
                    </m:r>
                    <m:r>
                      <m:rPr>
                        <m:nor/>
                      </m:rPr>
                      <a:rPr lang="en-US" altLang="zh-CN" sz="1800" b="0" i="0">
                        <a:solidFill>
                          <a:srgbClr val="6565FF"/>
                        </a:solidFill>
                        <a:latin typeface="Cambria Math" pitchFamily="34" charset="0"/>
                        <a:ea typeface="Cambria Math" pitchFamily="34" charset="-122"/>
                        <a:cs typeface="Cambria Math" pitchFamily="34" charset="-120"/>
                      </a:rPr>
                      <m:t> </m:t>
                    </m:r>
                    <m:r>
                      <a:rPr lang="en-US" altLang="zh-CN" sz="1800" b="0" i="0">
                        <a:solidFill>
                          <a:srgbClr val="6565FF"/>
                        </a:solidFill>
                        <a:latin typeface="Cambria Math" pitchFamily="34" charset="0"/>
                        <a:ea typeface="Cambria Math" pitchFamily="34" charset="-122"/>
                        <a:cs typeface="Cambria Math" pitchFamily="34" charset="-120"/>
                      </a:rPr>
                      <m:t>10≈24.4</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3100"/>
                  </a:lnSpc>
                </a:pP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SimSun" pitchFamily="34" charset="0"/>
                    <a:ea typeface="SimSun" pitchFamily="34" charset="-122"/>
                    <a:cs typeface="SimSu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该景点改造升级后旅游利润的最大值约为24.4万元.</a:t>
                </a:r>
                <a:endParaRPr lang="en-US" altLang="zh-CN" sz="1800" dirty="0"/>
              </a:p>
            </p:txBody>
          </p:sp>
        </mc:Choice>
        <mc:Fallback xmlns="">
          <p:sp>
            <p:nvSpPr>
              <p:cNvPr id="3" name="QO_6_AN.11_1#5eff814bd?vcp=1&amp;vop=1&amp;pid=641f8addd&amp;color=36,64,97&amp;vtp=1&amp;bbb=1"/>
              <p:cNvSpPr>
                <a:spLocks noRot="1" noChangeAspect="1" noMove="1" noResize="1" noEditPoints="1" noAdjustHandles="1" noChangeArrowheads="1" noChangeShapeType="1" noTextEdit="1"/>
              </p:cNvSpPr>
              <p:nvPr/>
            </p:nvSpPr>
            <p:spPr>
              <a:xfrm>
                <a:off x="539496" y="2267984"/>
                <a:ext cx="11109960" cy="2941955"/>
              </a:xfrm>
              <a:prstGeom prst="rect">
                <a:avLst/>
              </a:prstGeom>
              <a:blipFill>
                <a:blip r:embed="rId4"/>
                <a:stretch>
                  <a:fillRect l="-1317" b="-4762"/>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anim calcmode="lin" valueType="num">
                                      <p:cBhvr>
                                        <p:cTn id="8" dur="500" fill="hold"/>
                                        <p:tgtEl>
                                          <p:spTgt spid="3">
                                            <p:bg/>
                                          </p:spTgt>
                                        </p:tgtEl>
                                        <p:attrNameLst>
                                          <p:attrName>ppt_x</p:attrName>
                                        </p:attrNameLst>
                                      </p:cBhvr>
                                      <p:tavLst>
                                        <p:tav tm="0">
                                          <p:val>
                                            <p:strVal val="#ppt_x"/>
                                          </p:val>
                                        </p:tav>
                                        <p:tav tm="100000">
                                          <p:val>
                                            <p:strVal val="#ppt_x"/>
                                          </p:val>
                                        </p:tav>
                                      </p:tavLst>
                                    </p:anim>
                                    <p:anim calcmode="lin" valueType="num">
                                      <p:cBhvr>
                                        <p:cTn id="9" dur="500" fill="hold"/>
                                        <p:tgtEl>
                                          <p:spTgt spid="3">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500"/>
                                        <p:tgtEl>
                                          <p:spTgt spid="3">
                                            <p:txEl>
                                              <p:pRg st="0" end="0"/>
                                            </p:txEl>
                                          </p:spTgt>
                                        </p:tgtEl>
                                      </p:cBhvr>
                                    </p:animEffect>
                                    <p:anim calcmode="lin" valueType="num">
                                      <p:cBhvr>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3">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fade">
                                      <p:cBhvr>
                                        <p:cTn id="17" dur="500"/>
                                        <p:tgtEl>
                                          <p:spTgt spid="3">
                                            <p:txEl>
                                              <p:pRg st="1" end="1"/>
                                            </p:txEl>
                                          </p:spTgt>
                                        </p:tgtEl>
                                      </p:cBhvr>
                                    </p:animEffect>
                                    <p:anim calcmode="lin" valueType="num">
                                      <p:cBhvr>
                                        <p:cTn id="18"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3">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fade">
                                      <p:cBhvr>
                                        <p:cTn id="22" dur="500"/>
                                        <p:tgtEl>
                                          <p:spTgt spid="3">
                                            <p:txEl>
                                              <p:pRg st="2" end="2"/>
                                            </p:txEl>
                                          </p:spTgt>
                                        </p:tgtEl>
                                      </p:cBhvr>
                                    </p:animEffect>
                                    <p:anim calcmode="lin" valueType="num">
                                      <p:cBhvr>
                                        <p:cTn id="2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3">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Effect transition="in" filter="fade">
                                      <p:cBhvr>
                                        <p:cTn id="27" dur="500"/>
                                        <p:tgtEl>
                                          <p:spTgt spid="3">
                                            <p:txEl>
                                              <p:pRg st="3" end="3"/>
                                            </p:txEl>
                                          </p:spTgt>
                                        </p:tgtEl>
                                      </p:cBhvr>
                                    </p:animEffect>
                                    <p:anim calcmode="lin" valueType="num">
                                      <p:cBhvr>
                                        <p:cTn id="28"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3">
                                            <p:txEl>
                                              <p:pRg st="3" end="3"/>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3">
                                            <p:txEl>
                                              <p:pRg st="4" end="4"/>
                                            </p:txEl>
                                          </p:spTgt>
                                        </p:tgtEl>
                                        <p:attrNameLst>
                                          <p:attrName>style.visibility</p:attrName>
                                        </p:attrNameLst>
                                      </p:cBhvr>
                                      <p:to>
                                        <p:strVal val="visible"/>
                                      </p:to>
                                    </p:set>
                                    <p:animEffect transition="in" filter="fade">
                                      <p:cBhvr>
                                        <p:cTn id="32" dur="500"/>
                                        <p:tgtEl>
                                          <p:spTgt spid="3">
                                            <p:txEl>
                                              <p:pRg st="4" end="4"/>
                                            </p:txEl>
                                          </p:spTgt>
                                        </p:tgtEl>
                                      </p:cBhvr>
                                    </p:animEffect>
                                    <p:anim calcmode="lin" valueType="num">
                                      <p:cBhvr>
                                        <p:cTn id="33"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4" dur="500" fill="hold"/>
                                        <p:tgtEl>
                                          <p:spTgt spid="3">
                                            <p:txEl>
                                              <p:pRg st="4" end="4"/>
                                            </p:txEl>
                                          </p:spTgt>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Effect transition="in" filter="fade">
                                      <p:cBhvr>
                                        <p:cTn id="37" dur="500"/>
                                        <p:tgtEl>
                                          <p:spTgt spid="3">
                                            <p:txEl>
                                              <p:pRg st="5" end="5"/>
                                            </p:txEl>
                                          </p:spTgt>
                                        </p:tgtEl>
                                      </p:cBhvr>
                                    </p:animEffect>
                                    <p:anim calcmode="lin" valueType="num">
                                      <p:cBhvr>
                                        <p:cTn id="38"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39" dur="500" fill="hold"/>
                                        <p:tgtEl>
                                          <p:spTgt spid="3">
                                            <p:txEl>
                                              <p:pRg st="5" end="5"/>
                                            </p:txEl>
                                          </p:spTgt>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3">
                                            <p:txEl>
                                              <p:pRg st="6" end="6"/>
                                            </p:txEl>
                                          </p:spTgt>
                                        </p:tgtEl>
                                        <p:attrNameLst>
                                          <p:attrName>style.visibility</p:attrName>
                                        </p:attrNameLst>
                                      </p:cBhvr>
                                      <p:to>
                                        <p:strVal val="visible"/>
                                      </p:to>
                                    </p:set>
                                    <p:animEffect transition="in" filter="fade">
                                      <p:cBhvr>
                                        <p:cTn id="42" dur="500"/>
                                        <p:tgtEl>
                                          <p:spTgt spid="3">
                                            <p:txEl>
                                              <p:pRg st="6" end="6"/>
                                            </p:txEl>
                                          </p:spTgt>
                                        </p:tgtEl>
                                      </p:cBhvr>
                                    </p:animEffect>
                                    <p:anim calcmode="lin" valueType="num">
                                      <p:cBhvr>
                                        <p:cTn id="43"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44" dur="5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1.xml><?xml version="1.0" encoding="utf-8"?>
<p:sld xmlns:a="http://schemas.openxmlformats.org/drawingml/2006/main" xmlns:r="http://schemas.openxmlformats.org/officeDocument/2006/relationships" xmlns:p="http://schemas.openxmlformats.org/presentationml/2006/main">
  <p:cSld name="Slide 11&amp;si=11checked= 1 &amp; amp; version = 1.0.5checked=1&amp;version=1.0.5">
    <p:spTree>
      <p:nvGrpSpPr>
        <p:cNvPr id="1" name=""/>
        <p:cNvGrpSpPr/>
        <p:nvPr/>
      </p:nvGrpSpPr>
      <p:grpSpPr>
        <a:xfrm>
          <a:off x="0" y="0"/>
          <a:ext cx="0" cy="0"/>
          <a:chOff x="0" y="0"/>
          <a:chExt cx="0" cy="0"/>
        </a:xfrm>
      </p:grpSpPr>
      <p:pic>
        <p:nvPicPr>
          <p:cNvPr id="2" name="C_3#a0adc51af?vcp=1&amp;pid=fc7441d39&amp;color=36,64,97&amp;tib=255,255,255&amp;vtp=1&amp;bt=1" descr="preencoded.png"/>
          <p:cNvPicPr>
            <a:picLocks noChangeAspect="1"/>
          </p:cNvPicPr>
          <p:nvPr/>
        </p:nvPicPr>
        <p:blipFill>
          <a:blip r:embed="rId3"/>
          <a:stretch>
            <a:fillRect/>
          </a:stretch>
        </p:blipFill>
        <p:spPr>
          <a:xfrm>
            <a:off x="557784" y="828000"/>
            <a:ext cx="512064" cy="548640"/>
          </a:xfrm>
          <a:prstGeom prst="rect">
            <a:avLst/>
          </a:prstGeom>
        </p:spPr>
      </p:pic>
      <p:sp>
        <p:nvSpPr>
          <p:cNvPr id="3" name="C_3_BD#a0adc51af?vcp=1&amp;pid=fc7441d39&amp;color=61,88,159&amp;vtp=1&amp;bbb=1"/>
          <p:cNvSpPr/>
          <p:nvPr/>
        </p:nvSpPr>
        <p:spPr>
          <a:xfrm>
            <a:off x="1225296" y="846288"/>
            <a:ext cx="1801368" cy="521208"/>
          </a:xfrm>
          <a:prstGeom prst="rect">
            <a:avLst/>
          </a:prstGeom>
          <a:noFill/>
          <a:ln/>
        </p:spPr>
        <p:txBody>
          <a:bodyPr wrap="none" lIns="0" tIns="0" rIns="0" bIns="0" rtlCol="0" anchor="ctr"/>
          <a:lstStyle/>
          <a:p>
            <a:pPr algn="l" latinLnBrk="1">
              <a:lnSpc>
                <a:spcPts val="2900"/>
              </a:lnSpc>
            </a:pPr>
            <a:r>
              <a:rPr lang="en-US" altLang="zh-CN" sz="2400" b="0" i="0" dirty="0">
                <a:solidFill>
                  <a:srgbClr val="3D589F"/>
                </a:solidFill>
                <a:latin typeface="微软雅黑" pitchFamily="34" charset="0"/>
                <a:ea typeface="微软雅黑" pitchFamily="34" charset="-122"/>
                <a:cs typeface="微软雅黑" pitchFamily="34" charset="-120"/>
              </a:rPr>
              <a:t>题型诀</a:t>
            </a:r>
            <a:endParaRPr lang="en-US" altLang="zh-CN" sz="2400" dirty="0"/>
          </a:p>
        </p:txBody>
      </p:sp>
      <p:sp>
        <p:nvSpPr>
          <p:cNvPr id="4" name="C_4_BD#507212d07?vcp=1&amp;pid=a0adc51af&amp;color=0,55,96&amp;vtp=1&amp;bbb=1"/>
          <p:cNvSpPr/>
          <p:nvPr/>
        </p:nvSpPr>
        <p:spPr>
          <a:xfrm>
            <a:off x="539496" y="1367496"/>
            <a:ext cx="11109960" cy="895096"/>
          </a:xfrm>
          <a:prstGeom prst="rect">
            <a:avLst/>
          </a:prstGeom>
          <a:noFill/>
          <a:ln/>
        </p:spPr>
        <p:txBody>
          <a:bodyPr wrap="none" lIns="0" tIns="0" rIns="0" bIns="0" rtlCol="0" anchor="t"/>
          <a:lstStyle/>
          <a:p>
            <a:pPr algn="ctr" latinLnBrk="1">
              <a:lnSpc>
                <a:spcPts val="4200"/>
              </a:lnSpc>
            </a:pPr>
            <a:r>
              <a:rPr lang="en-US" altLang="zh-CN" sz="2400" b="1" i="0" dirty="0">
                <a:solidFill>
                  <a:srgbClr val="003760"/>
                </a:solidFill>
                <a:latin typeface="Times New Roman" pitchFamily="34" charset="0"/>
                <a:ea typeface="微软雅黑" pitchFamily="34" charset="-122"/>
                <a:cs typeface="Times New Roman" pitchFamily="34" charset="-120"/>
              </a:rPr>
              <a:t>基础应用</a:t>
            </a:r>
            <a:endParaRPr lang="en-US" altLang="zh-CN" sz="2400" dirty="0"/>
          </a:p>
        </p:txBody>
      </p:sp>
      <p:sp>
        <p:nvSpPr>
          <p:cNvPr id="5" name="C_5_BD#7bb655dd2?vcp=1&amp;pid=507212d07&amp;color=101,101,255&amp;vtp=1&amp;bbb=1"/>
          <p:cNvSpPr/>
          <p:nvPr/>
        </p:nvSpPr>
        <p:spPr>
          <a:xfrm>
            <a:off x="539496" y="1897544"/>
            <a:ext cx="11109960" cy="849376"/>
          </a:xfrm>
          <a:prstGeom prst="rect">
            <a:avLst/>
          </a:prstGeom>
          <a:noFill/>
          <a:ln/>
        </p:spPr>
        <p:txBody>
          <a:bodyPr wrap="none" lIns="0" tIns="0" rIns="0" bIns="0" rtlCol="0" anchor="t"/>
          <a:lstStyle/>
          <a:p>
            <a:pPr algn="l" latinLnBrk="1">
              <a:lnSpc>
                <a:spcPts val="3900"/>
              </a:lnSpc>
            </a:pPr>
            <a:r>
              <a:rPr lang="en-US" altLang="zh-CN" sz="2200" b="0" i="0" dirty="0">
                <a:solidFill>
                  <a:srgbClr val="6565FF"/>
                </a:solidFill>
                <a:latin typeface="Times New Roman" pitchFamily="34" charset="0"/>
                <a:ea typeface="微软雅黑" pitchFamily="34" charset="-122"/>
                <a:cs typeface="Times New Roman" pitchFamily="34" charset="-120"/>
              </a:rPr>
              <a:t>题型1</a:t>
            </a:r>
            <a:r>
              <a:rPr lang="en-US" altLang="zh-CN" sz="2200" b="0" i="0" dirty="0">
                <a:solidFill>
                  <a:srgbClr val="6565FF"/>
                </a:solidFill>
                <a:latin typeface="SimSun" pitchFamily="34" charset="0"/>
                <a:ea typeface="SimSun" pitchFamily="34" charset="-122"/>
                <a:cs typeface="SimSun" pitchFamily="34" charset="-120"/>
              </a:rPr>
              <a:t> </a:t>
            </a:r>
            <a:r>
              <a:rPr lang="en-US" altLang="zh-CN" sz="2200" b="0" i="0" dirty="0">
                <a:solidFill>
                  <a:srgbClr val="6565FF"/>
                </a:solidFill>
                <a:latin typeface="Times New Roman" pitchFamily="34" charset="0"/>
                <a:ea typeface="微软雅黑" pitchFamily="34" charset="-122"/>
                <a:cs typeface="Times New Roman" pitchFamily="34" charset="-120"/>
              </a:rPr>
              <a:t>面积、体积最值问题</a:t>
            </a:r>
            <a:endParaRPr lang="en-US" altLang="zh-CN" sz="2200" dirty="0"/>
          </a:p>
        </p:txBody>
      </p:sp>
      <mc:AlternateContent xmlns:mc="http://schemas.openxmlformats.org/markup-compatibility/2006" xmlns:a14="http://schemas.microsoft.com/office/drawing/2010/main">
        <mc:Choice Requires="a14">
          <p:sp>
            <p:nvSpPr>
              <p:cNvPr id="6" name="QO_6_BD.12_1#dbd268b08?vcp=1&amp;vop=1&amp;pid=7bb655dd2&amp;color=36,64,97&amp;vtp=1&amp;bbb=1&amp;hb=1"/>
              <p:cNvSpPr/>
              <p:nvPr/>
            </p:nvSpPr>
            <p:spPr>
              <a:xfrm>
                <a:off x="539496" y="2386402"/>
                <a:ext cx="11109960" cy="770255"/>
              </a:xfrm>
              <a:prstGeom prst="rect">
                <a:avLst/>
              </a:prstGeom>
              <a:noFill/>
              <a:ln/>
            </p:spPr>
            <p:txBody>
              <a:bodyPr wrap="none" lIns="0" tIns="0" rIns="0" bIns="0" rtlCol="0" anchor="t"/>
              <a:lstStyle/>
              <a:p>
                <a:pPr algn="l" latinLnBrk="1">
                  <a:lnSpc>
                    <a:spcPts val="3300"/>
                  </a:lnSpc>
                </a:pPr>
                <a:r>
                  <a:rPr lang="en-US" altLang="zh-CN" sz="1800" b="0" i="0" dirty="0">
                    <a:solidFill>
                      <a:srgbClr val="244061"/>
                    </a:solidFill>
                    <a:latin typeface="SimSun" pitchFamily="34" charset="0"/>
                    <a:ea typeface="SimSun" pitchFamily="34" charset="-122"/>
                    <a:cs typeface="SimSun" pitchFamily="34" charset="-120"/>
                  </a:rPr>
                  <a:t>    </a:t>
                </a:r>
                <a:r>
                  <a:rPr lang="en-US" altLang="zh-CN" sz="1800" b="1" i="0" dirty="0">
                    <a:solidFill>
                      <a:srgbClr val="244061"/>
                    </a:solidFill>
                    <a:latin typeface="Times New Roman" pitchFamily="34" charset="0"/>
                    <a:ea typeface="微软雅黑" pitchFamily="34" charset="-122"/>
                    <a:cs typeface="Times New Roman" pitchFamily="34" charset="-120"/>
                  </a:rPr>
                  <a:t>例1</a:t>
                </a:r>
                <a:r>
                  <a:rPr lang="en-US" altLang="zh-CN" sz="1800" b="1" i="0" dirty="0">
                    <a:solidFill>
                      <a:srgbClr val="244061"/>
                    </a:solidFill>
                    <a:latin typeface="SimSun" pitchFamily="34" charset="0"/>
                    <a:ea typeface="SimSun" pitchFamily="34" charset="-122"/>
                    <a:cs typeface="SimSu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用长为</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90</m:t>
                    </m:r>
                    <m:r>
                      <m:rPr>
                        <m:sty m:val="p"/>
                      </m:rPr>
                      <a:rPr lang="en-US" altLang="zh-CN" sz="1800" b="0" i="0">
                        <a:solidFill>
                          <a:srgbClr val="244061"/>
                        </a:solidFill>
                        <a:latin typeface="Cambria Math" pitchFamily="34" charset="0"/>
                        <a:ea typeface="Cambria Math" pitchFamily="34" charset="-122"/>
                        <a:cs typeface="Cambria Math" pitchFamily="34" charset="-120"/>
                      </a:rPr>
                      <m:t>cm</m:t>
                    </m:r>
                  </m:oMath>
                </a14:m>
                <a:r>
                  <a:rPr lang="en-US" altLang="zh-CN" sz="1800" b="0" i="0" dirty="0">
                    <a:solidFill>
                      <a:srgbClr val="244061"/>
                    </a:solidFill>
                    <a:latin typeface="Times New Roman" pitchFamily="34" charset="0"/>
                    <a:ea typeface="微软雅黑" pitchFamily="34" charset="-122"/>
                    <a:cs typeface="Times New Roman" pitchFamily="34" charset="-120"/>
                  </a:rPr>
                  <a:t>、宽为</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48</m:t>
                    </m:r>
                    <m:r>
                      <m:rPr>
                        <m:sty m:val="p"/>
                      </m:rPr>
                      <a:rPr lang="en-US" altLang="zh-CN" sz="1800" b="0" i="0">
                        <a:solidFill>
                          <a:srgbClr val="244061"/>
                        </a:solidFill>
                        <a:latin typeface="Cambria Math" pitchFamily="34" charset="0"/>
                        <a:ea typeface="Cambria Math" pitchFamily="34" charset="-122"/>
                        <a:cs typeface="Cambria Math" pitchFamily="34" charset="-120"/>
                      </a:rPr>
                      <m:t>cm</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的长方形铁皮做一个无盖的容器，先在四个角分别截去一个小正方形</a:t>
                </a:r>
                <a:r>
                  <a:rPr lang="en-US" altLang="zh-CN" sz="1800" b="0" i="0">
                    <a:solidFill>
                      <a:srgbClr val="244061"/>
                    </a:solidFill>
                    <a:latin typeface="Times New Roman" pitchFamily="34" charset="0"/>
                    <a:ea typeface="微软雅黑" pitchFamily="34" charset="-122"/>
                    <a:cs typeface="Times New Roman" pitchFamily="34" charset="-120"/>
                  </a:rPr>
                  <a:t>，然后</a:t>
                </a:r>
              </a:p>
              <a:p>
                <a:pPr latinLnBrk="1">
                  <a:lnSpc>
                    <a:spcPts val="3100"/>
                  </a:lnSpc>
                </a:pPr>
                <a:r>
                  <a:rPr lang="en-US" altLang="zh-CN" b="0" i="0">
                    <a:solidFill>
                      <a:srgbClr val="244061"/>
                    </a:solidFill>
                    <a:latin typeface="Times New Roman" pitchFamily="34" charset="0"/>
                    <a:ea typeface="微软雅黑" pitchFamily="34" charset="-122"/>
                    <a:cs typeface="Times New Roman" pitchFamily="34" charset="-120"/>
                  </a:rPr>
                  <a:t>把四边翻转</a:t>
                </a:r>
                <a14:m>
                  <m:oMath xmlns:m="http://schemas.openxmlformats.org/officeDocument/2006/math">
                    <m:sSup>
                      <m:sSupPr>
                        <m:ctrlPr>
                          <a:rPr lang="en-US" altLang="zh-CN" b="0" i="1" dirty="0">
                            <a:solidFill>
                              <a:srgbClr val="244061"/>
                            </a:solidFill>
                            <a:latin typeface="Cambria Math" panose="02040503050406030204" pitchFamily="18" charset="0"/>
                            <a:ea typeface="微软雅黑" pitchFamily="34" charset="-122"/>
                            <a:cs typeface="Times New Roman" pitchFamily="34" charset="-120"/>
                          </a:rPr>
                        </m:ctrlPr>
                      </m:sSupPr>
                      <m:e>
                        <m:r>
                          <a:rPr lang="en-US" altLang="zh-CN" b="0" i="0">
                            <a:solidFill>
                              <a:srgbClr val="244061"/>
                            </a:solidFill>
                            <a:latin typeface="Cambria Math" pitchFamily="34" charset="0"/>
                            <a:ea typeface="Cambria Math" pitchFamily="34" charset="-122"/>
                            <a:cs typeface="Cambria Math" pitchFamily="34" charset="-120"/>
                          </a:rPr>
                          <m:t>90</m:t>
                        </m:r>
                      </m:e>
                      <m:sup>
                        <m:r>
                          <a:rPr lang="en-US" altLang="zh-CN" b="0" i="0">
                            <a:solidFill>
                              <a:srgbClr val="244061"/>
                            </a:solidFill>
                            <a:latin typeface="Cambria Math" pitchFamily="34" charset="0"/>
                            <a:ea typeface="Cambria Math" pitchFamily="34" charset="-122"/>
                            <a:cs typeface="Cambria Math" pitchFamily="34" charset="-120"/>
                          </a:rPr>
                          <m:t>∘</m:t>
                        </m:r>
                      </m:sup>
                    </m:sSup>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244061"/>
                    </a:solidFill>
                    <a:latin typeface="SimSun" pitchFamily="34" charset="0"/>
                    <a:ea typeface="SimSun" pitchFamily="34" charset="-122"/>
                    <a:cs typeface="SimSun" pitchFamily="34" charset="-120"/>
                  </a:rPr>
                  <a:t> </a:t>
                </a:r>
                <a:r>
                  <a:rPr lang="en-US" altLang="zh-CN" b="0" i="0" dirty="0">
                    <a:solidFill>
                      <a:srgbClr val="244061"/>
                    </a:solidFill>
                    <a:latin typeface="Times New Roman" pitchFamily="34" charset="0"/>
                    <a:ea typeface="微软雅黑" pitchFamily="34" charset="-122"/>
                    <a:cs typeface="Times New Roman" pitchFamily="34" charset="-120"/>
                  </a:rPr>
                  <a:t>，再焊接而成（如图所示）.问该容器的高为多少时，容器的容积最大?最大容积是多少?</a:t>
                </a:r>
                <a:endParaRPr lang="en-US" altLang="zh-CN" dirty="0"/>
              </a:p>
            </p:txBody>
          </p:sp>
        </mc:Choice>
        <mc:Fallback xmlns="">
          <p:sp>
            <p:nvSpPr>
              <p:cNvPr id="6" name="QO_6_BD.12_1#dbd268b08?vcp=1&amp;vop=1&amp;pid=7bb655dd2&amp;color=36,64,97&amp;vtp=1&amp;bbb=1&amp;hb=1"/>
              <p:cNvSpPr>
                <a:spLocks noRot="1" noChangeAspect="1" noMove="1" noResize="1" noEditPoints="1" noAdjustHandles="1" noChangeArrowheads="1" noChangeShapeType="1" noTextEdit="1"/>
              </p:cNvSpPr>
              <p:nvPr/>
            </p:nvSpPr>
            <p:spPr>
              <a:xfrm>
                <a:off x="539496" y="2386402"/>
                <a:ext cx="11109960" cy="770255"/>
              </a:xfrm>
              <a:prstGeom prst="rect">
                <a:avLst/>
              </a:prstGeom>
              <a:blipFill>
                <a:blip r:embed="rId4"/>
                <a:stretch>
                  <a:fillRect l="-1317" b="-18110"/>
                </a:stretch>
              </a:blipFill>
              <a:ln/>
            </p:spPr>
            <p:txBody>
              <a:bodyPr/>
              <a:lstStyle/>
              <a:p>
                <a:r>
                  <a:rPr lang="zh-CN" altLang="en-US">
                    <a:noFill/>
                  </a:rPr>
                  <a:t> </a:t>
                </a:r>
              </a:p>
            </p:txBody>
          </p:sp>
        </mc:Fallback>
      </mc:AlternateContent>
      <p:pic>
        <p:nvPicPr>
          <p:cNvPr id="7" name="QO_6_BD.12_2#dbd268b08?vcp=1&amp;vop=1&amp;pid=7bb655dd2&amp;color=36,64,97&amp;tib=255,255,255&amp;vtp=1" descr="preencoded.png"/>
          <p:cNvPicPr>
            <a:picLocks noChangeAspect="1"/>
          </p:cNvPicPr>
          <p:nvPr/>
        </p:nvPicPr>
        <p:blipFill>
          <a:blip r:embed="rId5">
            <a:clrChange>
              <a:clrFrom>
                <a:srgbClr val="FFFFFF"/>
              </a:clrFrom>
              <a:clrTo>
                <a:srgbClr val="FFFFFF">
                  <a:alpha val="0"/>
                </a:srgbClr>
              </a:clrTo>
            </a:clrChange>
          </a:blip>
          <a:stretch>
            <a:fillRect/>
          </a:stretch>
        </p:blipFill>
        <p:spPr>
          <a:xfrm>
            <a:off x="4700016" y="3287736"/>
            <a:ext cx="2788920" cy="713232"/>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8" name="QO_6_EX.13_1#dbd268b08?vcp=1&amp;vop=1&amp;pid=7bb655dd2&amp;color=36,64,97&amp;vtp=1&amp;bbb=1"/>
          <p:cNvSpPr/>
          <p:nvPr/>
        </p:nvSpPr>
        <p:spPr>
          <a:xfrm>
            <a:off x="539496" y="4138636"/>
            <a:ext cx="11109960" cy="638175"/>
          </a:xfrm>
          <a:prstGeom prst="rect">
            <a:avLst/>
          </a:prstGeom>
          <a:noFill/>
          <a:ln/>
        </p:spPr>
        <p:txBody>
          <a:bodyPr wrap="none" lIns="0" tIns="0" rIns="0" bIns="0" rtlCol="0" anchor="t"/>
          <a:lstStyle/>
          <a:p>
            <a:pPr algn="l" latinLnBrk="1">
              <a:lnSpc>
                <a:spcPts val="5700"/>
              </a:lnSpc>
            </a:pPr>
            <a:r>
              <a:rPr lang="en-US" altLang="zh-CN" sz="1800" b="0" i="0" dirty="0">
                <a:solidFill>
                  <a:srgbClr val="244061"/>
                </a:solidFill>
                <a:latin typeface="SimSun" pitchFamily="34" charset="0"/>
                <a:ea typeface="SimSun" pitchFamily="34" charset="-122"/>
                <a:cs typeface="SimSun" pitchFamily="34" charset="-120"/>
              </a:rPr>
              <a:t>    </a:t>
            </a:r>
            <a:r>
              <a:rPr lang="en-US" altLang="zh-CN" sz="1800" b="1" i="0" dirty="0">
                <a:solidFill>
                  <a:srgbClr val="244061"/>
                </a:solidFill>
                <a:latin typeface="Times New Roman" pitchFamily="34" charset="0"/>
                <a:ea typeface="微软雅黑" pitchFamily="34" charset="-122"/>
                <a:cs typeface="Times New Roman" pitchFamily="34" charset="-120"/>
              </a:rPr>
              <a:t>【</a:t>
            </a:r>
            <a:r>
              <a:rPr lang="en-US" altLang="zh-CN" sz="1800" b="1" i="0">
                <a:solidFill>
                  <a:srgbClr val="244061"/>
                </a:solidFill>
                <a:latin typeface="Times New Roman" pitchFamily="34" charset="0"/>
                <a:ea typeface="微软雅黑" pitchFamily="34" charset="-122"/>
                <a:cs typeface="Times New Roman" pitchFamily="34" charset="-120"/>
              </a:rPr>
              <a:t>思路分析】</a:t>
            </a:r>
            <a:r>
              <a:rPr lang="en-US" altLang="zh-CN" sz="3200" b="0" i="0" kern="0" spc="-99900">
                <a:solidFill>
                  <a:srgbClr val="FFFFFF"/>
                </a:solidFill>
                <a:latin typeface="Times New Roman" pitchFamily="34" charset="0"/>
                <a:ea typeface="微软雅黑" pitchFamily="34" charset="-122"/>
                <a:cs typeface="Times New Roman" pitchFamily="34" charset="-120"/>
              </a:rPr>
              <a:t> </a:t>
            </a:r>
            <a:r>
              <a:rPr lang="en-US" altLang="zh-CN" sz="900" b="0" i="0" kern="0">
                <a:solidFill>
                  <a:srgbClr val="FFFFFF"/>
                </a:solidFill>
                <a:latin typeface="SimSun" panose="02010600030101010101" pitchFamily="2" charset="-122"/>
                <a:ea typeface="微软雅黑" pitchFamily="34" charset="-122"/>
                <a:cs typeface="Times New Roman" pitchFamily="34" charset="-120"/>
              </a:rPr>
              <a:t>                                                                                                           </a:t>
            </a:r>
            <a:endParaRPr lang="en-US" altLang="zh-CN" sz="900" dirty="0">
              <a:latin typeface="SimSun" panose="02010600030101010101" pitchFamily="2" charset="-122"/>
            </a:endParaRPr>
          </a:p>
        </p:txBody>
      </p:sp>
      <p:pic>
        <p:nvPicPr>
          <p:cNvPr id="9" name="QO_6_EX.13_1#dbd268b08?vcp=1&amp;vop=1&amp;pid=7bb655dd2&amp;color=36,64,97&amp;tib=255,255,255&amp;iip=1&amp;vtp=1" descr="preencoded.png"/>
          <p:cNvPicPr>
            <a:picLocks noChangeAspect="1"/>
          </p:cNvPicPr>
          <p:nvPr/>
        </p:nvPicPr>
        <p:blipFill>
          <a:blip r:embed="rId6">
            <a:clrChange>
              <a:clrFrom>
                <a:srgbClr val="FFFFFF"/>
              </a:clrFrom>
              <a:clrTo>
                <a:srgbClr val="FFFFFF">
                  <a:alpha val="0"/>
                </a:srgbClr>
              </a:clrTo>
            </a:clrChange>
          </a:blip>
          <a:stretch>
            <a:fillRect/>
          </a:stretch>
        </p:blipFill>
        <p:spPr>
          <a:xfrm>
            <a:off x="2385473" y="4142446"/>
            <a:ext cx="6080760" cy="640080"/>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10" name="QO_6_EX.13_2#dbd268b08?vcp=1&amp;vop=1&amp;pid=7bb655dd2&amp;color=36,64,97&amp;tib=255,255,255&amp;vtp=1" descr="preencoded.png"/>
          <p:cNvPicPr>
            <a:picLocks noChangeAspect="1"/>
          </p:cNvPicPr>
          <p:nvPr/>
        </p:nvPicPr>
        <p:blipFill>
          <a:blip r:embed="rId7">
            <a:clrChange>
              <a:clrFrom>
                <a:srgbClr val="FFFFFF"/>
              </a:clrFrom>
              <a:clrTo>
                <a:srgbClr val="FFFFFF">
                  <a:alpha val="0"/>
                </a:srgbClr>
              </a:clrTo>
            </a:clrChange>
          </a:blip>
          <a:stretch>
            <a:fillRect/>
          </a:stretch>
        </p:blipFill>
        <p:spPr>
          <a:xfrm>
            <a:off x="539496" y="4907621"/>
            <a:ext cx="4809744" cy="411480"/>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8">
                                            <p:bg/>
                                          </p:spTgt>
                                        </p:tgtEl>
                                        <p:attrNameLst>
                                          <p:attrName>style.visibility</p:attrName>
                                        </p:attrNameLst>
                                      </p:cBhvr>
                                      <p:to>
                                        <p:strVal val="visible"/>
                                      </p:to>
                                    </p:set>
                                    <p:animEffect transition="in" filter="fade">
                                      <p:cBhvr>
                                        <p:cTn id="7" dur="500"/>
                                        <p:tgtEl>
                                          <p:spTgt spid="8">
                                            <p:bg/>
                                          </p:spTgt>
                                        </p:tgtEl>
                                      </p:cBhvr>
                                    </p:animEffect>
                                    <p:anim calcmode="lin" valueType="num">
                                      <p:cBhvr>
                                        <p:cTn id="8" dur="500" fill="hold"/>
                                        <p:tgtEl>
                                          <p:spTgt spid="8">
                                            <p:bg/>
                                          </p:spTgt>
                                        </p:tgtEl>
                                        <p:attrNameLst>
                                          <p:attrName>ppt_x</p:attrName>
                                        </p:attrNameLst>
                                      </p:cBhvr>
                                      <p:tavLst>
                                        <p:tav tm="0">
                                          <p:val>
                                            <p:strVal val="#ppt_x"/>
                                          </p:val>
                                        </p:tav>
                                        <p:tav tm="100000">
                                          <p:val>
                                            <p:strVal val="#ppt_x"/>
                                          </p:val>
                                        </p:tav>
                                      </p:tavLst>
                                    </p:anim>
                                    <p:anim calcmode="lin" valueType="num">
                                      <p:cBhvr>
                                        <p:cTn id="9" dur="500" fill="hold"/>
                                        <p:tgtEl>
                                          <p:spTgt spid="8">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8">
                                            <p:txEl>
                                              <p:pRg st="0" end="0"/>
                                            </p:txEl>
                                          </p:spTgt>
                                        </p:tgtEl>
                                        <p:attrNameLst>
                                          <p:attrName>style.visibility</p:attrName>
                                        </p:attrNameLst>
                                      </p:cBhvr>
                                      <p:to>
                                        <p:strVal val="visible"/>
                                      </p:to>
                                    </p:set>
                                    <p:animEffect transition="in" filter="fade">
                                      <p:cBhvr>
                                        <p:cTn id="12" dur="500"/>
                                        <p:tgtEl>
                                          <p:spTgt spid="8">
                                            <p:txEl>
                                              <p:pRg st="0" end="0"/>
                                            </p:txEl>
                                          </p:spTgt>
                                        </p:tgtEl>
                                      </p:cBhvr>
                                    </p:animEffect>
                                    <p:anim calcmode="lin" valueType="num">
                                      <p:cBhvr>
                                        <p:cTn id="13" dur="500" fill="hold"/>
                                        <p:tgtEl>
                                          <p:spTgt spid="8">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8">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fade">
                                      <p:cBhvr>
                                        <p:cTn id="17" dur="500"/>
                                        <p:tgtEl>
                                          <p:spTgt spid="9"/>
                                        </p:tgtEl>
                                      </p:cBhvr>
                                    </p:animEffect>
                                    <p:anim calcmode="lin" valueType="num">
                                      <p:cBhvr>
                                        <p:cTn id="18" dur="500" fill="hold"/>
                                        <p:tgtEl>
                                          <p:spTgt spid="9"/>
                                        </p:tgtEl>
                                        <p:attrNameLst>
                                          <p:attrName>ppt_x</p:attrName>
                                        </p:attrNameLst>
                                      </p:cBhvr>
                                      <p:tavLst>
                                        <p:tav tm="0">
                                          <p:val>
                                            <p:strVal val="#ppt_x"/>
                                          </p:val>
                                        </p:tav>
                                        <p:tav tm="100000">
                                          <p:val>
                                            <p:strVal val="#ppt_x"/>
                                          </p:val>
                                        </p:tav>
                                      </p:tavLst>
                                    </p:anim>
                                    <p:anim calcmode="lin" valueType="num">
                                      <p:cBhvr>
                                        <p:cTn id="19" dur="500" fill="hold"/>
                                        <p:tgtEl>
                                          <p:spTgt spid="9"/>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fade">
                                      <p:cBhvr>
                                        <p:cTn id="22" dur="500"/>
                                        <p:tgtEl>
                                          <p:spTgt spid="10"/>
                                        </p:tgtEl>
                                      </p:cBhvr>
                                    </p:animEffect>
                                    <p:anim calcmode="lin" valueType="num">
                                      <p:cBhvr>
                                        <p:cTn id="23" dur="500" fill="hold"/>
                                        <p:tgtEl>
                                          <p:spTgt spid="10"/>
                                        </p:tgtEl>
                                        <p:attrNameLst>
                                          <p:attrName>ppt_x</p:attrName>
                                        </p:attrNameLst>
                                      </p:cBhvr>
                                      <p:tavLst>
                                        <p:tav tm="0">
                                          <p:val>
                                            <p:strVal val="#ppt_x"/>
                                          </p:val>
                                        </p:tav>
                                        <p:tav tm="100000">
                                          <p:val>
                                            <p:strVal val="#ppt_x"/>
                                          </p:val>
                                        </p:tav>
                                      </p:tavLst>
                                    </p:anim>
                                    <p:anim calcmode="lin" valueType="num">
                                      <p:cBhvr>
                                        <p:cTn id="24" dur="500" fill="hold"/>
                                        <p:tgtEl>
                                          <p:spTgt spid="1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animBg="1"/>
    </p:bldLst>
  </p:timing>
</p:sld>
</file>

<file path=ppt/slides/slide12.xml><?xml version="1.0" encoding="utf-8"?>
<p:sld xmlns:a="http://schemas.openxmlformats.org/drawingml/2006/main" xmlns:r="http://schemas.openxmlformats.org/officeDocument/2006/relationships" xmlns:p="http://schemas.openxmlformats.org/presentationml/2006/main">
  <p:cSld name="Slide 12&amp;si=12checked= 1 &amp; amp; version = 1.0.5checked=1&amp;version=1.0.5">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O_6_AN.14_1#dbd268b08?vcp=1&amp;vop=1&amp;pid=7bb655dd2&amp;color=36,64,97&amp;vtp=1&amp;bt=1&amp;bbb=1"/>
              <p:cNvSpPr/>
              <p:nvPr/>
            </p:nvSpPr>
            <p:spPr>
              <a:xfrm>
                <a:off x="539496" y="1868823"/>
                <a:ext cx="11109960" cy="3287459"/>
              </a:xfrm>
              <a:prstGeom prst="rect">
                <a:avLst/>
              </a:prstGeom>
              <a:noFill/>
              <a:ln/>
            </p:spPr>
            <p:txBody>
              <a:bodyPr wrap="none" lIns="0" tIns="0" rIns="0" bIns="0" rtlCol="0" anchor="t"/>
              <a:lstStyle/>
              <a:p>
                <a:pPr algn="l" latinLnBrk="1">
                  <a:lnSpc>
                    <a:spcPts val="3300"/>
                  </a:lnSpc>
                </a:pPr>
                <a:r>
                  <a:rPr lang="en-US" altLang="zh-CN" sz="1800" b="0" i="0" dirty="0">
                    <a:solidFill>
                      <a:srgbClr val="6565FF"/>
                    </a:solidFill>
                    <a:latin typeface="Times New Roman" pitchFamily="34" charset="0"/>
                    <a:ea typeface="微软雅黑" pitchFamily="34" charset="-122"/>
                    <a:cs typeface="Times New Roman" pitchFamily="34" charset="-120"/>
                  </a:rPr>
                  <a:t>【解】设容器的高为</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𝑥</m:t>
                    </m:r>
                    <m:r>
                      <m:rPr>
                        <m:sty m:val="p"/>
                      </m:rPr>
                      <a:rPr lang="en-US" altLang="zh-CN" sz="1800" b="0" i="0">
                        <a:solidFill>
                          <a:srgbClr val="6565FF"/>
                        </a:solidFill>
                        <a:latin typeface="Cambria Math" pitchFamily="34" charset="0"/>
                        <a:ea typeface="Cambria Math" pitchFamily="34" charset="-122"/>
                        <a:cs typeface="Cambria Math" pitchFamily="34" charset="-120"/>
                      </a:rPr>
                      <m:t>cm</m:t>
                    </m:r>
                  </m:oMath>
                </a14:m>
                <a:r>
                  <a:rPr lang="en-US" altLang="zh-CN" sz="1800" b="0" i="0" dirty="0">
                    <a:solidFill>
                      <a:srgbClr val="6565FF"/>
                    </a:solidFill>
                    <a:latin typeface="Times New Roman" pitchFamily="34" charset="0"/>
                    <a:ea typeface="微软雅黑" pitchFamily="34" charset="-122"/>
                    <a:cs typeface="Times New Roman" pitchFamily="34" charset="-120"/>
                  </a:rPr>
                  <a:t>，容器的容积为</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𝑉</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𝑥</m:t>
                    </m:r>
                    <m:r>
                      <a:rPr lang="en-US" altLang="zh-CN" sz="1800" b="0" i="0">
                        <a:solidFill>
                          <a:srgbClr val="6565FF"/>
                        </a:solidFill>
                        <a:latin typeface="Cambria Math" pitchFamily="34" charset="0"/>
                        <a:ea typeface="Cambria Math" pitchFamily="34" charset="-122"/>
                        <a:cs typeface="Cambria Math" pitchFamily="34" charset="-120"/>
                      </a:rPr>
                      <m:t>)</m:t>
                    </m:r>
                    <m:r>
                      <m:rPr>
                        <m:sty m:val="p"/>
                      </m:rPr>
                      <a:rPr lang="en-US" altLang="zh-CN" sz="1800" b="0" i="0">
                        <a:solidFill>
                          <a:srgbClr val="6565FF"/>
                        </a:solidFill>
                        <a:latin typeface="Cambria Math" pitchFamily="34" charset="0"/>
                        <a:ea typeface="Cambria Math" pitchFamily="34" charset="-122"/>
                        <a:cs typeface="Cambria Math" pitchFamily="34" charset="-120"/>
                      </a:rPr>
                      <m:t>c</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m:rPr>
                            <m:sty m:val="p"/>
                          </m:rPr>
                          <a:rPr lang="en-US" altLang="zh-CN" sz="1800" b="0" i="0">
                            <a:solidFill>
                              <a:srgbClr val="6565FF"/>
                            </a:solidFill>
                            <a:latin typeface="Cambria Math" pitchFamily="34" charset="0"/>
                            <a:ea typeface="Cambria Math" pitchFamily="34" charset="-122"/>
                            <a:cs typeface="Cambria Math" pitchFamily="34" charset="-120"/>
                          </a:rPr>
                          <m:t>m</m:t>
                        </m:r>
                      </m:e>
                      <m:sup>
                        <m:r>
                          <a:rPr lang="en-US" altLang="zh-CN" sz="1800" b="0" i="0">
                            <a:solidFill>
                              <a:srgbClr val="6565FF"/>
                            </a:solidFill>
                            <a:latin typeface="Cambria Math" pitchFamily="34" charset="0"/>
                            <a:ea typeface="Cambria Math" pitchFamily="34" charset="-122"/>
                            <a:cs typeface="Cambria Math" pitchFamily="34" charset="-120"/>
                          </a:rPr>
                          <m:t>3</m:t>
                        </m:r>
                      </m:sup>
                    </m:sSup>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3300"/>
                  </a:lnSpc>
                </a:pPr>
                <a:r>
                  <a:rPr lang="en-US" altLang="zh-CN" b="0" i="0">
                    <a:solidFill>
                      <a:srgbClr val="6565FF"/>
                    </a:solidFill>
                    <a:latin typeface="Times New Roman" pitchFamily="34" charset="0"/>
                    <a:ea typeface="微软雅黑" pitchFamily="34" charset="-122"/>
                    <a:cs typeface="Times New Roman" pitchFamily="34" charset="-120"/>
                  </a:rPr>
                  <a:t>则</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𝑉</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𝑥</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𝑥</m:t>
                    </m:r>
                    <m:r>
                      <a:rPr lang="en-US" altLang="zh-CN" sz="1800" b="0" i="0">
                        <a:solidFill>
                          <a:srgbClr val="6565FF"/>
                        </a:solidFill>
                        <a:latin typeface="Cambria Math" pitchFamily="34" charset="0"/>
                        <a:ea typeface="Cambria Math" pitchFamily="34" charset="-122"/>
                        <a:cs typeface="Cambria Math" pitchFamily="34" charset="-120"/>
                      </a:rPr>
                      <m:t>(90−2</m:t>
                    </m:r>
                    <m:r>
                      <a:rPr lang="en-US" altLang="zh-CN" sz="1800" b="0" i="0">
                        <a:solidFill>
                          <a:srgbClr val="6565FF"/>
                        </a:solidFill>
                        <a:latin typeface="Cambria Math" pitchFamily="34" charset="0"/>
                        <a:ea typeface="Cambria Math" pitchFamily="34" charset="-122"/>
                        <a:cs typeface="Cambria Math" pitchFamily="34" charset="-120"/>
                      </a:rPr>
                      <m:t>𝑥</m:t>
                    </m:r>
                    <m:r>
                      <a:rPr lang="en-US" altLang="zh-CN" sz="1800" b="0" i="0">
                        <a:solidFill>
                          <a:srgbClr val="6565FF"/>
                        </a:solidFill>
                        <a:latin typeface="Cambria Math" pitchFamily="34" charset="0"/>
                        <a:ea typeface="Cambria Math" pitchFamily="34" charset="-122"/>
                        <a:cs typeface="Cambria Math" pitchFamily="34" charset="-120"/>
                      </a:rPr>
                      <m:t>)(48−2</m:t>
                    </m:r>
                    <m:r>
                      <a:rPr lang="en-US" altLang="zh-CN" sz="1800" b="0" i="0">
                        <a:solidFill>
                          <a:srgbClr val="6565FF"/>
                        </a:solidFill>
                        <a:latin typeface="Cambria Math" pitchFamily="34" charset="0"/>
                        <a:ea typeface="Cambria Math" pitchFamily="34" charset="-122"/>
                        <a:cs typeface="Cambria Math" pitchFamily="34" charset="-120"/>
                      </a:rPr>
                      <m:t>𝑥</m:t>
                    </m:r>
                    <m:r>
                      <a:rPr lang="en-US" altLang="zh-CN" sz="1800" b="0" i="0">
                        <a:solidFill>
                          <a:srgbClr val="6565FF"/>
                        </a:solidFill>
                        <a:latin typeface="Cambria Math" pitchFamily="34" charset="0"/>
                        <a:ea typeface="Cambria Math" pitchFamily="34" charset="-122"/>
                        <a:cs typeface="Cambria Math" pitchFamily="34" charset="-120"/>
                      </a:rPr>
                      <m:t>)=4</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𝑥</m:t>
                        </m:r>
                      </m:e>
                      <m:sup>
                        <m:r>
                          <a:rPr lang="en-US" altLang="zh-CN" sz="1800" b="0" i="0">
                            <a:solidFill>
                              <a:srgbClr val="6565FF"/>
                            </a:solidFill>
                            <a:latin typeface="Cambria Math" pitchFamily="34" charset="0"/>
                            <a:ea typeface="Cambria Math" pitchFamily="34" charset="-122"/>
                            <a:cs typeface="Cambria Math" pitchFamily="34" charset="-120"/>
                          </a:rPr>
                          <m:t>3</m:t>
                        </m:r>
                      </m:sup>
                    </m:sSup>
                    <m:r>
                      <a:rPr lang="en-US" altLang="zh-CN" sz="1800" b="0" i="0">
                        <a:solidFill>
                          <a:srgbClr val="6565FF"/>
                        </a:solidFill>
                        <a:latin typeface="Cambria Math" pitchFamily="34" charset="0"/>
                        <a:ea typeface="Cambria Math" pitchFamily="34" charset="-122"/>
                        <a:cs typeface="Cambria Math" pitchFamily="34" charset="-120"/>
                      </a:rPr>
                      <m:t>−276</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𝑥</m:t>
                        </m:r>
                      </m:e>
                      <m:sup>
                        <m:r>
                          <a:rPr lang="en-US" altLang="zh-CN" sz="1800" b="0" i="0">
                            <a:solidFill>
                              <a:srgbClr val="6565FF"/>
                            </a:solidFill>
                            <a:latin typeface="Cambria Math" pitchFamily="34" charset="0"/>
                            <a:ea typeface="Cambria Math" pitchFamily="34" charset="-122"/>
                            <a:cs typeface="Cambria Math" pitchFamily="34" charset="-120"/>
                          </a:rPr>
                          <m:t>2</m:t>
                        </m:r>
                      </m:sup>
                    </m:sSup>
                    <m:r>
                      <a:rPr lang="en-US" altLang="zh-CN" sz="1800" b="0" i="0">
                        <a:solidFill>
                          <a:srgbClr val="6565FF"/>
                        </a:solidFill>
                        <a:latin typeface="Cambria Math" pitchFamily="34" charset="0"/>
                        <a:ea typeface="Cambria Math" pitchFamily="34" charset="-122"/>
                        <a:cs typeface="Cambria Math" pitchFamily="34" charset="-120"/>
                      </a:rPr>
                      <m:t>+4320</m:t>
                    </m:r>
                    <m:r>
                      <a:rPr lang="en-US" altLang="zh-CN" sz="1800" b="0" i="0">
                        <a:solidFill>
                          <a:srgbClr val="6565FF"/>
                        </a:solidFill>
                        <a:latin typeface="Cambria Math" pitchFamily="34" charset="0"/>
                        <a:ea typeface="Cambria Math" pitchFamily="34" charset="-122"/>
                        <a:cs typeface="Cambria Math" pitchFamily="34" charset="-120"/>
                      </a:rPr>
                      <m:t>𝑥</m:t>
                    </m:r>
                    <m:r>
                      <a:rPr lang="en-US" altLang="zh-CN" sz="1800" b="0" i="0">
                        <a:solidFill>
                          <a:srgbClr val="6565FF"/>
                        </a:solidFill>
                        <a:latin typeface="Cambria Math" pitchFamily="34" charset="0"/>
                        <a:ea typeface="Cambria Math" pitchFamily="34" charset="-122"/>
                        <a:cs typeface="Cambria Math" pitchFamily="34" charset="-120"/>
                      </a:rPr>
                      <m:t>(0&lt;</m:t>
                    </m:r>
                    <m:r>
                      <a:rPr lang="en-US" altLang="zh-CN" sz="1800" b="0" i="0">
                        <a:solidFill>
                          <a:srgbClr val="6565FF"/>
                        </a:solidFill>
                        <a:latin typeface="Cambria Math" pitchFamily="34" charset="0"/>
                        <a:ea typeface="Cambria Math" pitchFamily="34" charset="-122"/>
                        <a:cs typeface="Cambria Math" pitchFamily="34" charset="-120"/>
                      </a:rPr>
                      <m:t>𝑥</m:t>
                    </m:r>
                    <m:r>
                      <a:rPr lang="en-US" altLang="zh-CN" sz="1800" b="0" i="0">
                        <a:solidFill>
                          <a:srgbClr val="6565FF"/>
                        </a:solidFill>
                        <a:latin typeface="Cambria Math" pitchFamily="34" charset="0"/>
                        <a:ea typeface="Cambria Math" pitchFamily="34" charset="-122"/>
                        <a:cs typeface="Cambria Math" pitchFamily="34" charset="-120"/>
                      </a:rPr>
                      <m:t>&lt;24)</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3300"/>
                  </a:lnSpc>
                </a:pPr>
                <a:r>
                  <a:rPr lang="en-US" altLang="zh-CN" b="0" i="0">
                    <a:solidFill>
                      <a:srgbClr val="6565FF"/>
                    </a:solidFill>
                    <a:latin typeface="Times New Roman" pitchFamily="34" charset="0"/>
                    <a:ea typeface="微软雅黑" pitchFamily="34" charset="-122"/>
                    <a:cs typeface="Times New Roman" pitchFamily="34" charset="-120"/>
                  </a:rPr>
                  <a:t>所</a:t>
                </a:r>
                <a:r>
                  <a:rPr lang="en-US" altLang="zh-CN" sz="1800" b="0" i="0">
                    <a:solidFill>
                      <a:srgbClr val="6565FF"/>
                    </a:solidFill>
                    <a:latin typeface="Times New Roman" pitchFamily="34" charset="0"/>
                    <a:ea typeface="微软雅黑" pitchFamily="34" charset="-122"/>
                    <a:cs typeface="Times New Roman" pitchFamily="34" charset="-120"/>
                  </a:rPr>
                  <a:t>以</a:t>
                </a:r>
                <a14:m>
                  <m:oMath xmlns:m="http://schemas.openxmlformats.org/officeDocument/2006/math">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𝑉</m:t>
                        </m:r>
                      </m:e>
                      <m:sup>
                        <m:r>
                          <a:rPr lang="en-US" altLang="zh-CN" sz="1800" b="0" i="0">
                            <a:solidFill>
                              <a:srgbClr val="6565FF"/>
                            </a:solidFill>
                            <a:latin typeface="Cambria Math" pitchFamily="34" charset="0"/>
                            <a:ea typeface="Cambria Math" pitchFamily="34" charset="-122"/>
                            <a:cs typeface="Cambria Math" pitchFamily="34" charset="-120"/>
                          </a:rPr>
                          <m:t>′</m:t>
                        </m:r>
                      </m:sup>
                    </m:sSup>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𝑥</m:t>
                    </m:r>
                    <m:r>
                      <a:rPr lang="en-US" altLang="zh-CN" sz="1800" b="0" i="0">
                        <a:solidFill>
                          <a:srgbClr val="6565FF"/>
                        </a:solidFill>
                        <a:latin typeface="Cambria Math" pitchFamily="34" charset="0"/>
                        <a:ea typeface="Cambria Math" pitchFamily="34" charset="-122"/>
                        <a:cs typeface="Cambria Math" pitchFamily="34" charset="-120"/>
                      </a:rPr>
                      <m:t>)=12</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𝑥</m:t>
                        </m:r>
                      </m:e>
                      <m:sup>
                        <m:r>
                          <a:rPr lang="en-US" altLang="zh-CN" sz="1800" b="0" i="0">
                            <a:solidFill>
                              <a:srgbClr val="6565FF"/>
                            </a:solidFill>
                            <a:latin typeface="Cambria Math" pitchFamily="34" charset="0"/>
                            <a:ea typeface="Cambria Math" pitchFamily="34" charset="-122"/>
                            <a:cs typeface="Cambria Math" pitchFamily="34" charset="-120"/>
                          </a:rPr>
                          <m:t>2</m:t>
                        </m:r>
                      </m:sup>
                    </m:sSup>
                    <m:r>
                      <a:rPr lang="en-US" altLang="zh-CN" sz="1800" b="0" i="0">
                        <a:solidFill>
                          <a:srgbClr val="6565FF"/>
                        </a:solidFill>
                        <a:latin typeface="Cambria Math" pitchFamily="34" charset="0"/>
                        <a:ea typeface="Cambria Math" pitchFamily="34" charset="-122"/>
                        <a:cs typeface="Cambria Math" pitchFamily="34" charset="-120"/>
                      </a:rPr>
                      <m:t>−552</m:t>
                    </m:r>
                    <m:r>
                      <a:rPr lang="en-US" altLang="zh-CN" sz="1800" b="0" i="0">
                        <a:solidFill>
                          <a:srgbClr val="6565FF"/>
                        </a:solidFill>
                        <a:latin typeface="Cambria Math" pitchFamily="34" charset="0"/>
                        <a:ea typeface="Cambria Math" pitchFamily="34" charset="-122"/>
                        <a:cs typeface="Cambria Math" pitchFamily="34" charset="-120"/>
                      </a:rPr>
                      <m:t>𝑥</m:t>
                    </m:r>
                    <m:r>
                      <a:rPr lang="en-US" altLang="zh-CN" sz="1800" b="0" i="0">
                        <a:solidFill>
                          <a:srgbClr val="6565FF"/>
                        </a:solidFill>
                        <a:latin typeface="Cambria Math" pitchFamily="34" charset="0"/>
                        <a:ea typeface="Cambria Math" pitchFamily="34" charset="-122"/>
                        <a:cs typeface="Cambria Math" pitchFamily="34" charset="-120"/>
                      </a:rPr>
                      <m:t>+4320=12(</m:t>
                    </m:r>
                    <m:r>
                      <a:rPr lang="en-US" altLang="zh-CN" sz="1800" b="0" i="0">
                        <a:solidFill>
                          <a:srgbClr val="6565FF"/>
                        </a:solidFill>
                        <a:latin typeface="Cambria Math" pitchFamily="34" charset="0"/>
                        <a:ea typeface="Cambria Math" pitchFamily="34" charset="-122"/>
                        <a:cs typeface="Cambria Math" pitchFamily="34" charset="-120"/>
                      </a:rPr>
                      <m:t>𝑥</m:t>
                    </m:r>
                    <m:r>
                      <a:rPr lang="en-US" altLang="zh-CN" sz="1800" b="0" i="0">
                        <a:solidFill>
                          <a:srgbClr val="6565FF"/>
                        </a:solidFill>
                        <a:latin typeface="Cambria Math" pitchFamily="34" charset="0"/>
                        <a:ea typeface="Cambria Math" pitchFamily="34" charset="-122"/>
                        <a:cs typeface="Cambria Math" pitchFamily="34" charset="-120"/>
                      </a:rPr>
                      <m:t>−10)(</m:t>
                    </m:r>
                    <m:r>
                      <a:rPr lang="en-US" altLang="zh-CN" sz="1800" b="0" i="0">
                        <a:solidFill>
                          <a:srgbClr val="6565FF"/>
                        </a:solidFill>
                        <a:latin typeface="Cambria Math" pitchFamily="34" charset="0"/>
                        <a:ea typeface="Cambria Math" pitchFamily="34" charset="-122"/>
                        <a:cs typeface="Cambria Math" pitchFamily="34" charset="-120"/>
                      </a:rPr>
                      <m:t>𝑥</m:t>
                    </m:r>
                    <m:r>
                      <a:rPr lang="en-US" altLang="zh-CN" sz="1800" b="0" i="0">
                        <a:solidFill>
                          <a:srgbClr val="6565FF"/>
                        </a:solidFill>
                        <a:latin typeface="Cambria Math" pitchFamily="34" charset="0"/>
                        <a:ea typeface="Cambria Math" pitchFamily="34" charset="-122"/>
                        <a:cs typeface="Cambria Math" pitchFamily="34" charset="-120"/>
                      </a:rPr>
                      <m:t>−36)</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3300"/>
                  </a:lnSpc>
                </a:pPr>
                <a:r>
                  <a:rPr lang="en-US" altLang="zh-CN" b="0" i="0">
                    <a:solidFill>
                      <a:srgbClr val="6565FF"/>
                    </a:solidFill>
                    <a:latin typeface="Times New Roman" pitchFamily="34" charset="0"/>
                    <a:ea typeface="微软雅黑" pitchFamily="34" charset="-122"/>
                    <a:cs typeface="Times New Roman" pitchFamily="34" charset="-120"/>
                  </a:rPr>
                  <a:t>令</a:t>
                </a:r>
                <a14:m>
                  <m:oMath xmlns:m="http://schemas.openxmlformats.org/officeDocument/2006/math">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𝑉</m:t>
                        </m:r>
                      </m:e>
                      <m:sup>
                        <m:r>
                          <a:rPr lang="en-US" altLang="zh-CN" sz="1800" b="0" i="0">
                            <a:solidFill>
                              <a:srgbClr val="6565FF"/>
                            </a:solidFill>
                            <a:latin typeface="Cambria Math" pitchFamily="34" charset="0"/>
                            <a:ea typeface="Cambria Math" pitchFamily="34" charset="-122"/>
                            <a:cs typeface="Cambria Math" pitchFamily="34" charset="-120"/>
                          </a:rPr>
                          <m:t>′</m:t>
                        </m:r>
                      </m:sup>
                    </m:sSup>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𝑥</m:t>
                    </m:r>
                    <m:r>
                      <a:rPr lang="en-US" altLang="zh-CN" sz="1800" b="0" i="0">
                        <a:solidFill>
                          <a:srgbClr val="6565FF"/>
                        </a:solidFill>
                        <a:latin typeface="Cambria Math" pitchFamily="34" charset="0"/>
                        <a:ea typeface="Cambria Math" pitchFamily="34" charset="-122"/>
                        <a:cs typeface="Cambria Math" pitchFamily="34" charset="-120"/>
                      </a:rPr>
                      <m:t>)=0</m:t>
                    </m:r>
                  </m:oMath>
                </a14:m>
                <a:r>
                  <a:rPr lang="en-US" altLang="zh-CN" sz="1800" b="0" i="0" dirty="0">
                    <a:solidFill>
                      <a:srgbClr val="6565FF"/>
                    </a:solidFill>
                    <a:latin typeface="Times New Roman" pitchFamily="34" charset="0"/>
                    <a:ea typeface="微软雅黑" pitchFamily="34" charset="-122"/>
                    <a:cs typeface="Times New Roman" pitchFamily="34" charset="-120"/>
                  </a:rPr>
                  <a:t>，得</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𝑥</m:t>
                    </m:r>
                    <m:r>
                      <a:rPr lang="en-US" altLang="zh-CN" sz="1800" b="0" i="0">
                        <a:solidFill>
                          <a:srgbClr val="6565FF"/>
                        </a:solidFill>
                        <a:latin typeface="Cambria Math" pitchFamily="34" charset="0"/>
                        <a:ea typeface="Cambria Math" pitchFamily="34" charset="-122"/>
                        <a:cs typeface="Cambria Math" pitchFamily="34" charset="-120"/>
                      </a:rPr>
                      <m:t>=10</m:t>
                    </m:r>
                  </m:oMath>
                </a14:m>
                <a:r>
                  <a:rPr lang="en-US" altLang="zh-CN" sz="1800" b="0" i="0" dirty="0">
                    <a:solidFill>
                      <a:srgbClr val="6565FF"/>
                    </a:solidFill>
                    <a:latin typeface="Times New Roman" pitchFamily="34" charset="0"/>
                    <a:ea typeface="微软雅黑" pitchFamily="34" charset="-122"/>
                    <a:cs typeface="Times New Roman" pitchFamily="34" charset="-120"/>
                  </a:rPr>
                  <a:t>或</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𝑥</m:t>
                    </m:r>
                    <m:r>
                      <a:rPr lang="en-US" altLang="zh-CN" sz="1800" b="0" i="0">
                        <a:solidFill>
                          <a:srgbClr val="6565FF"/>
                        </a:solidFill>
                        <a:latin typeface="Cambria Math" pitchFamily="34" charset="0"/>
                        <a:ea typeface="Cambria Math" pitchFamily="34" charset="-122"/>
                        <a:cs typeface="Cambria Math" pitchFamily="34" charset="-120"/>
                      </a:rPr>
                      <m:t>=36</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（舍去）</a:t>
                </a:r>
                <a:r>
                  <a:rPr lang="en-US" altLang="zh-CN" sz="1800" b="0" i="0" dirty="0">
                    <a:solidFill>
                      <a:srgbClr val="FF8827"/>
                    </a:solidFill>
                    <a:latin typeface="Times New Roman" pitchFamily="34" charset="0"/>
                    <a:ea typeface="微软雅黑" pitchFamily="34" charset="-122"/>
                    <a:cs typeface="Times New Roman" pitchFamily="34" charset="-120"/>
                  </a:rPr>
                  <a:t>（提示：注意不要忽视所设函数的定义域）</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3300"/>
                  </a:lnSpc>
                </a:pPr>
                <a:r>
                  <a:rPr lang="en-US" altLang="zh-CN" b="0" i="0">
                    <a:solidFill>
                      <a:srgbClr val="6565FF"/>
                    </a:solidFill>
                    <a:latin typeface="Times New Roman" pitchFamily="34" charset="0"/>
                    <a:ea typeface="微软雅黑" pitchFamily="34" charset="-122"/>
                    <a:cs typeface="Times New Roman" pitchFamily="34" charset="-120"/>
                  </a:rPr>
                  <a:t>当</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0&lt;</m:t>
                    </m:r>
                    <m:r>
                      <a:rPr lang="en-US" altLang="zh-CN" sz="1800" b="0" i="0">
                        <a:solidFill>
                          <a:srgbClr val="6565FF"/>
                        </a:solidFill>
                        <a:latin typeface="Cambria Math" pitchFamily="34" charset="0"/>
                        <a:ea typeface="Cambria Math" pitchFamily="34" charset="-122"/>
                        <a:cs typeface="Cambria Math" pitchFamily="34" charset="-120"/>
                      </a:rPr>
                      <m:t>𝑥</m:t>
                    </m:r>
                    <m:r>
                      <a:rPr lang="en-US" altLang="zh-CN" sz="1800" b="0" i="0">
                        <a:solidFill>
                          <a:srgbClr val="6565FF"/>
                        </a:solidFill>
                        <a:latin typeface="Cambria Math" pitchFamily="34" charset="0"/>
                        <a:ea typeface="Cambria Math" pitchFamily="34" charset="-122"/>
                        <a:cs typeface="Cambria Math" pitchFamily="34" charset="-120"/>
                      </a:rPr>
                      <m:t>&lt;10</m:t>
                    </m:r>
                  </m:oMath>
                </a14:m>
                <a:r>
                  <a:rPr lang="en-US" altLang="zh-CN" sz="1800" b="0" i="0" dirty="0">
                    <a:solidFill>
                      <a:srgbClr val="6565FF"/>
                    </a:solidFill>
                    <a:latin typeface="Times New Roman" pitchFamily="34" charset="0"/>
                    <a:ea typeface="微软雅黑" pitchFamily="34" charset="-122"/>
                    <a:cs typeface="Times New Roman" pitchFamily="34" charset="-120"/>
                  </a:rPr>
                  <a:t>时，</a:t>
                </a:r>
                <a14:m>
                  <m:oMath xmlns:m="http://schemas.openxmlformats.org/officeDocument/2006/math">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𝑉</m:t>
                        </m:r>
                      </m:e>
                      <m:sup>
                        <m:r>
                          <a:rPr lang="en-US" altLang="zh-CN" sz="1800" b="0" i="0">
                            <a:solidFill>
                              <a:srgbClr val="6565FF"/>
                            </a:solidFill>
                            <a:latin typeface="Cambria Math" pitchFamily="34" charset="0"/>
                            <a:ea typeface="Cambria Math" pitchFamily="34" charset="-122"/>
                            <a:cs typeface="Cambria Math" pitchFamily="34" charset="-120"/>
                          </a:rPr>
                          <m:t>′</m:t>
                        </m:r>
                      </m:sup>
                    </m:sSup>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𝑥</m:t>
                    </m:r>
                    <m:r>
                      <a:rPr lang="en-US" altLang="zh-CN" sz="1800" b="0" i="0">
                        <a:solidFill>
                          <a:srgbClr val="6565FF"/>
                        </a:solidFill>
                        <a:latin typeface="Cambria Math" pitchFamily="34" charset="0"/>
                        <a:ea typeface="Cambria Math" pitchFamily="34" charset="-122"/>
                        <a:cs typeface="Cambria Math" pitchFamily="34" charset="-120"/>
                      </a:rPr>
                      <m:t>)&gt;0</m:t>
                    </m:r>
                  </m:oMath>
                </a14:m>
                <a:r>
                  <a:rPr lang="en-US" altLang="zh-CN" sz="1800" b="0" i="0" dirty="0">
                    <a:solidFill>
                      <a:srgbClr val="6565FF"/>
                    </a:solidFill>
                    <a:latin typeface="Times New Roman" pitchFamily="34" charset="0"/>
                    <a:ea typeface="微软雅黑" pitchFamily="34" charset="-122"/>
                    <a:cs typeface="Times New Roman" pitchFamily="34" charset="-120"/>
                  </a:rPr>
                  <a:t>，即</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𝑉</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𝑥</m:t>
                    </m:r>
                    <m:r>
                      <a:rPr lang="en-US" altLang="zh-CN" sz="1800" b="0" i="0">
                        <a:solidFill>
                          <a:srgbClr val="6565FF"/>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单调递增；</a:t>
                </a:r>
                <a:endParaRPr lang="en-US" altLang="zh-CN" sz="1800" dirty="0"/>
              </a:p>
              <a:p>
                <a:pPr latinLnBrk="1">
                  <a:lnSpc>
                    <a:spcPts val="3300"/>
                  </a:lnSpc>
                </a:pPr>
                <a:r>
                  <a:rPr lang="en-US" altLang="zh-CN" b="0" i="0">
                    <a:solidFill>
                      <a:srgbClr val="6565FF"/>
                    </a:solidFill>
                    <a:latin typeface="Times New Roman" pitchFamily="34" charset="0"/>
                    <a:ea typeface="微软雅黑" pitchFamily="34" charset="-122"/>
                    <a:cs typeface="Times New Roman" pitchFamily="34" charset="-120"/>
                  </a:rPr>
                  <a:t>当</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10&lt;</m:t>
                    </m:r>
                    <m:r>
                      <a:rPr lang="en-US" altLang="zh-CN" sz="1800" b="0" i="0">
                        <a:solidFill>
                          <a:srgbClr val="6565FF"/>
                        </a:solidFill>
                        <a:latin typeface="Cambria Math" pitchFamily="34" charset="0"/>
                        <a:ea typeface="Cambria Math" pitchFamily="34" charset="-122"/>
                        <a:cs typeface="Cambria Math" pitchFamily="34" charset="-120"/>
                      </a:rPr>
                      <m:t>𝑥</m:t>
                    </m:r>
                    <m:r>
                      <a:rPr lang="en-US" altLang="zh-CN" sz="1800" b="0" i="0">
                        <a:solidFill>
                          <a:srgbClr val="6565FF"/>
                        </a:solidFill>
                        <a:latin typeface="Cambria Math" pitchFamily="34" charset="0"/>
                        <a:ea typeface="Cambria Math" pitchFamily="34" charset="-122"/>
                        <a:cs typeface="Cambria Math" pitchFamily="34" charset="-120"/>
                      </a:rPr>
                      <m:t>&lt;24</m:t>
                    </m:r>
                  </m:oMath>
                </a14:m>
                <a:r>
                  <a:rPr lang="en-US" altLang="zh-CN" sz="1800" b="0" i="0" dirty="0">
                    <a:solidFill>
                      <a:srgbClr val="6565FF"/>
                    </a:solidFill>
                    <a:latin typeface="Times New Roman" pitchFamily="34" charset="0"/>
                    <a:ea typeface="微软雅黑" pitchFamily="34" charset="-122"/>
                    <a:cs typeface="Times New Roman" pitchFamily="34" charset="-120"/>
                  </a:rPr>
                  <a:t>时，</a:t>
                </a:r>
                <a14:m>
                  <m:oMath xmlns:m="http://schemas.openxmlformats.org/officeDocument/2006/math">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𝑉</m:t>
                        </m:r>
                      </m:e>
                      <m:sup>
                        <m:r>
                          <a:rPr lang="en-US" altLang="zh-CN" sz="1800" b="0" i="0">
                            <a:solidFill>
                              <a:srgbClr val="6565FF"/>
                            </a:solidFill>
                            <a:latin typeface="Cambria Math" pitchFamily="34" charset="0"/>
                            <a:ea typeface="Cambria Math" pitchFamily="34" charset="-122"/>
                            <a:cs typeface="Cambria Math" pitchFamily="34" charset="-120"/>
                          </a:rPr>
                          <m:t>′</m:t>
                        </m:r>
                      </m:sup>
                    </m:sSup>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𝑥</m:t>
                    </m:r>
                    <m:r>
                      <a:rPr lang="en-US" altLang="zh-CN" sz="1800" b="0" i="0">
                        <a:solidFill>
                          <a:srgbClr val="6565FF"/>
                        </a:solidFill>
                        <a:latin typeface="Cambria Math" pitchFamily="34" charset="0"/>
                        <a:ea typeface="Cambria Math" pitchFamily="34" charset="-122"/>
                        <a:cs typeface="Cambria Math" pitchFamily="34" charset="-120"/>
                      </a:rPr>
                      <m:t>)&lt;0</m:t>
                    </m:r>
                  </m:oMath>
                </a14:m>
                <a:r>
                  <a:rPr lang="en-US" altLang="zh-CN" sz="1800" b="0" i="0" dirty="0">
                    <a:solidFill>
                      <a:srgbClr val="6565FF"/>
                    </a:solidFill>
                    <a:latin typeface="Times New Roman" pitchFamily="34" charset="0"/>
                    <a:ea typeface="微软雅黑" pitchFamily="34" charset="-122"/>
                    <a:cs typeface="Times New Roman" pitchFamily="34" charset="-120"/>
                  </a:rPr>
                  <a:t>，即</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𝑉</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𝑥</m:t>
                    </m:r>
                    <m:r>
                      <a:rPr lang="en-US" altLang="zh-CN" sz="1800" b="0" i="0">
                        <a:solidFill>
                          <a:srgbClr val="6565FF"/>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单调递减.</a:t>
                </a:r>
                <a:endParaRPr lang="en-US" altLang="zh-CN" sz="1800" dirty="0"/>
              </a:p>
              <a:p>
                <a:pPr latinLnBrk="1">
                  <a:lnSpc>
                    <a:spcPts val="3300"/>
                  </a:lnSpc>
                </a:pPr>
                <a:r>
                  <a:rPr lang="en-US" altLang="zh-CN" b="0" i="0">
                    <a:solidFill>
                      <a:srgbClr val="6565FF"/>
                    </a:solidFill>
                    <a:latin typeface="Times New Roman" pitchFamily="34" charset="0"/>
                    <a:ea typeface="微软雅黑" pitchFamily="34" charset="-122"/>
                    <a:cs typeface="Times New Roman" pitchFamily="34" charset="-120"/>
                  </a:rPr>
                  <a:t>因</a:t>
                </a:r>
                <a:r>
                  <a:rPr lang="en-US" altLang="zh-CN" sz="1800" b="0" i="0">
                    <a:solidFill>
                      <a:srgbClr val="6565FF"/>
                    </a:solidFill>
                    <a:latin typeface="Times New Roman" pitchFamily="34" charset="0"/>
                    <a:ea typeface="微软雅黑" pitchFamily="34" charset="-122"/>
                    <a:cs typeface="Times New Roman" pitchFamily="34" charset="-120"/>
                  </a:rPr>
                  <a:t>此</a:t>
                </a:r>
                <a:r>
                  <a:rPr lang="en-US" altLang="zh-CN" sz="1800" b="0" i="0" dirty="0">
                    <a:solidFill>
                      <a:srgbClr val="6565FF"/>
                    </a:solidFill>
                    <a:latin typeface="Times New Roman" pitchFamily="34" charset="0"/>
                    <a:ea typeface="微软雅黑" pitchFamily="34" charset="-122"/>
                    <a:cs typeface="Times New Roman" pitchFamily="34" charset="-120"/>
                  </a:rPr>
                  <a:t>，在定义域</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(0,24)</m:t>
                    </m:r>
                  </m:oMath>
                </a14:m>
                <a:r>
                  <a:rPr lang="en-US" altLang="zh-CN" sz="1800" b="0" i="0" dirty="0">
                    <a:solidFill>
                      <a:srgbClr val="6565FF"/>
                    </a:solidFill>
                    <a:latin typeface="Times New Roman" pitchFamily="34" charset="0"/>
                    <a:ea typeface="微软雅黑" pitchFamily="34" charset="-122"/>
                    <a:cs typeface="Times New Roman" pitchFamily="34" charset="-120"/>
                  </a:rPr>
                  <a:t>内，函数</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𝑉</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𝑥</m:t>
                    </m:r>
                    <m:r>
                      <a:rPr lang="en-US" altLang="zh-CN" sz="1800" b="0" i="0">
                        <a:solidFill>
                          <a:srgbClr val="6565FF"/>
                        </a:solidFill>
                        <a:latin typeface="Cambria Math" pitchFamily="34" charset="0"/>
                        <a:ea typeface="Cambria Math" pitchFamily="34" charset="-122"/>
                        <a:cs typeface="Cambria Math" pitchFamily="34" charset="-120"/>
                      </a:rPr>
                      <m:t>)</m:t>
                    </m:r>
                  </m:oMath>
                </a14:m>
                <a:r>
                  <a:rPr lang="en-US" altLang="zh-CN" sz="1800" b="0" i="0" dirty="0">
                    <a:solidFill>
                      <a:srgbClr val="6565FF"/>
                    </a:solidFill>
                    <a:latin typeface="Times New Roman" pitchFamily="34" charset="0"/>
                    <a:ea typeface="微软雅黑" pitchFamily="34" charset="-122"/>
                    <a:cs typeface="Times New Roman" pitchFamily="34" charset="-120"/>
                  </a:rPr>
                  <a:t>只有当</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𝑥</m:t>
                    </m:r>
                    <m:r>
                      <a:rPr lang="en-US" altLang="zh-CN" sz="1800" b="0" i="0">
                        <a:solidFill>
                          <a:srgbClr val="6565FF"/>
                        </a:solidFill>
                        <a:latin typeface="Cambria Math" pitchFamily="34" charset="0"/>
                        <a:ea typeface="Cambria Math" pitchFamily="34" charset="-122"/>
                        <a:cs typeface="Cambria Math" pitchFamily="34" charset="-120"/>
                      </a:rPr>
                      <m:t>=10</m:t>
                    </m:r>
                  </m:oMath>
                </a14:m>
                <a:r>
                  <a:rPr lang="en-US" altLang="zh-CN" sz="1800" b="0" i="0" dirty="0">
                    <a:solidFill>
                      <a:srgbClr val="6565FF"/>
                    </a:solidFill>
                    <a:latin typeface="Times New Roman" pitchFamily="34" charset="0"/>
                    <a:ea typeface="微软雅黑" pitchFamily="34" charset="-122"/>
                    <a:cs typeface="Times New Roman" pitchFamily="34" charset="-120"/>
                  </a:rPr>
                  <a:t>时取得最大值，其最大值为</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𝑉</m:t>
                    </m:r>
                    <m:r>
                      <a:rPr lang="en-US" altLang="zh-CN" sz="1800" b="0" i="0">
                        <a:solidFill>
                          <a:srgbClr val="6565FF"/>
                        </a:solidFill>
                        <a:latin typeface="Cambria Math" pitchFamily="34" charset="0"/>
                        <a:ea typeface="Cambria Math" pitchFamily="34" charset="-122"/>
                        <a:cs typeface="Cambria Math" pitchFamily="34" charset="-120"/>
                      </a:rPr>
                      <m:t>(10)=19600</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3100"/>
                  </a:lnSpc>
                </a:pPr>
                <a:r>
                  <a:rPr lang="en-US" altLang="zh-CN" b="0" i="0">
                    <a:solidFill>
                      <a:srgbClr val="6565FF"/>
                    </a:solidFill>
                    <a:latin typeface="Times New Roman" pitchFamily="34" charset="0"/>
                    <a:ea typeface="微软雅黑" pitchFamily="34" charset="-122"/>
                    <a:cs typeface="Times New Roman" pitchFamily="34" charset="-120"/>
                  </a:rPr>
                  <a:t>因</a:t>
                </a:r>
                <a:r>
                  <a:rPr lang="en-US" altLang="zh-CN" sz="1800" b="0" i="0">
                    <a:solidFill>
                      <a:srgbClr val="6565FF"/>
                    </a:solidFill>
                    <a:latin typeface="Times New Roman" pitchFamily="34" charset="0"/>
                    <a:ea typeface="微软雅黑" pitchFamily="34" charset="-122"/>
                    <a:cs typeface="Times New Roman" pitchFamily="34" charset="-120"/>
                  </a:rPr>
                  <a:t>此当容器的高为</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10</m:t>
                    </m:r>
                    <m:r>
                      <m:rPr>
                        <m:sty m:val="p"/>
                      </m:rPr>
                      <a:rPr lang="en-US" altLang="zh-CN" sz="1800" b="0" i="0">
                        <a:solidFill>
                          <a:srgbClr val="6565FF"/>
                        </a:solidFill>
                        <a:latin typeface="Cambria Math" pitchFamily="34" charset="0"/>
                        <a:ea typeface="Cambria Math" pitchFamily="34" charset="-122"/>
                        <a:cs typeface="Cambria Math" pitchFamily="34" charset="-120"/>
                      </a:rPr>
                      <m:t>cm</m:t>
                    </m:r>
                  </m:oMath>
                </a14:m>
                <a:r>
                  <a:rPr lang="en-US" altLang="zh-CN" sz="1800" b="0" i="0" dirty="0">
                    <a:solidFill>
                      <a:srgbClr val="6565FF"/>
                    </a:solidFill>
                    <a:latin typeface="Times New Roman" pitchFamily="34" charset="0"/>
                    <a:ea typeface="微软雅黑" pitchFamily="34" charset="-122"/>
                    <a:cs typeface="Times New Roman" pitchFamily="34" charset="-120"/>
                  </a:rPr>
                  <a:t>时，容器的容积最大，最大容积为</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19600</m:t>
                    </m:r>
                    <m:r>
                      <m:rPr>
                        <m:sty m:val="p"/>
                      </m:rPr>
                      <a:rPr lang="en-US" altLang="zh-CN" sz="1800" b="0" i="0">
                        <a:solidFill>
                          <a:srgbClr val="6565FF"/>
                        </a:solidFill>
                        <a:latin typeface="Cambria Math" pitchFamily="34" charset="0"/>
                        <a:ea typeface="Cambria Math" pitchFamily="34" charset="-122"/>
                        <a:cs typeface="Cambria Math" pitchFamily="34" charset="-120"/>
                      </a:rPr>
                      <m:t>c</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m:rPr>
                            <m:sty m:val="p"/>
                          </m:rPr>
                          <a:rPr lang="en-US" altLang="zh-CN" sz="1800" b="0" i="0">
                            <a:solidFill>
                              <a:srgbClr val="6565FF"/>
                            </a:solidFill>
                            <a:latin typeface="Cambria Math" pitchFamily="34" charset="0"/>
                            <a:ea typeface="Cambria Math" pitchFamily="34" charset="-122"/>
                            <a:cs typeface="Cambria Math" pitchFamily="34" charset="-120"/>
                          </a:rPr>
                          <m:t>m</m:t>
                        </m:r>
                      </m:e>
                      <m:sup>
                        <m:r>
                          <a:rPr lang="en-US" altLang="zh-CN" sz="1800" b="0" i="0">
                            <a:solidFill>
                              <a:srgbClr val="6565FF"/>
                            </a:solidFill>
                            <a:latin typeface="Cambria Math" pitchFamily="34" charset="0"/>
                            <a:ea typeface="Cambria Math" pitchFamily="34" charset="-122"/>
                            <a:cs typeface="Cambria Math" pitchFamily="34" charset="-120"/>
                          </a:rPr>
                          <m:t>3</m:t>
                        </m:r>
                      </m:sup>
                    </m:sSup>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p:txBody>
          </p:sp>
        </mc:Choice>
        <mc:Fallback xmlns="">
          <p:sp>
            <p:nvSpPr>
              <p:cNvPr id="2" name="QO_6_AN.14_1#dbd268b08?vcp=1&amp;vop=1&amp;pid=7bb655dd2&amp;color=36,64,97&amp;vtp=1&amp;bt=1&amp;bbb=1"/>
              <p:cNvSpPr>
                <a:spLocks noRot="1" noChangeAspect="1" noMove="1" noResize="1" noEditPoints="1" noAdjustHandles="1" noChangeArrowheads="1" noChangeShapeType="1" noTextEdit="1"/>
              </p:cNvSpPr>
              <p:nvPr/>
            </p:nvSpPr>
            <p:spPr>
              <a:xfrm>
                <a:off x="539496" y="1868823"/>
                <a:ext cx="11109960" cy="3287459"/>
              </a:xfrm>
              <a:prstGeom prst="rect">
                <a:avLst/>
              </a:prstGeom>
              <a:blipFill>
                <a:blip r:embed="rId3"/>
                <a:stretch>
                  <a:fillRect l="-1317" b="-4267"/>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anim calcmode="lin" valueType="num">
                                      <p:cBhvr>
                                        <p:cTn id="8" dur="500" fill="hold"/>
                                        <p:tgtEl>
                                          <p:spTgt spid="2">
                                            <p:bg/>
                                          </p:spTgt>
                                        </p:tgtEl>
                                        <p:attrNameLst>
                                          <p:attrName>ppt_x</p:attrName>
                                        </p:attrNameLst>
                                      </p:cBhvr>
                                      <p:tavLst>
                                        <p:tav tm="0">
                                          <p:val>
                                            <p:strVal val="#ppt_x"/>
                                          </p:val>
                                        </p:tav>
                                        <p:tav tm="100000">
                                          <p:val>
                                            <p:strVal val="#ppt_x"/>
                                          </p:val>
                                        </p:tav>
                                      </p:tavLst>
                                    </p:anim>
                                    <p:anim calcmode="lin" valueType="num">
                                      <p:cBhvr>
                                        <p:cTn id="9" dur="500" fill="hold"/>
                                        <p:tgtEl>
                                          <p:spTgt spid="2">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2">
                                            <p:txEl>
                                              <p:pRg st="0" end="0"/>
                                            </p:txEl>
                                          </p:spTgt>
                                        </p:tgtEl>
                                        <p:attrNameLst>
                                          <p:attrName>style.visibility</p:attrName>
                                        </p:attrNameLst>
                                      </p:cBhvr>
                                      <p:to>
                                        <p:strVal val="visible"/>
                                      </p:to>
                                    </p:set>
                                    <p:animEffect transition="in" filter="fade">
                                      <p:cBhvr>
                                        <p:cTn id="12" dur="500"/>
                                        <p:tgtEl>
                                          <p:spTgt spid="2">
                                            <p:txEl>
                                              <p:pRg st="0" end="0"/>
                                            </p:txEl>
                                          </p:spTgt>
                                        </p:tgtEl>
                                      </p:cBhvr>
                                    </p:animEffect>
                                    <p:anim calcmode="lin" valueType="num">
                                      <p:cBhvr>
                                        <p:cTn id="13"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2">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2">
                                            <p:txEl>
                                              <p:pRg st="1" end="1"/>
                                            </p:txEl>
                                          </p:spTgt>
                                        </p:tgtEl>
                                        <p:attrNameLst>
                                          <p:attrName>style.visibility</p:attrName>
                                        </p:attrNameLst>
                                      </p:cBhvr>
                                      <p:to>
                                        <p:strVal val="visible"/>
                                      </p:to>
                                    </p:set>
                                    <p:animEffect transition="in" filter="fade">
                                      <p:cBhvr>
                                        <p:cTn id="17" dur="500"/>
                                        <p:tgtEl>
                                          <p:spTgt spid="2">
                                            <p:txEl>
                                              <p:pRg st="1" end="1"/>
                                            </p:txEl>
                                          </p:spTgt>
                                        </p:tgtEl>
                                      </p:cBhvr>
                                    </p:animEffect>
                                    <p:anim calcmode="lin" valueType="num">
                                      <p:cBhvr>
                                        <p:cTn id="18"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2">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2">
                                            <p:txEl>
                                              <p:pRg st="2" end="2"/>
                                            </p:txEl>
                                          </p:spTgt>
                                        </p:tgtEl>
                                        <p:attrNameLst>
                                          <p:attrName>style.visibility</p:attrName>
                                        </p:attrNameLst>
                                      </p:cBhvr>
                                      <p:to>
                                        <p:strVal val="visible"/>
                                      </p:to>
                                    </p:set>
                                    <p:animEffect transition="in" filter="fade">
                                      <p:cBhvr>
                                        <p:cTn id="22" dur="500"/>
                                        <p:tgtEl>
                                          <p:spTgt spid="2">
                                            <p:txEl>
                                              <p:pRg st="2" end="2"/>
                                            </p:txEl>
                                          </p:spTgt>
                                        </p:tgtEl>
                                      </p:cBhvr>
                                    </p:animEffect>
                                    <p:anim calcmode="lin" valueType="num">
                                      <p:cBhvr>
                                        <p:cTn id="23"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2">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2">
                                            <p:txEl>
                                              <p:pRg st="3" end="3"/>
                                            </p:txEl>
                                          </p:spTgt>
                                        </p:tgtEl>
                                        <p:attrNameLst>
                                          <p:attrName>style.visibility</p:attrName>
                                        </p:attrNameLst>
                                      </p:cBhvr>
                                      <p:to>
                                        <p:strVal val="visible"/>
                                      </p:to>
                                    </p:set>
                                    <p:animEffect transition="in" filter="fade">
                                      <p:cBhvr>
                                        <p:cTn id="27" dur="500"/>
                                        <p:tgtEl>
                                          <p:spTgt spid="2">
                                            <p:txEl>
                                              <p:pRg st="3" end="3"/>
                                            </p:txEl>
                                          </p:spTgt>
                                        </p:tgtEl>
                                      </p:cBhvr>
                                    </p:animEffect>
                                    <p:anim calcmode="lin" valueType="num">
                                      <p:cBhvr>
                                        <p:cTn id="28" dur="500" fill="hold"/>
                                        <p:tgtEl>
                                          <p:spTgt spid="2">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2">
                                            <p:txEl>
                                              <p:pRg st="3" end="3"/>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2">
                                            <p:txEl>
                                              <p:pRg st="4" end="4"/>
                                            </p:txEl>
                                          </p:spTgt>
                                        </p:tgtEl>
                                        <p:attrNameLst>
                                          <p:attrName>style.visibility</p:attrName>
                                        </p:attrNameLst>
                                      </p:cBhvr>
                                      <p:to>
                                        <p:strVal val="visible"/>
                                      </p:to>
                                    </p:set>
                                    <p:animEffect transition="in" filter="fade">
                                      <p:cBhvr>
                                        <p:cTn id="32" dur="500"/>
                                        <p:tgtEl>
                                          <p:spTgt spid="2">
                                            <p:txEl>
                                              <p:pRg st="4" end="4"/>
                                            </p:txEl>
                                          </p:spTgt>
                                        </p:tgtEl>
                                      </p:cBhvr>
                                    </p:animEffect>
                                    <p:anim calcmode="lin" valueType="num">
                                      <p:cBhvr>
                                        <p:cTn id="33" dur="500" fill="hold"/>
                                        <p:tgtEl>
                                          <p:spTgt spid="2">
                                            <p:txEl>
                                              <p:pRg st="4" end="4"/>
                                            </p:txEl>
                                          </p:spTgt>
                                        </p:tgtEl>
                                        <p:attrNameLst>
                                          <p:attrName>ppt_x</p:attrName>
                                        </p:attrNameLst>
                                      </p:cBhvr>
                                      <p:tavLst>
                                        <p:tav tm="0">
                                          <p:val>
                                            <p:strVal val="#ppt_x"/>
                                          </p:val>
                                        </p:tav>
                                        <p:tav tm="100000">
                                          <p:val>
                                            <p:strVal val="#ppt_x"/>
                                          </p:val>
                                        </p:tav>
                                      </p:tavLst>
                                    </p:anim>
                                    <p:anim calcmode="lin" valueType="num">
                                      <p:cBhvr>
                                        <p:cTn id="34" dur="500" fill="hold"/>
                                        <p:tgtEl>
                                          <p:spTgt spid="2">
                                            <p:txEl>
                                              <p:pRg st="4" end="4"/>
                                            </p:txEl>
                                          </p:spTgt>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2">
                                            <p:txEl>
                                              <p:pRg st="5" end="5"/>
                                            </p:txEl>
                                          </p:spTgt>
                                        </p:tgtEl>
                                        <p:attrNameLst>
                                          <p:attrName>style.visibility</p:attrName>
                                        </p:attrNameLst>
                                      </p:cBhvr>
                                      <p:to>
                                        <p:strVal val="visible"/>
                                      </p:to>
                                    </p:set>
                                    <p:animEffect transition="in" filter="fade">
                                      <p:cBhvr>
                                        <p:cTn id="37" dur="500"/>
                                        <p:tgtEl>
                                          <p:spTgt spid="2">
                                            <p:txEl>
                                              <p:pRg st="5" end="5"/>
                                            </p:txEl>
                                          </p:spTgt>
                                        </p:tgtEl>
                                      </p:cBhvr>
                                    </p:animEffect>
                                    <p:anim calcmode="lin" valueType="num">
                                      <p:cBhvr>
                                        <p:cTn id="38" dur="500" fill="hold"/>
                                        <p:tgtEl>
                                          <p:spTgt spid="2">
                                            <p:txEl>
                                              <p:pRg st="5" end="5"/>
                                            </p:txEl>
                                          </p:spTgt>
                                        </p:tgtEl>
                                        <p:attrNameLst>
                                          <p:attrName>ppt_x</p:attrName>
                                        </p:attrNameLst>
                                      </p:cBhvr>
                                      <p:tavLst>
                                        <p:tav tm="0">
                                          <p:val>
                                            <p:strVal val="#ppt_x"/>
                                          </p:val>
                                        </p:tav>
                                        <p:tav tm="100000">
                                          <p:val>
                                            <p:strVal val="#ppt_x"/>
                                          </p:val>
                                        </p:tav>
                                      </p:tavLst>
                                    </p:anim>
                                    <p:anim calcmode="lin" valueType="num">
                                      <p:cBhvr>
                                        <p:cTn id="39" dur="500" fill="hold"/>
                                        <p:tgtEl>
                                          <p:spTgt spid="2">
                                            <p:txEl>
                                              <p:pRg st="5" end="5"/>
                                            </p:txEl>
                                          </p:spTgt>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2">
                                            <p:txEl>
                                              <p:pRg st="6" end="6"/>
                                            </p:txEl>
                                          </p:spTgt>
                                        </p:tgtEl>
                                        <p:attrNameLst>
                                          <p:attrName>style.visibility</p:attrName>
                                        </p:attrNameLst>
                                      </p:cBhvr>
                                      <p:to>
                                        <p:strVal val="visible"/>
                                      </p:to>
                                    </p:set>
                                    <p:animEffect transition="in" filter="fade">
                                      <p:cBhvr>
                                        <p:cTn id="42" dur="500"/>
                                        <p:tgtEl>
                                          <p:spTgt spid="2">
                                            <p:txEl>
                                              <p:pRg st="6" end="6"/>
                                            </p:txEl>
                                          </p:spTgt>
                                        </p:tgtEl>
                                      </p:cBhvr>
                                    </p:animEffect>
                                    <p:anim calcmode="lin" valueType="num">
                                      <p:cBhvr>
                                        <p:cTn id="43" dur="500" fill="hold"/>
                                        <p:tgtEl>
                                          <p:spTgt spid="2">
                                            <p:txEl>
                                              <p:pRg st="6" end="6"/>
                                            </p:txEl>
                                          </p:spTgt>
                                        </p:tgtEl>
                                        <p:attrNameLst>
                                          <p:attrName>ppt_x</p:attrName>
                                        </p:attrNameLst>
                                      </p:cBhvr>
                                      <p:tavLst>
                                        <p:tav tm="0">
                                          <p:val>
                                            <p:strVal val="#ppt_x"/>
                                          </p:val>
                                        </p:tav>
                                        <p:tav tm="100000">
                                          <p:val>
                                            <p:strVal val="#ppt_x"/>
                                          </p:val>
                                        </p:tav>
                                      </p:tavLst>
                                    </p:anim>
                                    <p:anim calcmode="lin" valueType="num">
                                      <p:cBhvr>
                                        <p:cTn id="44" dur="500" fill="hold"/>
                                        <p:tgtEl>
                                          <p:spTgt spid="2">
                                            <p:txEl>
                                              <p:pRg st="6" end="6"/>
                                            </p:txEl>
                                          </p:spTgt>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2">
                                            <p:txEl>
                                              <p:pRg st="7" end="7"/>
                                            </p:txEl>
                                          </p:spTgt>
                                        </p:tgtEl>
                                        <p:attrNameLst>
                                          <p:attrName>style.visibility</p:attrName>
                                        </p:attrNameLst>
                                      </p:cBhvr>
                                      <p:to>
                                        <p:strVal val="visible"/>
                                      </p:to>
                                    </p:set>
                                    <p:animEffect transition="in" filter="fade">
                                      <p:cBhvr>
                                        <p:cTn id="47" dur="500"/>
                                        <p:tgtEl>
                                          <p:spTgt spid="2">
                                            <p:txEl>
                                              <p:pRg st="7" end="7"/>
                                            </p:txEl>
                                          </p:spTgt>
                                        </p:tgtEl>
                                      </p:cBhvr>
                                    </p:animEffect>
                                    <p:anim calcmode="lin" valueType="num">
                                      <p:cBhvr>
                                        <p:cTn id="48" dur="500" fill="hold"/>
                                        <p:tgtEl>
                                          <p:spTgt spid="2">
                                            <p:txEl>
                                              <p:pRg st="7" end="7"/>
                                            </p:txEl>
                                          </p:spTgt>
                                        </p:tgtEl>
                                        <p:attrNameLst>
                                          <p:attrName>ppt_x</p:attrName>
                                        </p:attrNameLst>
                                      </p:cBhvr>
                                      <p:tavLst>
                                        <p:tav tm="0">
                                          <p:val>
                                            <p:strVal val="#ppt_x"/>
                                          </p:val>
                                        </p:tav>
                                        <p:tav tm="100000">
                                          <p:val>
                                            <p:strVal val="#ppt_x"/>
                                          </p:val>
                                        </p:tav>
                                      </p:tavLst>
                                    </p:anim>
                                    <p:anim calcmode="lin" valueType="num">
                                      <p:cBhvr>
                                        <p:cTn id="49" dur="500" fill="hold"/>
                                        <p:tgtEl>
                                          <p:spTgt spid="2">
                                            <p:txEl>
                                              <p:pRg st="7" end="7"/>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3.xml><?xml version="1.0" encoding="utf-8"?>
<p:sld xmlns:a="http://schemas.openxmlformats.org/drawingml/2006/main" xmlns:r="http://schemas.openxmlformats.org/officeDocument/2006/relationships" xmlns:p="http://schemas.openxmlformats.org/presentationml/2006/main">
  <p:cSld name="Slide 13&amp;si=13checked= 1 &amp; amp; version = 1.0.5checked=1&amp;version=1.0.5">
    <p:spTree>
      <p:nvGrpSpPr>
        <p:cNvPr id="1" name=""/>
        <p:cNvGrpSpPr/>
        <p:nvPr/>
      </p:nvGrpSpPr>
      <p:grpSpPr>
        <a:xfrm>
          <a:off x="0" y="0"/>
          <a:ext cx="0" cy="0"/>
          <a:chOff x="0" y="0"/>
          <a:chExt cx="0" cy="0"/>
        </a:xfrm>
      </p:grpSpPr>
      <p:sp>
        <p:nvSpPr>
          <p:cNvPr id="2" name="QO_6_EX.15_1#dbd268b08?vcp=1&amp;vop=1&amp;pid=7bb655dd2&amp;color=36,64,97&amp;mp=1&amp;vtp=1&amp;bt=1&amp;bbb=1&amp;hb=1"/>
          <p:cNvSpPr/>
          <p:nvPr/>
        </p:nvSpPr>
        <p:spPr>
          <a:xfrm>
            <a:off x="539496" y="2512745"/>
            <a:ext cx="11109960" cy="2027555"/>
          </a:xfrm>
          <a:prstGeom prst="rect">
            <a:avLst/>
          </a:prstGeom>
          <a:noFill/>
          <a:ln/>
        </p:spPr>
        <p:txBody>
          <a:bodyPr wrap="none" lIns="0" tIns="0" rIns="0" bIns="0" rtlCol="0" anchor="t"/>
          <a:lstStyle/>
          <a:p>
            <a:pPr algn="l" latinLnBrk="1">
              <a:lnSpc>
                <a:spcPts val="3300"/>
              </a:lnSpc>
            </a:pPr>
            <a:r>
              <a:rPr lang="en-US" altLang="zh-CN" sz="1800" b="0" i="0" dirty="0">
                <a:solidFill>
                  <a:srgbClr val="244061"/>
                </a:solidFill>
                <a:latin typeface="SimSun" pitchFamily="34" charset="0"/>
                <a:ea typeface="SimSun" pitchFamily="34" charset="-122"/>
                <a:cs typeface="SimSun" pitchFamily="34" charset="-120"/>
              </a:rPr>
              <a:t>    </a:t>
            </a:r>
            <a:r>
              <a:rPr lang="en-US" altLang="zh-CN" sz="1800" b="1" i="0" dirty="0">
                <a:solidFill>
                  <a:srgbClr val="244061"/>
                </a:solidFill>
                <a:latin typeface="Times New Roman" pitchFamily="34" charset="0"/>
                <a:ea typeface="微软雅黑" pitchFamily="34" charset="-122"/>
                <a:cs typeface="Times New Roman" pitchFamily="34" charset="-120"/>
              </a:rPr>
              <a:t>【方法总结】</a:t>
            </a:r>
            <a:r>
              <a:rPr lang="en-US" altLang="zh-CN" sz="1800" b="0" i="0" dirty="0">
                <a:solidFill>
                  <a:srgbClr val="244061"/>
                </a:solidFill>
                <a:latin typeface="Times New Roman" pitchFamily="34" charset="0"/>
                <a:ea typeface="微软雅黑" pitchFamily="34" charset="-122"/>
                <a:cs typeface="Times New Roman" pitchFamily="34" charset="-120"/>
              </a:rPr>
              <a:t>（1）求几何体面积或体积的最值问题，关键是分析几何体的结构特征</a:t>
            </a:r>
            <a:r>
              <a:rPr lang="en-US" altLang="zh-CN" sz="1800" b="0" i="0">
                <a:solidFill>
                  <a:srgbClr val="244061"/>
                </a:solidFill>
                <a:latin typeface="Times New Roman" pitchFamily="34" charset="0"/>
                <a:ea typeface="微软雅黑" pitchFamily="34" charset="-122"/>
                <a:cs typeface="Times New Roman" pitchFamily="34" charset="-120"/>
              </a:rPr>
              <a:t>，根据题意选择适当的</a:t>
            </a:r>
          </a:p>
          <a:p>
            <a:pPr latinLnBrk="1">
              <a:lnSpc>
                <a:spcPts val="3300"/>
              </a:lnSpc>
            </a:pPr>
            <a:r>
              <a:rPr lang="en-US" altLang="zh-CN" sz="1800" b="0" i="0">
                <a:solidFill>
                  <a:srgbClr val="244061"/>
                </a:solidFill>
                <a:latin typeface="Times New Roman" pitchFamily="34" charset="0"/>
                <a:ea typeface="微软雅黑" pitchFamily="34" charset="-122"/>
                <a:cs typeface="Times New Roman" pitchFamily="34" charset="-120"/>
              </a:rPr>
              <a:t>量建立面积或体积的函数</a:t>
            </a:r>
            <a:r>
              <a:rPr lang="en-US" altLang="zh-CN" sz="1800" b="0" i="0" dirty="0">
                <a:solidFill>
                  <a:srgbClr val="244061"/>
                </a:solidFill>
                <a:latin typeface="Times New Roman" pitchFamily="34" charset="0"/>
                <a:ea typeface="微软雅黑" pitchFamily="34" charset="-122"/>
                <a:cs typeface="Times New Roman" pitchFamily="34" charset="-120"/>
              </a:rPr>
              <a:t>，然后再利用导数求最值.</a:t>
            </a:r>
            <a:endParaRPr lang="en-US" altLang="zh-CN" sz="1800" dirty="0"/>
          </a:p>
          <a:p>
            <a:pPr latinLnBrk="1">
              <a:lnSpc>
                <a:spcPts val="3300"/>
              </a:lnSpc>
            </a:pPr>
            <a:r>
              <a:rPr lang="en-US" altLang="zh-CN" b="0" i="0">
                <a:solidFill>
                  <a:srgbClr val="244061"/>
                </a:solidFill>
                <a:latin typeface="SimSun" panose="02010600030101010101" pitchFamily="2" charset="-122"/>
                <a:ea typeface="微软雅黑" pitchFamily="34" charset="-122"/>
                <a:cs typeface="Times New Roma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a:t>
            </a:r>
            <a:r>
              <a:rPr lang="en-US" altLang="zh-CN" sz="1800" b="0" i="0" dirty="0">
                <a:solidFill>
                  <a:srgbClr val="244061"/>
                </a:solidFill>
                <a:latin typeface="Times New Roman" pitchFamily="34" charset="0"/>
                <a:ea typeface="微软雅黑" pitchFamily="34" charset="-122"/>
                <a:cs typeface="Times New Roman" pitchFamily="34" charset="-120"/>
              </a:rPr>
              <a:t>2）实际问题中函数定义域的确定方法：</a:t>
            </a:r>
            <a:endParaRPr lang="en-US" altLang="zh-CN" sz="1800" dirty="0"/>
          </a:p>
          <a:p>
            <a:pPr latinLnBrk="1">
              <a:lnSpc>
                <a:spcPts val="3300"/>
              </a:lnSpc>
            </a:pPr>
            <a:r>
              <a:rPr lang="en-US" altLang="zh-CN" b="0" i="0">
                <a:solidFill>
                  <a:srgbClr val="244061"/>
                </a:solidFill>
                <a:latin typeface="SimSun" panose="02010600030101010101" pitchFamily="2" charset="-122"/>
                <a:ea typeface="微软雅黑" pitchFamily="34" charset="-122"/>
                <a:cs typeface="Times New Roma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①</a:t>
            </a:r>
            <a:r>
              <a:rPr lang="en-US" altLang="zh-CN" sz="1800" b="0" i="0" dirty="0">
                <a:solidFill>
                  <a:srgbClr val="244061"/>
                </a:solidFill>
                <a:latin typeface="Times New Roman" pitchFamily="34" charset="0"/>
                <a:ea typeface="微软雅黑" pitchFamily="34" charset="-122"/>
                <a:cs typeface="Times New Roman" pitchFamily="34" charset="-120"/>
              </a:rPr>
              <a:t>根据图形确定定义域，如本题中长方体的长、宽、高都大于零；</a:t>
            </a:r>
            <a:endParaRPr lang="en-US" altLang="zh-CN" sz="1800" dirty="0"/>
          </a:p>
          <a:p>
            <a:pPr latinLnBrk="1">
              <a:lnSpc>
                <a:spcPts val="3100"/>
              </a:lnSpc>
            </a:pPr>
            <a:r>
              <a:rPr lang="en-US" altLang="zh-CN" b="0" i="0">
                <a:solidFill>
                  <a:srgbClr val="244061"/>
                </a:solidFill>
                <a:latin typeface="SimSun" panose="02010600030101010101" pitchFamily="2" charset="-122"/>
                <a:ea typeface="微软雅黑" pitchFamily="34" charset="-122"/>
                <a:cs typeface="Times New Roman" pitchFamily="34" charset="-120"/>
              </a:rPr>
              <a:t>    </a:t>
            </a:r>
            <a:r>
              <a:rPr lang="en-US" altLang="zh-CN" b="0" i="0">
                <a:solidFill>
                  <a:srgbClr val="244061"/>
                </a:solidFill>
                <a:latin typeface="Times New Roman" pitchFamily="34" charset="0"/>
                <a:ea typeface="微软雅黑" pitchFamily="34" charset="-122"/>
                <a:cs typeface="Times New Roman" pitchFamily="34" charset="-120"/>
              </a:rPr>
              <a:t>②</a:t>
            </a:r>
            <a:r>
              <a:rPr lang="en-US" altLang="zh-CN" b="0" i="0" dirty="0">
                <a:solidFill>
                  <a:srgbClr val="244061"/>
                </a:solidFill>
                <a:latin typeface="Times New Roman" pitchFamily="34" charset="0"/>
                <a:ea typeface="微软雅黑" pitchFamily="34" charset="-122"/>
                <a:cs typeface="Times New Roman" pitchFamily="34" charset="-120"/>
              </a:rPr>
              <a:t>根据问题的实际意义确定定义域，如人数必须为自然数，销售量大干等干零等.</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anim calcmode="lin" valueType="num">
                                      <p:cBhvr>
                                        <p:cTn id="8" dur="500" fill="hold"/>
                                        <p:tgtEl>
                                          <p:spTgt spid="2">
                                            <p:bg/>
                                          </p:spTgt>
                                        </p:tgtEl>
                                        <p:attrNameLst>
                                          <p:attrName>ppt_x</p:attrName>
                                        </p:attrNameLst>
                                      </p:cBhvr>
                                      <p:tavLst>
                                        <p:tav tm="0">
                                          <p:val>
                                            <p:strVal val="#ppt_x"/>
                                          </p:val>
                                        </p:tav>
                                        <p:tav tm="100000">
                                          <p:val>
                                            <p:strVal val="#ppt_x"/>
                                          </p:val>
                                        </p:tav>
                                      </p:tavLst>
                                    </p:anim>
                                    <p:anim calcmode="lin" valueType="num">
                                      <p:cBhvr>
                                        <p:cTn id="9" dur="500" fill="hold"/>
                                        <p:tgtEl>
                                          <p:spTgt spid="2">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2">
                                            <p:txEl>
                                              <p:pRg st="0" end="0"/>
                                            </p:txEl>
                                          </p:spTgt>
                                        </p:tgtEl>
                                        <p:attrNameLst>
                                          <p:attrName>style.visibility</p:attrName>
                                        </p:attrNameLst>
                                      </p:cBhvr>
                                      <p:to>
                                        <p:strVal val="visible"/>
                                      </p:to>
                                    </p:set>
                                    <p:animEffect transition="in" filter="fade">
                                      <p:cBhvr>
                                        <p:cTn id="12" dur="500"/>
                                        <p:tgtEl>
                                          <p:spTgt spid="2">
                                            <p:txEl>
                                              <p:pRg st="0" end="0"/>
                                            </p:txEl>
                                          </p:spTgt>
                                        </p:tgtEl>
                                      </p:cBhvr>
                                    </p:animEffect>
                                    <p:anim calcmode="lin" valueType="num">
                                      <p:cBhvr>
                                        <p:cTn id="13"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2">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2">
                                            <p:txEl>
                                              <p:pRg st="1" end="1"/>
                                            </p:txEl>
                                          </p:spTgt>
                                        </p:tgtEl>
                                        <p:attrNameLst>
                                          <p:attrName>style.visibility</p:attrName>
                                        </p:attrNameLst>
                                      </p:cBhvr>
                                      <p:to>
                                        <p:strVal val="visible"/>
                                      </p:to>
                                    </p:set>
                                    <p:animEffect transition="in" filter="fade">
                                      <p:cBhvr>
                                        <p:cTn id="17" dur="500"/>
                                        <p:tgtEl>
                                          <p:spTgt spid="2">
                                            <p:txEl>
                                              <p:pRg st="1" end="1"/>
                                            </p:txEl>
                                          </p:spTgt>
                                        </p:tgtEl>
                                      </p:cBhvr>
                                    </p:animEffect>
                                    <p:anim calcmode="lin" valueType="num">
                                      <p:cBhvr>
                                        <p:cTn id="18"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2">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2">
                                            <p:txEl>
                                              <p:pRg st="2" end="2"/>
                                            </p:txEl>
                                          </p:spTgt>
                                        </p:tgtEl>
                                        <p:attrNameLst>
                                          <p:attrName>style.visibility</p:attrName>
                                        </p:attrNameLst>
                                      </p:cBhvr>
                                      <p:to>
                                        <p:strVal val="visible"/>
                                      </p:to>
                                    </p:set>
                                    <p:animEffect transition="in" filter="fade">
                                      <p:cBhvr>
                                        <p:cTn id="22" dur="500"/>
                                        <p:tgtEl>
                                          <p:spTgt spid="2">
                                            <p:txEl>
                                              <p:pRg st="2" end="2"/>
                                            </p:txEl>
                                          </p:spTgt>
                                        </p:tgtEl>
                                      </p:cBhvr>
                                    </p:animEffect>
                                    <p:anim calcmode="lin" valueType="num">
                                      <p:cBhvr>
                                        <p:cTn id="23"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2">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2">
                                            <p:txEl>
                                              <p:pRg st="3" end="3"/>
                                            </p:txEl>
                                          </p:spTgt>
                                        </p:tgtEl>
                                        <p:attrNameLst>
                                          <p:attrName>style.visibility</p:attrName>
                                        </p:attrNameLst>
                                      </p:cBhvr>
                                      <p:to>
                                        <p:strVal val="visible"/>
                                      </p:to>
                                    </p:set>
                                    <p:animEffect transition="in" filter="fade">
                                      <p:cBhvr>
                                        <p:cTn id="27" dur="500"/>
                                        <p:tgtEl>
                                          <p:spTgt spid="2">
                                            <p:txEl>
                                              <p:pRg st="3" end="3"/>
                                            </p:txEl>
                                          </p:spTgt>
                                        </p:tgtEl>
                                      </p:cBhvr>
                                    </p:animEffect>
                                    <p:anim calcmode="lin" valueType="num">
                                      <p:cBhvr>
                                        <p:cTn id="28" dur="500" fill="hold"/>
                                        <p:tgtEl>
                                          <p:spTgt spid="2">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2">
                                            <p:txEl>
                                              <p:pRg st="3" end="3"/>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2">
                                            <p:txEl>
                                              <p:pRg st="4" end="4"/>
                                            </p:txEl>
                                          </p:spTgt>
                                        </p:tgtEl>
                                        <p:attrNameLst>
                                          <p:attrName>style.visibility</p:attrName>
                                        </p:attrNameLst>
                                      </p:cBhvr>
                                      <p:to>
                                        <p:strVal val="visible"/>
                                      </p:to>
                                    </p:set>
                                    <p:animEffect transition="in" filter="fade">
                                      <p:cBhvr>
                                        <p:cTn id="32" dur="500"/>
                                        <p:tgtEl>
                                          <p:spTgt spid="2">
                                            <p:txEl>
                                              <p:pRg st="4" end="4"/>
                                            </p:txEl>
                                          </p:spTgt>
                                        </p:tgtEl>
                                      </p:cBhvr>
                                    </p:animEffect>
                                    <p:anim calcmode="lin" valueType="num">
                                      <p:cBhvr>
                                        <p:cTn id="33" dur="500" fill="hold"/>
                                        <p:tgtEl>
                                          <p:spTgt spid="2">
                                            <p:txEl>
                                              <p:pRg st="4" end="4"/>
                                            </p:txEl>
                                          </p:spTgt>
                                        </p:tgtEl>
                                        <p:attrNameLst>
                                          <p:attrName>ppt_x</p:attrName>
                                        </p:attrNameLst>
                                      </p:cBhvr>
                                      <p:tavLst>
                                        <p:tav tm="0">
                                          <p:val>
                                            <p:strVal val="#ppt_x"/>
                                          </p:val>
                                        </p:tav>
                                        <p:tav tm="100000">
                                          <p:val>
                                            <p:strVal val="#ppt_x"/>
                                          </p:val>
                                        </p:tav>
                                      </p:tavLst>
                                    </p:anim>
                                    <p:anim calcmode="lin" valueType="num">
                                      <p:cBhvr>
                                        <p:cTn id="34" dur="500" fill="hold"/>
                                        <p:tgtEl>
                                          <p:spTgt spid="2">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4.xml><?xml version="1.0" encoding="utf-8"?>
<p:sld xmlns:a="http://schemas.openxmlformats.org/drawingml/2006/main" xmlns:r="http://schemas.openxmlformats.org/officeDocument/2006/relationships" xmlns:p="http://schemas.openxmlformats.org/presentationml/2006/main">
  <p:cSld name="Slide 14&amp;si=14checked= 1 &amp; amp; version = 1.0.5checked=1&amp;version=1.0.5">
    <p:spTree>
      <p:nvGrpSpPr>
        <p:cNvPr id="1" name=""/>
        <p:cNvGrpSpPr/>
        <p:nvPr/>
      </p:nvGrpSpPr>
      <p:grpSpPr>
        <a:xfrm>
          <a:off x="0" y="0"/>
          <a:ext cx="0" cy="0"/>
          <a:chOff x="0" y="0"/>
          <a:chExt cx="0" cy="0"/>
        </a:xfrm>
      </p:grpSpPr>
      <p:sp>
        <p:nvSpPr>
          <p:cNvPr id="2" name="QC_6_BD.16_1#c86c60ba9?vaa=1&amp;vcp=1&amp;vop=1&amp;pid=7bb655dd2&amp;color=36,64,97&amp;vtp=1&amp;bt=1&amp;bbb=1"/>
          <p:cNvSpPr/>
          <p:nvPr/>
        </p:nvSpPr>
        <p:spPr>
          <a:xfrm>
            <a:off x="539496" y="1552435"/>
            <a:ext cx="11109960" cy="360680"/>
          </a:xfrm>
          <a:prstGeom prst="rect">
            <a:avLst/>
          </a:prstGeom>
          <a:noFill/>
          <a:ln/>
        </p:spPr>
        <p:txBody>
          <a:bodyPr wrap="none" lIns="0" tIns="0" rIns="0" bIns="0" rtlCol="0" anchor="t"/>
          <a:lstStyle/>
          <a:p>
            <a:pPr algn="l" latinLnBrk="1">
              <a:lnSpc>
                <a:spcPts val="3200"/>
              </a:lnSpc>
            </a:pPr>
            <a:r>
              <a:rPr lang="en-US" altLang="zh-CN" sz="1800" b="1" i="0" dirty="0">
                <a:solidFill>
                  <a:srgbClr val="244061"/>
                </a:solidFill>
                <a:latin typeface="Times New Roman" pitchFamily="34" charset="0"/>
                <a:ea typeface="微软雅黑" pitchFamily="34" charset="-122"/>
                <a:cs typeface="Times New Roman" pitchFamily="34" charset="-120"/>
              </a:rPr>
              <a:t>1-1</a:t>
            </a:r>
            <a:r>
              <a:rPr lang="en-US" altLang="zh-CN" sz="1800" b="1" i="0" dirty="0">
                <a:solidFill>
                  <a:srgbClr val="244061"/>
                </a:solidFill>
                <a:latin typeface="SimSun" pitchFamily="34" charset="0"/>
                <a:ea typeface="SimSun" pitchFamily="34" charset="-122"/>
                <a:cs typeface="SimSu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把一个周长为12的长方形围成一个圆柱，</a:t>
            </a:r>
            <a:r>
              <a:rPr lang="en-US" altLang="zh-CN" sz="1800" b="0" i="0">
                <a:solidFill>
                  <a:srgbClr val="244061"/>
                </a:solidFill>
                <a:latin typeface="Times New Roman" pitchFamily="34" charset="0"/>
                <a:ea typeface="微软雅黑" pitchFamily="34" charset="-122"/>
                <a:cs typeface="Times New Roman" pitchFamily="34" charset="-120"/>
              </a:rPr>
              <a:t>当该圆柱的体积最大时圆柱的高为(</a:t>
            </a:r>
            <a:r>
              <a:rPr lang="en-US" altLang="zh-CN" sz="1800" b="0" i="0">
                <a:solidFill>
                  <a:srgbClr val="244061"/>
                </a:solidFill>
                <a:latin typeface="SimSun" pitchFamily="34" charset="0"/>
                <a:ea typeface="SimSun" pitchFamily="34" charset="-122"/>
                <a:cs typeface="SimSu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a:t>
            </a:r>
            <a:endParaRPr lang="en-US" altLang="zh-CN" sz="1800" dirty="0">
              <a:solidFill>
                <a:srgbClr val="244061"/>
              </a:solidFill>
            </a:endParaRPr>
          </a:p>
        </p:txBody>
      </p:sp>
      <p:sp>
        <p:nvSpPr>
          <p:cNvPr id="3" name="QC_6_AN.18_1#c86c60ba9.bracket?vaa=1&amp;vcp=1&amp;vop=1&amp;pid=7bb655dd2&amp;color=36,64,97&amp;vpa=1&amp;vtp=1"/>
          <p:cNvSpPr/>
          <p:nvPr/>
        </p:nvSpPr>
        <p:spPr>
          <a:xfrm>
            <a:off x="8665909" y="1631936"/>
            <a:ext cx="354013" cy="303530"/>
          </a:xfrm>
          <a:prstGeom prst="rect">
            <a:avLst/>
          </a:prstGeom>
          <a:noFill/>
          <a:ln/>
        </p:spPr>
        <p:txBody>
          <a:bodyPr wrap="none" lIns="0" tIns="0" rIns="0" bIns="0" rtlCol="0" anchor="t"/>
          <a:lstStyle/>
          <a:p>
            <a:pPr algn="ctr" latinLnBrk="1">
              <a:lnSpc>
                <a:spcPts val="2500"/>
              </a:lnSpc>
            </a:pPr>
            <a:r>
              <a:rPr lang="en-US" altLang="zh-CN" sz="2000" b="0" i="0" dirty="0">
                <a:solidFill>
                  <a:srgbClr val="6565FF"/>
                </a:solidFill>
                <a:latin typeface="Times New Roman" pitchFamily="34" charset="0"/>
                <a:ea typeface="微软雅黑" pitchFamily="34" charset="-122"/>
                <a:cs typeface="Times New Roman" pitchFamily="34" charset="-120"/>
              </a:rPr>
              <a:t>B</a:t>
            </a:r>
            <a:endParaRPr lang="en-US" altLang="zh-CN" sz="2000" dirty="0">
              <a:solidFill>
                <a:srgbClr val="6565FF"/>
              </a:solidFill>
            </a:endParaRPr>
          </a:p>
        </p:txBody>
      </p:sp>
      <p:sp>
        <p:nvSpPr>
          <p:cNvPr id="4" name="QC_6_BD.16_2#c86c60ba9.choices?vaa=1&amp;vcp=1&amp;vop=1&amp;pid=7bb655dd2&amp;color=36,64,97&amp;vtp=1&amp;bbb=1"/>
          <p:cNvSpPr/>
          <p:nvPr/>
        </p:nvSpPr>
        <p:spPr>
          <a:xfrm>
            <a:off x="539496" y="1966518"/>
            <a:ext cx="11109960" cy="360680"/>
          </a:xfrm>
          <a:prstGeom prst="rect">
            <a:avLst/>
          </a:prstGeom>
          <a:noFill/>
          <a:ln/>
        </p:spPr>
        <p:txBody>
          <a:bodyPr wrap="none" lIns="0" tIns="0" rIns="0" bIns="0" rtlCol="0" anchor="t"/>
          <a:lstStyle/>
          <a:p>
            <a:pPr latinLnBrk="1">
              <a:lnSpc>
                <a:spcPts val="3200"/>
              </a:lnSpc>
              <a:tabLst>
                <a:tab pos="2844165" algn="l"/>
                <a:tab pos="5662930" algn="l"/>
                <a:tab pos="8481695" algn="l"/>
              </a:tabLst>
            </a:pPr>
            <a:r>
              <a:rPr lang="en-US" altLang="zh-CN" sz="1800" b="0" i="0" dirty="0">
                <a:solidFill>
                  <a:srgbClr val="244061"/>
                </a:solidFill>
                <a:latin typeface="Times New Roman" pitchFamily="34" charset="0"/>
                <a:ea typeface="微软雅黑" pitchFamily="34" charset="-122"/>
                <a:cs typeface="Times New Roman" pitchFamily="34" charset="-120"/>
              </a:rPr>
              <a:t>A</a:t>
            </a:r>
            <a:r>
              <a:rPr lang="en-US" altLang="zh-CN" sz="1800" b="0" i="0">
                <a:solidFill>
                  <a:srgbClr val="244061"/>
                </a:solidFill>
                <a:latin typeface="Times New Roman" pitchFamily="34" charset="0"/>
                <a:ea typeface="微软雅黑" pitchFamily="34" charset="-122"/>
                <a:cs typeface="Times New Roman" pitchFamily="34" charset="-120"/>
              </a:rPr>
              <a:t>.1</a:t>
            </a:r>
            <a:r>
              <a:rPr lang="en-US" altLang="zh-CN" sz="1800" b="0" i="0" spc="-10300">
                <a:solidFill>
                  <a:srgbClr val="244061"/>
                </a:solidFill>
                <a:latin typeface="SimSun" pitchFamily="34" charset="0"/>
                <a:ea typeface="SimSun" pitchFamily="34" charset="-122"/>
                <a:cs typeface="SimSu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B.2</a:t>
            </a:r>
            <a:r>
              <a:rPr lang="en-US" altLang="zh-CN" sz="1800" b="0" i="0" spc="-10300">
                <a:solidFill>
                  <a:srgbClr val="244061"/>
                </a:solidFill>
                <a:latin typeface="SimSun" pitchFamily="34" charset="0"/>
                <a:ea typeface="SimSun" pitchFamily="34" charset="-122"/>
                <a:cs typeface="SimSu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C.3</a:t>
            </a:r>
            <a:r>
              <a:rPr lang="en-US" altLang="zh-CN" sz="1800" b="0" i="0" spc="-10300">
                <a:solidFill>
                  <a:srgbClr val="244061"/>
                </a:solidFill>
                <a:latin typeface="SimSun" pitchFamily="34" charset="0"/>
                <a:ea typeface="SimSun" pitchFamily="34" charset="-122"/>
                <a:cs typeface="SimSu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D</a:t>
            </a:r>
            <a:r>
              <a:rPr lang="en-US" altLang="zh-CN" sz="1800" b="0" i="0" dirty="0">
                <a:solidFill>
                  <a:srgbClr val="244061"/>
                </a:solidFill>
                <a:latin typeface="Times New Roman" pitchFamily="34" charset="0"/>
                <a:ea typeface="微软雅黑" pitchFamily="34" charset="-122"/>
                <a:cs typeface="Times New Roman" pitchFamily="34" charset="-120"/>
              </a:rPr>
              <a:t>.4</a:t>
            </a:r>
            <a:endParaRPr lang="en-US" altLang="zh-CN" sz="1800" dirty="0">
              <a:solidFill>
                <a:srgbClr val="244061"/>
              </a:solidFill>
            </a:endParaRPr>
          </a:p>
        </p:txBody>
      </p:sp>
      <mc:AlternateContent xmlns:mc="http://schemas.openxmlformats.org/markup-compatibility/2006" xmlns:a14="http://schemas.microsoft.com/office/drawing/2010/main">
        <mc:Choice Requires="a14">
          <p:sp>
            <p:nvSpPr>
              <p:cNvPr id="5" name="QC_6_AS.17_1#c86c60ba9?vaa=1&amp;vcp=1&amp;vop=1&amp;pid=7bb655dd2&amp;color=36,64,97&amp;vtp=1&amp;bbb=1"/>
              <p:cNvSpPr/>
              <p:nvPr/>
            </p:nvSpPr>
            <p:spPr>
              <a:xfrm>
                <a:off x="539496" y="2339835"/>
                <a:ext cx="11109960" cy="3116771"/>
              </a:xfrm>
              <a:prstGeom prst="rect">
                <a:avLst/>
              </a:prstGeom>
              <a:noFill/>
              <a:ln/>
            </p:spPr>
            <p:txBody>
              <a:bodyPr wrap="none" lIns="0" tIns="0" rIns="0" bIns="0" rtlCol="0" anchor="t"/>
              <a:lstStyle/>
              <a:p>
                <a:pPr algn="l" latinLnBrk="1">
                  <a:lnSpc>
                    <a:spcPts val="46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0" i="0" dirty="0">
                    <a:solidFill>
                      <a:srgbClr val="003760"/>
                    </a:solidFill>
                    <a:latin typeface="Times New Roman" pitchFamily="34" charset="0"/>
                    <a:ea typeface="微软雅黑" pitchFamily="34" charset="-122"/>
                    <a:cs typeface="Times New Roman" pitchFamily="34" charset="-120"/>
                  </a:rPr>
                  <a:t>设圆柱的底面半径为</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𝑟</m:t>
                    </m:r>
                  </m:oMath>
                </a14:m>
                <a:r>
                  <a:rPr lang="en-US" altLang="zh-CN" sz="1800" b="0" i="0" dirty="0">
                    <a:solidFill>
                      <a:srgbClr val="003760"/>
                    </a:solidFill>
                    <a:latin typeface="Times New Roman" pitchFamily="34" charset="0"/>
                    <a:ea typeface="微软雅黑" pitchFamily="34" charset="-122"/>
                    <a:cs typeface="Times New Roman" pitchFamily="34" charset="-120"/>
                  </a:rPr>
                  <a:t>，则高为</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6−2</m:t>
                    </m:r>
                    <m:r>
                      <m:rPr>
                        <m:sty m:val="p"/>
                      </m:rPr>
                      <a:rPr lang="en-US" altLang="zh-CN" sz="1800" b="0" i="0" smtClean="0">
                        <a:solidFill>
                          <a:srgbClr val="003760"/>
                        </a:solidFill>
                        <a:latin typeface="Cambria Math" pitchFamily="34" charset="0"/>
                        <a:ea typeface="Cambria Math" pitchFamily="34" charset="-122"/>
                        <a:cs typeface="Cambria Math" pitchFamily="34" charset="-120"/>
                      </a:rPr>
                      <m:t>π</m:t>
                    </m:r>
                    <m:r>
                      <a:rPr lang="en-US" altLang="zh-CN" sz="1800" b="0" i="0" smtClean="0">
                        <a:solidFill>
                          <a:srgbClr val="003760"/>
                        </a:solidFill>
                        <a:latin typeface="Cambria Math" pitchFamily="34" charset="0"/>
                        <a:ea typeface="Cambria Math" pitchFamily="34" charset="-122"/>
                        <a:cs typeface="Cambria Math" pitchFamily="34" charset="-120"/>
                      </a:rPr>
                      <m:t>𝑟</m:t>
                    </m:r>
                  </m:oMath>
                </a14:m>
                <a:r>
                  <a:rPr lang="en-US" altLang="zh-CN" sz="1800" b="0" i="0" dirty="0">
                    <a:solidFill>
                      <a:srgbClr val="003760"/>
                    </a:solidFill>
                    <a:latin typeface="Times New Roman" pitchFamily="34" charset="0"/>
                    <a:ea typeface="微软雅黑" pitchFamily="34" charset="-122"/>
                    <a:cs typeface="Times New Roman" pitchFamily="34" charset="-120"/>
                  </a:rPr>
                  <a:t>，可得</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0&lt;</m:t>
                    </m:r>
                    <m:r>
                      <a:rPr lang="en-US" altLang="zh-CN" sz="1800" b="0" i="0" smtClean="0">
                        <a:solidFill>
                          <a:srgbClr val="003760"/>
                        </a:solidFill>
                        <a:latin typeface="Cambria Math" pitchFamily="34" charset="0"/>
                        <a:ea typeface="Cambria Math" pitchFamily="34" charset="-122"/>
                        <a:cs typeface="Cambria Math" pitchFamily="34" charset="-120"/>
                      </a:rPr>
                      <m:t>𝑟</m:t>
                    </m:r>
                    <m:r>
                      <a:rPr lang="en-US" altLang="zh-CN" sz="1800" b="0" i="0" smtClean="0">
                        <a:solidFill>
                          <a:srgbClr val="003760"/>
                        </a:solidFill>
                        <a:latin typeface="Cambria Math" pitchFamily="34" charset="0"/>
                        <a:ea typeface="Cambria Math" pitchFamily="34" charset="-122"/>
                        <a:cs typeface="Cambria Math" pitchFamily="34" charset="-120"/>
                      </a:rPr>
                      <m:t>&lt;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3</m:t>
                        </m:r>
                      </m:num>
                      <m:den>
                        <m:r>
                          <m:rPr>
                            <m:sty m:val="p"/>
                          </m:rPr>
                          <a:rPr lang="en-US" altLang="zh-CN" sz="1800" b="0" i="0">
                            <a:solidFill>
                              <a:srgbClr val="003760"/>
                            </a:solidFill>
                            <a:latin typeface="Cambria Math" pitchFamily="34" charset="0"/>
                            <a:ea typeface="Cambria Math" pitchFamily="34" charset="-122"/>
                            <a:cs typeface="Cambria Math" pitchFamily="34" charset="-120"/>
                          </a:rPr>
                          <m:t>π</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a:p>
                <a:pPr latinLnBrk="1">
                  <a:lnSpc>
                    <a:spcPts val="3300"/>
                  </a:lnSpc>
                </a:pPr>
                <a:r>
                  <a:rPr lang="en-US" altLang="zh-CN" b="0" i="0">
                    <a:solidFill>
                      <a:srgbClr val="003760"/>
                    </a:solidFill>
                    <a:latin typeface="Times New Roman" pitchFamily="34" charset="0"/>
                    <a:ea typeface="微软雅黑" pitchFamily="34" charset="-122"/>
                    <a:cs typeface="Times New Roman" pitchFamily="34" charset="-120"/>
                  </a:rPr>
                  <a:t>则</a:t>
                </a:r>
                <a:r>
                  <a:rPr lang="en-US" altLang="zh-CN" sz="1800" b="0" i="0">
                    <a:solidFill>
                      <a:srgbClr val="003760"/>
                    </a:solidFill>
                    <a:latin typeface="Times New Roman" pitchFamily="34" charset="0"/>
                    <a:ea typeface="微软雅黑" pitchFamily="34" charset="-122"/>
                    <a:cs typeface="Times New Roman" pitchFamily="34" charset="-120"/>
                  </a:rPr>
                  <a:t>该圆柱的体积</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𝑉</m:t>
                    </m:r>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π</m:t>
                    </m:r>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𝑟</m:t>
                        </m:r>
                      </m:e>
                      <m:sup>
                        <m:r>
                          <a:rPr lang="en-US" altLang="zh-CN" sz="1800" b="0" i="0">
                            <a:solidFill>
                              <a:srgbClr val="003760"/>
                            </a:solidFill>
                            <a:latin typeface="Cambria Math" pitchFamily="34" charset="0"/>
                            <a:ea typeface="Cambria Math" pitchFamily="34" charset="-122"/>
                            <a:cs typeface="Cambria Math" pitchFamily="34" charset="-120"/>
                          </a:rPr>
                          <m:t>2</m:t>
                        </m:r>
                      </m:sup>
                    </m:sSup>
                    <m:r>
                      <a:rPr lang="en-US" altLang="zh-CN" sz="1800" b="0" i="0" smtClean="0">
                        <a:solidFill>
                          <a:srgbClr val="003760"/>
                        </a:solidFill>
                        <a:latin typeface="Cambria Math" pitchFamily="34" charset="0"/>
                        <a:ea typeface="Cambria Math" pitchFamily="34" charset="-122"/>
                        <a:cs typeface="Cambria Math" pitchFamily="34" charset="-120"/>
                      </a:rPr>
                      <m:t>⋅(6−2</m:t>
                    </m:r>
                    <m:r>
                      <m:rPr>
                        <m:sty m:val="p"/>
                      </m:rPr>
                      <a:rPr lang="en-US" altLang="zh-CN" sz="1800" b="0" i="0" smtClean="0">
                        <a:solidFill>
                          <a:srgbClr val="003760"/>
                        </a:solidFill>
                        <a:latin typeface="Cambria Math" pitchFamily="34" charset="0"/>
                        <a:ea typeface="Cambria Math" pitchFamily="34" charset="-122"/>
                        <a:cs typeface="Cambria Math" pitchFamily="34" charset="-120"/>
                      </a:rPr>
                      <m:t>π</m:t>
                    </m:r>
                    <m:r>
                      <a:rPr lang="en-US" altLang="zh-CN" sz="1800" b="0" i="0" smtClean="0">
                        <a:solidFill>
                          <a:srgbClr val="003760"/>
                        </a:solidFill>
                        <a:latin typeface="Cambria Math" pitchFamily="34" charset="0"/>
                        <a:ea typeface="Cambria Math" pitchFamily="34" charset="-122"/>
                        <a:cs typeface="Cambria Math" pitchFamily="34" charset="-120"/>
                      </a:rPr>
                      <m:t>𝑟</m:t>
                    </m:r>
                    <m:r>
                      <a:rPr lang="en-US" altLang="zh-CN" sz="1800" b="0" i="0" smtClean="0">
                        <a:solidFill>
                          <a:srgbClr val="003760"/>
                        </a:solidFill>
                        <a:latin typeface="Cambria Math" pitchFamily="34" charset="0"/>
                        <a:ea typeface="Cambria Math" pitchFamily="34" charset="-122"/>
                        <a:cs typeface="Cambria Math" pitchFamily="34" charset="-120"/>
                      </a:rPr>
                      <m:t>)=−2</m:t>
                    </m:r>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m:rPr>
                            <m:sty m:val="p"/>
                          </m:rPr>
                          <a:rPr lang="en-US" altLang="zh-CN" sz="1800" b="0" i="0">
                            <a:solidFill>
                              <a:srgbClr val="003760"/>
                            </a:solidFill>
                            <a:latin typeface="Cambria Math" pitchFamily="34" charset="0"/>
                            <a:ea typeface="Cambria Math" pitchFamily="34" charset="-122"/>
                            <a:cs typeface="Cambria Math" pitchFamily="34" charset="-120"/>
                          </a:rPr>
                          <m:t>π</m:t>
                        </m:r>
                      </m:e>
                      <m:sup>
                        <m:r>
                          <a:rPr lang="en-US" altLang="zh-CN" sz="1800" b="0" i="0">
                            <a:solidFill>
                              <a:srgbClr val="003760"/>
                            </a:solidFill>
                            <a:latin typeface="Cambria Math" pitchFamily="34" charset="0"/>
                            <a:ea typeface="Cambria Math" pitchFamily="34" charset="-122"/>
                            <a:cs typeface="Cambria Math" pitchFamily="34" charset="-120"/>
                          </a:rPr>
                          <m:t>2</m:t>
                        </m:r>
                      </m:sup>
                    </m:sSup>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𝑟</m:t>
                        </m:r>
                      </m:e>
                      <m:sup>
                        <m:r>
                          <a:rPr lang="en-US" altLang="zh-CN" sz="1800" b="0" i="0">
                            <a:solidFill>
                              <a:srgbClr val="003760"/>
                            </a:solidFill>
                            <a:latin typeface="Cambria Math" pitchFamily="34" charset="0"/>
                            <a:ea typeface="Cambria Math" pitchFamily="34" charset="-122"/>
                            <a:cs typeface="Cambria Math" pitchFamily="34" charset="-120"/>
                          </a:rPr>
                          <m:t>3</m:t>
                        </m:r>
                      </m:sup>
                    </m:sSup>
                    <m:r>
                      <a:rPr lang="en-US" altLang="zh-CN" sz="1800" b="0" i="0" smtClean="0">
                        <a:solidFill>
                          <a:srgbClr val="003760"/>
                        </a:solidFill>
                        <a:latin typeface="Cambria Math" pitchFamily="34" charset="0"/>
                        <a:ea typeface="Cambria Math" pitchFamily="34" charset="-122"/>
                        <a:cs typeface="Cambria Math" pitchFamily="34" charset="-120"/>
                      </a:rPr>
                      <m:t>+6</m:t>
                    </m:r>
                    <m:r>
                      <m:rPr>
                        <m:sty m:val="p"/>
                      </m:rPr>
                      <a:rPr lang="en-US" altLang="zh-CN" sz="1800" b="0" i="0" smtClean="0">
                        <a:solidFill>
                          <a:srgbClr val="003760"/>
                        </a:solidFill>
                        <a:latin typeface="Cambria Math" pitchFamily="34" charset="0"/>
                        <a:ea typeface="Cambria Math" pitchFamily="34" charset="-122"/>
                        <a:cs typeface="Cambria Math" pitchFamily="34" charset="-120"/>
                      </a:rPr>
                      <m:t>π</m:t>
                    </m:r>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𝑟</m:t>
                        </m:r>
                      </m:e>
                      <m:sup>
                        <m:r>
                          <a:rPr lang="en-US" altLang="zh-CN" sz="1800" b="0" i="0">
                            <a:solidFill>
                              <a:srgbClr val="003760"/>
                            </a:solidFill>
                            <a:latin typeface="Cambria Math" pitchFamily="34" charset="0"/>
                            <a:ea typeface="Cambria Math" pitchFamily="34" charset="-122"/>
                            <a:cs typeface="Cambria Math" pitchFamily="34" charset="-120"/>
                          </a:rPr>
                          <m:t>2</m:t>
                        </m:r>
                      </m:sup>
                    </m:sSup>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a:p>
                <a:pPr latinLnBrk="1">
                  <a:lnSpc>
                    <a:spcPts val="3300"/>
                  </a:lnSpc>
                </a:pPr>
                <a:r>
                  <a:rPr lang="en-US" altLang="zh-CN" b="0" i="0">
                    <a:solidFill>
                      <a:srgbClr val="003760"/>
                    </a:solidFill>
                    <a:latin typeface="Times New Roman" pitchFamily="34" charset="0"/>
                    <a:ea typeface="微软雅黑" pitchFamily="34" charset="-122"/>
                    <a:cs typeface="Times New Roman" pitchFamily="34" charset="-120"/>
                  </a:rPr>
                  <a:t>则</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𝑉</m:t>
                    </m:r>
                    <m:r>
                      <a:rPr lang="en-US" altLang="zh-CN" sz="1800" b="0" i="0" smtClean="0">
                        <a:solidFill>
                          <a:srgbClr val="003760"/>
                        </a:solidFill>
                        <a:latin typeface="Cambria Math" pitchFamily="34" charset="0"/>
                        <a:ea typeface="Cambria Math" pitchFamily="34" charset="-122"/>
                        <a:cs typeface="Cambria Math" pitchFamily="34" charset="-120"/>
                      </a:rPr>
                      <m:t>′=−6</m:t>
                    </m:r>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m:rPr>
                            <m:sty m:val="p"/>
                          </m:rPr>
                          <a:rPr lang="en-US" altLang="zh-CN" sz="1800" b="0" i="0">
                            <a:solidFill>
                              <a:srgbClr val="003760"/>
                            </a:solidFill>
                            <a:latin typeface="Cambria Math" pitchFamily="34" charset="0"/>
                            <a:ea typeface="Cambria Math" pitchFamily="34" charset="-122"/>
                            <a:cs typeface="Cambria Math" pitchFamily="34" charset="-120"/>
                          </a:rPr>
                          <m:t>π</m:t>
                        </m:r>
                      </m:e>
                      <m:sup>
                        <m:r>
                          <a:rPr lang="en-US" altLang="zh-CN" sz="1800" b="0" i="0">
                            <a:solidFill>
                              <a:srgbClr val="003760"/>
                            </a:solidFill>
                            <a:latin typeface="Cambria Math" pitchFamily="34" charset="0"/>
                            <a:ea typeface="Cambria Math" pitchFamily="34" charset="-122"/>
                            <a:cs typeface="Cambria Math" pitchFamily="34" charset="-120"/>
                          </a:rPr>
                          <m:t>2</m:t>
                        </m:r>
                      </m:sup>
                    </m:sSup>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𝑟</m:t>
                        </m:r>
                      </m:e>
                      <m:sup>
                        <m:r>
                          <a:rPr lang="en-US" altLang="zh-CN" sz="1800" b="0" i="0">
                            <a:solidFill>
                              <a:srgbClr val="003760"/>
                            </a:solidFill>
                            <a:latin typeface="Cambria Math" pitchFamily="34" charset="0"/>
                            <a:ea typeface="Cambria Math" pitchFamily="34" charset="-122"/>
                            <a:cs typeface="Cambria Math" pitchFamily="34" charset="-120"/>
                          </a:rPr>
                          <m:t>2</m:t>
                        </m:r>
                      </m:sup>
                    </m:sSup>
                    <m:r>
                      <a:rPr lang="en-US" altLang="zh-CN" sz="1800" b="0" i="0" smtClean="0">
                        <a:solidFill>
                          <a:srgbClr val="003760"/>
                        </a:solidFill>
                        <a:latin typeface="Cambria Math" pitchFamily="34" charset="0"/>
                        <a:ea typeface="Cambria Math" pitchFamily="34" charset="-122"/>
                        <a:cs typeface="Cambria Math" pitchFamily="34" charset="-120"/>
                      </a:rPr>
                      <m:t>+12</m:t>
                    </m:r>
                    <m:r>
                      <m:rPr>
                        <m:sty m:val="p"/>
                      </m:rPr>
                      <a:rPr lang="en-US" altLang="zh-CN" sz="1800" b="0" i="0" smtClean="0">
                        <a:solidFill>
                          <a:srgbClr val="003760"/>
                        </a:solidFill>
                        <a:latin typeface="Cambria Math" pitchFamily="34" charset="0"/>
                        <a:ea typeface="Cambria Math" pitchFamily="34" charset="-122"/>
                        <a:cs typeface="Cambria Math" pitchFamily="34" charset="-120"/>
                      </a:rPr>
                      <m:t>π</m:t>
                    </m:r>
                    <m:r>
                      <a:rPr lang="en-US" altLang="zh-CN" sz="1800" b="0" i="0" smtClean="0">
                        <a:solidFill>
                          <a:srgbClr val="003760"/>
                        </a:solidFill>
                        <a:latin typeface="Cambria Math" pitchFamily="34" charset="0"/>
                        <a:ea typeface="Cambria Math" pitchFamily="34" charset="-122"/>
                        <a:cs typeface="Cambria Math" pitchFamily="34" charset="-120"/>
                      </a:rPr>
                      <m:t>𝑟</m:t>
                    </m:r>
                    <m:r>
                      <a:rPr lang="en-US" altLang="zh-CN" sz="1800" b="0" i="0" smtClean="0">
                        <a:solidFill>
                          <a:srgbClr val="003760"/>
                        </a:solidFill>
                        <a:latin typeface="Cambria Math" pitchFamily="34" charset="0"/>
                        <a:ea typeface="Cambria Math" pitchFamily="34" charset="-122"/>
                        <a:cs typeface="Cambria Math" pitchFamily="34" charset="-120"/>
                      </a:rPr>
                      <m:t>=−6</m:t>
                    </m:r>
                    <m:r>
                      <m:rPr>
                        <m:sty m:val="p"/>
                      </m:rPr>
                      <a:rPr lang="en-US" altLang="zh-CN" sz="1800" b="0" i="0" smtClean="0">
                        <a:solidFill>
                          <a:srgbClr val="003760"/>
                        </a:solidFill>
                        <a:latin typeface="Cambria Math" pitchFamily="34" charset="0"/>
                        <a:ea typeface="Cambria Math" pitchFamily="34" charset="-122"/>
                        <a:cs typeface="Cambria Math" pitchFamily="34" charset="-120"/>
                      </a:rPr>
                      <m:t>π</m:t>
                    </m:r>
                    <m:r>
                      <a:rPr lang="en-US" altLang="zh-CN" sz="1800" b="0" i="0" smtClean="0">
                        <a:solidFill>
                          <a:srgbClr val="003760"/>
                        </a:solidFill>
                        <a:latin typeface="Cambria Math" pitchFamily="34" charset="0"/>
                        <a:ea typeface="Cambria Math" pitchFamily="34" charset="-122"/>
                        <a:cs typeface="Cambria Math" pitchFamily="34" charset="-120"/>
                      </a:rPr>
                      <m:t>𝑟</m:t>
                    </m:r>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π</m:t>
                    </m:r>
                    <m:r>
                      <a:rPr lang="en-US" altLang="zh-CN" sz="1800" b="0" i="0" smtClean="0">
                        <a:solidFill>
                          <a:srgbClr val="003760"/>
                        </a:solidFill>
                        <a:latin typeface="Cambria Math" pitchFamily="34" charset="0"/>
                        <a:ea typeface="Cambria Math" pitchFamily="34" charset="-122"/>
                        <a:cs typeface="Cambria Math" pitchFamily="34" charset="-120"/>
                      </a:rPr>
                      <m:t>𝑟</m:t>
                    </m:r>
                    <m:r>
                      <a:rPr lang="en-US" altLang="zh-CN" sz="1800" b="0" i="0" smtClean="0">
                        <a:solidFill>
                          <a:srgbClr val="003760"/>
                        </a:solidFill>
                        <a:latin typeface="Cambria Math" pitchFamily="34" charset="0"/>
                        <a:ea typeface="Cambria Math" pitchFamily="34" charset="-122"/>
                        <a:cs typeface="Cambria Math" pitchFamily="34" charset="-120"/>
                      </a:rPr>
                      <m:t>−2)</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a:p>
                <a:pPr latinLnBrk="1">
                  <a:lnSpc>
                    <a:spcPts val="4600"/>
                  </a:lnSpc>
                </a:pPr>
                <a:r>
                  <a:rPr lang="en-US" altLang="zh-CN" b="0" i="0">
                    <a:solidFill>
                      <a:srgbClr val="003760"/>
                    </a:solidFill>
                    <a:latin typeface="Times New Roman" pitchFamily="34" charset="0"/>
                    <a:ea typeface="微软雅黑" pitchFamily="34" charset="-122"/>
                    <a:cs typeface="Times New Roman" pitchFamily="34" charset="-120"/>
                  </a:rPr>
                  <a:t>令</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𝑉</m:t>
                    </m:r>
                    <m:r>
                      <a:rPr lang="en-US" altLang="zh-CN" sz="1800" b="0" i="0" smtClean="0">
                        <a:solidFill>
                          <a:srgbClr val="003760"/>
                        </a:solidFill>
                        <a:latin typeface="Cambria Math" pitchFamily="34" charset="0"/>
                        <a:ea typeface="Cambria Math" pitchFamily="34" charset="-122"/>
                        <a:cs typeface="Cambria Math" pitchFamily="34" charset="-120"/>
                      </a:rPr>
                      <m:t>′&gt;0</m:t>
                    </m:r>
                  </m:oMath>
                </a14:m>
                <a:r>
                  <a:rPr lang="en-US" altLang="zh-CN" sz="1800" b="0" i="0" dirty="0">
                    <a:solidFill>
                      <a:srgbClr val="003760"/>
                    </a:solidFill>
                    <a:latin typeface="Times New Roman" pitchFamily="34" charset="0"/>
                    <a:ea typeface="微软雅黑" pitchFamily="34" charset="-122"/>
                    <a:cs typeface="Times New Roman" pitchFamily="34" charset="-120"/>
                  </a:rPr>
                  <a:t>，解得</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0&lt;</m:t>
                    </m:r>
                    <m:r>
                      <a:rPr lang="en-US" altLang="zh-CN" sz="1800" b="0" i="0" smtClean="0">
                        <a:solidFill>
                          <a:srgbClr val="003760"/>
                        </a:solidFill>
                        <a:latin typeface="Cambria Math" pitchFamily="34" charset="0"/>
                        <a:ea typeface="Cambria Math" pitchFamily="34" charset="-122"/>
                        <a:cs typeface="Cambria Math" pitchFamily="34" charset="-120"/>
                      </a:rPr>
                      <m:t>𝑟</m:t>
                    </m:r>
                    <m:r>
                      <a:rPr lang="en-US" altLang="zh-CN" sz="1800" b="0" i="0" smtClean="0">
                        <a:solidFill>
                          <a:srgbClr val="003760"/>
                        </a:solidFill>
                        <a:latin typeface="Cambria Math" pitchFamily="34" charset="0"/>
                        <a:ea typeface="Cambria Math" pitchFamily="34" charset="-122"/>
                        <a:cs typeface="Cambria Math" pitchFamily="34" charset="-120"/>
                      </a:rPr>
                      <m:t>&lt;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2</m:t>
                        </m:r>
                      </m:num>
                      <m:den>
                        <m:r>
                          <m:rPr>
                            <m:sty m:val="p"/>
                          </m:rPr>
                          <a:rPr lang="en-US" altLang="zh-CN" sz="1800" b="0" i="0">
                            <a:solidFill>
                              <a:srgbClr val="003760"/>
                            </a:solidFill>
                            <a:latin typeface="Cambria Math" pitchFamily="34" charset="0"/>
                            <a:ea typeface="Cambria Math" pitchFamily="34" charset="-122"/>
                            <a:cs typeface="Cambria Math" pitchFamily="34" charset="-120"/>
                          </a:rPr>
                          <m:t>π</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a:p>
                <a:pPr latinLnBrk="1">
                  <a:lnSpc>
                    <a:spcPts val="4600"/>
                  </a:lnSpc>
                </a:pPr>
                <a:r>
                  <a:rPr lang="en-US" altLang="zh-CN" b="0" i="0">
                    <a:solidFill>
                      <a:srgbClr val="003760"/>
                    </a:solidFill>
                    <a:latin typeface="Times New Roman" pitchFamily="34" charset="0"/>
                    <a:ea typeface="微软雅黑" pitchFamily="34" charset="-122"/>
                    <a:cs typeface="Times New Roman" pitchFamily="34" charset="-120"/>
                  </a:rPr>
                  <a:t>令</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𝑉</m:t>
                    </m:r>
                    <m:r>
                      <a:rPr lang="en-US" altLang="zh-CN" sz="1800" b="0" i="0" smtClean="0">
                        <a:solidFill>
                          <a:srgbClr val="003760"/>
                        </a:solidFill>
                        <a:latin typeface="Cambria Math" pitchFamily="34" charset="0"/>
                        <a:ea typeface="Cambria Math" pitchFamily="34" charset="-122"/>
                        <a:cs typeface="Cambria Math" pitchFamily="34" charset="-120"/>
                      </a:rPr>
                      <m:t>′&lt;0</m:t>
                    </m:r>
                  </m:oMath>
                </a14:m>
                <a:r>
                  <a:rPr lang="en-US" altLang="zh-CN" sz="1800" b="0" i="0" dirty="0">
                    <a:solidFill>
                      <a:srgbClr val="003760"/>
                    </a:solidFill>
                    <a:latin typeface="Times New Roman" pitchFamily="34" charset="0"/>
                    <a:ea typeface="微软雅黑" pitchFamily="34" charset="-122"/>
                    <a:cs typeface="Times New Roman" pitchFamily="34" charset="-120"/>
                  </a:rPr>
                  <a:t>，解得</a:t>
                </a:r>
                <a14:m>
                  <m:oMath xmlns:m="http://schemas.openxmlformats.org/officeDocument/2006/math">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2</m:t>
                        </m:r>
                      </m:num>
                      <m:den>
                        <m:r>
                          <m:rPr>
                            <m:sty m:val="p"/>
                          </m:rPr>
                          <a:rPr lang="en-US" altLang="zh-CN" sz="1800" b="0" i="0">
                            <a:solidFill>
                              <a:srgbClr val="003760"/>
                            </a:solidFill>
                            <a:latin typeface="Cambria Math" pitchFamily="34" charset="0"/>
                            <a:ea typeface="Cambria Math" pitchFamily="34" charset="-122"/>
                            <a:cs typeface="Cambria Math" pitchFamily="34" charset="-120"/>
                          </a:rPr>
                          <m:t>π</m:t>
                        </m:r>
                      </m:den>
                    </m:f>
                    <m:r>
                      <a:rPr lang="en-US" altLang="zh-CN" sz="1800" b="0" i="0" smtClean="0">
                        <a:solidFill>
                          <a:srgbClr val="003760"/>
                        </a:solidFill>
                        <a:latin typeface="Cambria Math" pitchFamily="34" charset="0"/>
                        <a:ea typeface="Cambria Math" pitchFamily="34" charset="-122"/>
                        <a:cs typeface="Cambria Math" pitchFamily="34" charset="-120"/>
                      </a:rPr>
                      <m:t>&lt;</m:t>
                    </m:r>
                    <m:r>
                      <a:rPr lang="en-US" altLang="zh-CN" sz="1800" b="0" i="0" smtClean="0">
                        <a:solidFill>
                          <a:srgbClr val="003760"/>
                        </a:solidFill>
                        <a:latin typeface="Cambria Math" pitchFamily="34" charset="0"/>
                        <a:ea typeface="Cambria Math" pitchFamily="34" charset="-122"/>
                        <a:cs typeface="Cambria Math" pitchFamily="34" charset="-120"/>
                      </a:rPr>
                      <m:t>𝑟</m:t>
                    </m:r>
                    <m:r>
                      <a:rPr lang="en-US" altLang="zh-CN" sz="1800" b="0" i="0" smtClean="0">
                        <a:solidFill>
                          <a:srgbClr val="003760"/>
                        </a:solidFill>
                        <a:latin typeface="Cambria Math" pitchFamily="34" charset="0"/>
                        <a:ea typeface="Cambria Math" pitchFamily="34" charset="-122"/>
                        <a:cs typeface="Cambria Math" pitchFamily="34" charset="-120"/>
                      </a:rPr>
                      <m:t>&lt;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3</m:t>
                        </m:r>
                      </m:num>
                      <m:den>
                        <m:r>
                          <m:rPr>
                            <m:sty m:val="p"/>
                          </m:rPr>
                          <a:rPr lang="en-US" altLang="zh-CN" sz="1800" b="0" i="0">
                            <a:solidFill>
                              <a:srgbClr val="003760"/>
                            </a:solidFill>
                            <a:latin typeface="Cambria Math" pitchFamily="34" charset="0"/>
                            <a:ea typeface="Cambria Math" pitchFamily="34" charset="-122"/>
                            <a:cs typeface="Cambria Math" pitchFamily="34" charset="-120"/>
                          </a:rPr>
                          <m:t>π</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a:p>
                <a:pPr latinLnBrk="1">
                  <a:lnSpc>
                    <a:spcPts val="4500"/>
                  </a:lnSpc>
                </a:pPr>
                <a:r>
                  <a:rPr lang="en-US" altLang="zh-CN" b="0" i="0">
                    <a:solidFill>
                      <a:srgbClr val="003760"/>
                    </a:solidFill>
                    <a:latin typeface="Times New Roman" pitchFamily="34" charset="0"/>
                    <a:ea typeface="微软雅黑" pitchFamily="34" charset="-122"/>
                    <a:cs typeface="Times New Roman" pitchFamily="34" charset="-120"/>
                  </a:rPr>
                  <a:t>所</a:t>
                </a:r>
                <a:r>
                  <a:rPr lang="en-US" altLang="zh-CN" sz="1800" b="0" i="0">
                    <a:solidFill>
                      <a:srgbClr val="003760"/>
                    </a:solidFill>
                    <a:latin typeface="Times New Roman" pitchFamily="34" charset="0"/>
                    <a:ea typeface="微软雅黑" pitchFamily="34" charset="-122"/>
                    <a:cs typeface="Times New Roman" pitchFamily="34" charset="-120"/>
                  </a:rPr>
                  <a:t>以当</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𝑟</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2</m:t>
                        </m:r>
                      </m:num>
                      <m:den>
                        <m:r>
                          <m:rPr>
                            <m:sty m:val="p"/>
                          </m:rPr>
                          <a:rPr lang="en-US" altLang="zh-CN" sz="1800" b="0" i="0">
                            <a:solidFill>
                              <a:srgbClr val="003760"/>
                            </a:solidFill>
                            <a:latin typeface="Cambria Math" pitchFamily="34" charset="0"/>
                            <a:ea typeface="Cambria Math" pitchFamily="34" charset="-122"/>
                            <a:cs typeface="Cambria Math" pitchFamily="34" charset="-120"/>
                          </a:rPr>
                          <m:t>π</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时，圆柱体积取得最大值，此时圆柱的高为</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6−2</m:t>
                    </m:r>
                    <m:r>
                      <m:rPr>
                        <m:sty m:val="p"/>
                      </m:rPr>
                      <a:rPr lang="en-US" altLang="zh-CN" sz="1800" b="0" i="0" smtClean="0">
                        <a:solidFill>
                          <a:srgbClr val="003760"/>
                        </a:solidFill>
                        <a:latin typeface="Cambria Math" pitchFamily="34" charset="0"/>
                        <a:ea typeface="Cambria Math" pitchFamily="34" charset="-122"/>
                        <a:cs typeface="Cambria Math" pitchFamily="34" charset="-120"/>
                      </a:rPr>
                      <m:t>π</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2</m:t>
                        </m:r>
                      </m:num>
                      <m:den>
                        <m:r>
                          <m:rPr>
                            <m:sty m:val="p"/>
                          </m:rPr>
                          <a:rPr lang="en-US" altLang="zh-CN" sz="1800" b="0" i="0">
                            <a:solidFill>
                              <a:srgbClr val="003760"/>
                            </a:solidFill>
                            <a:latin typeface="Cambria Math" pitchFamily="34" charset="0"/>
                            <a:ea typeface="Cambria Math" pitchFamily="34" charset="-122"/>
                            <a:cs typeface="Cambria Math" pitchFamily="34" charset="-120"/>
                          </a:rPr>
                          <m:t>π</m:t>
                        </m:r>
                      </m:den>
                    </m:f>
                    <m:r>
                      <a:rPr lang="en-US" altLang="zh-CN" sz="1800" b="0" i="0" smtClean="0">
                        <a:solidFill>
                          <a:srgbClr val="003760"/>
                        </a:solidFill>
                        <a:latin typeface="Cambria Math" pitchFamily="34" charset="0"/>
                        <a:ea typeface="Cambria Math" pitchFamily="34" charset="-122"/>
                        <a:cs typeface="Cambria Math" pitchFamily="34" charset="-120"/>
                      </a:rPr>
                      <m:t>=2</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.故选B.</a:t>
                </a:r>
                <a:endParaRPr lang="en-US" altLang="zh-CN" sz="1800" dirty="0">
                  <a:solidFill>
                    <a:srgbClr val="003760"/>
                  </a:solidFill>
                </a:endParaRPr>
              </a:p>
            </p:txBody>
          </p:sp>
        </mc:Choice>
        <mc:Fallback xmlns="">
          <p:sp>
            <p:nvSpPr>
              <p:cNvPr id="5" name="QC_6_AS.17_1#c86c60ba9?vaa=1&amp;vcp=1&amp;vop=1&amp;pid=7bb655dd2&amp;color=36,64,97&amp;vtp=1&amp;bbb=1"/>
              <p:cNvSpPr>
                <a:spLocks noRot="1" noChangeAspect="1" noMove="1" noResize="1" noEditPoints="1" noAdjustHandles="1" noChangeArrowheads="1" noChangeShapeType="1" noTextEdit="1"/>
              </p:cNvSpPr>
              <p:nvPr/>
            </p:nvSpPr>
            <p:spPr>
              <a:xfrm>
                <a:off x="539496" y="2339835"/>
                <a:ext cx="11109960" cy="3116771"/>
              </a:xfrm>
              <a:prstGeom prst="rect">
                <a:avLst/>
              </a:prstGeom>
              <a:blipFill>
                <a:blip r:embed="rId3"/>
                <a:stretch>
                  <a:fillRect l="-1317" b="-2544"/>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anim calcmode="lin" valueType="num">
                                      <p:cBhvr>
                                        <p:cTn id="8" dur="500" fill="hold"/>
                                        <p:tgtEl>
                                          <p:spTgt spid="5">
                                            <p:bg/>
                                          </p:spTgt>
                                        </p:tgtEl>
                                        <p:attrNameLst>
                                          <p:attrName>ppt_x</p:attrName>
                                        </p:attrNameLst>
                                      </p:cBhvr>
                                      <p:tavLst>
                                        <p:tav tm="0">
                                          <p:val>
                                            <p:strVal val="#ppt_x"/>
                                          </p:val>
                                        </p:tav>
                                        <p:tav tm="100000">
                                          <p:val>
                                            <p:strVal val="#ppt_x"/>
                                          </p:val>
                                        </p:tav>
                                      </p:tavLst>
                                    </p:anim>
                                    <p:anim calcmode="lin" valueType="num">
                                      <p:cBhvr>
                                        <p:cTn id="9" dur="500" fill="hold"/>
                                        <p:tgtEl>
                                          <p:spTgt spid="5">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Effect transition="in" filter="fade">
                                      <p:cBhvr>
                                        <p:cTn id="12" dur="500"/>
                                        <p:tgtEl>
                                          <p:spTgt spid="5">
                                            <p:txEl>
                                              <p:pRg st="0" end="0"/>
                                            </p:txEl>
                                          </p:spTgt>
                                        </p:tgtEl>
                                      </p:cBhvr>
                                    </p:animEffect>
                                    <p:anim calcmode="lin" valueType="num">
                                      <p:cBhvr>
                                        <p:cTn id="13"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5">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5">
                                            <p:txEl>
                                              <p:pRg st="1" end="1"/>
                                            </p:txEl>
                                          </p:spTgt>
                                        </p:tgtEl>
                                        <p:attrNameLst>
                                          <p:attrName>style.visibility</p:attrName>
                                        </p:attrNameLst>
                                      </p:cBhvr>
                                      <p:to>
                                        <p:strVal val="visible"/>
                                      </p:to>
                                    </p:set>
                                    <p:animEffect transition="in" filter="fade">
                                      <p:cBhvr>
                                        <p:cTn id="17" dur="500"/>
                                        <p:tgtEl>
                                          <p:spTgt spid="5">
                                            <p:txEl>
                                              <p:pRg st="1" end="1"/>
                                            </p:txEl>
                                          </p:spTgt>
                                        </p:tgtEl>
                                      </p:cBhvr>
                                    </p:animEffect>
                                    <p:anim calcmode="lin" valueType="num">
                                      <p:cBhvr>
                                        <p:cTn id="18"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5">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5">
                                            <p:txEl>
                                              <p:pRg st="2" end="2"/>
                                            </p:txEl>
                                          </p:spTgt>
                                        </p:tgtEl>
                                        <p:attrNameLst>
                                          <p:attrName>style.visibility</p:attrName>
                                        </p:attrNameLst>
                                      </p:cBhvr>
                                      <p:to>
                                        <p:strVal val="visible"/>
                                      </p:to>
                                    </p:set>
                                    <p:animEffect transition="in" filter="fade">
                                      <p:cBhvr>
                                        <p:cTn id="22" dur="500"/>
                                        <p:tgtEl>
                                          <p:spTgt spid="5">
                                            <p:txEl>
                                              <p:pRg st="2" end="2"/>
                                            </p:txEl>
                                          </p:spTgt>
                                        </p:tgtEl>
                                      </p:cBhvr>
                                    </p:animEffect>
                                    <p:anim calcmode="lin" valueType="num">
                                      <p:cBhvr>
                                        <p:cTn id="23"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5">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5">
                                            <p:txEl>
                                              <p:pRg st="3" end="3"/>
                                            </p:txEl>
                                          </p:spTgt>
                                        </p:tgtEl>
                                        <p:attrNameLst>
                                          <p:attrName>style.visibility</p:attrName>
                                        </p:attrNameLst>
                                      </p:cBhvr>
                                      <p:to>
                                        <p:strVal val="visible"/>
                                      </p:to>
                                    </p:set>
                                    <p:animEffect transition="in" filter="fade">
                                      <p:cBhvr>
                                        <p:cTn id="27" dur="500"/>
                                        <p:tgtEl>
                                          <p:spTgt spid="5">
                                            <p:txEl>
                                              <p:pRg st="3" end="3"/>
                                            </p:txEl>
                                          </p:spTgt>
                                        </p:tgtEl>
                                      </p:cBhvr>
                                    </p:animEffect>
                                    <p:anim calcmode="lin" valueType="num">
                                      <p:cBhvr>
                                        <p:cTn id="28" dur="500" fill="hold"/>
                                        <p:tgtEl>
                                          <p:spTgt spid="5">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5">
                                            <p:txEl>
                                              <p:pRg st="3" end="3"/>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5">
                                            <p:txEl>
                                              <p:pRg st="4" end="4"/>
                                            </p:txEl>
                                          </p:spTgt>
                                        </p:tgtEl>
                                        <p:attrNameLst>
                                          <p:attrName>style.visibility</p:attrName>
                                        </p:attrNameLst>
                                      </p:cBhvr>
                                      <p:to>
                                        <p:strVal val="visible"/>
                                      </p:to>
                                    </p:set>
                                    <p:animEffect transition="in" filter="fade">
                                      <p:cBhvr>
                                        <p:cTn id="32" dur="500"/>
                                        <p:tgtEl>
                                          <p:spTgt spid="5">
                                            <p:txEl>
                                              <p:pRg st="4" end="4"/>
                                            </p:txEl>
                                          </p:spTgt>
                                        </p:tgtEl>
                                      </p:cBhvr>
                                    </p:animEffect>
                                    <p:anim calcmode="lin" valueType="num">
                                      <p:cBhvr>
                                        <p:cTn id="33" dur="500" fill="hold"/>
                                        <p:tgtEl>
                                          <p:spTgt spid="5">
                                            <p:txEl>
                                              <p:pRg st="4" end="4"/>
                                            </p:txEl>
                                          </p:spTgt>
                                        </p:tgtEl>
                                        <p:attrNameLst>
                                          <p:attrName>ppt_x</p:attrName>
                                        </p:attrNameLst>
                                      </p:cBhvr>
                                      <p:tavLst>
                                        <p:tav tm="0">
                                          <p:val>
                                            <p:strVal val="#ppt_x"/>
                                          </p:val>
                                        </p:tav>
                                        <p:tav tm="100000">
                                          <p:val>
                                            <p:strVal val="#ppt_x"/>
                                          </p:val>
                                        </p:tav>
                                      </p:tavLst>
                                    </p:anim>
                                    <p:anim calcmode="lin" valueType="num">
                                      <p:cBhvr>
                                        <p:cTn id="34" dur="500" fill="hold"/>
                                        <p:tgtEl>
                                          <p:spTgt spid="5">
                                            <p:txEl>
                                              <p:pRg st="4" end="4"/>
                                            </p:txEl>
                                          </p:spTgt>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5">
                                            <p:txEl>
                                              <p:pRg st="5" end="5"/>
                                            </p:txEl>
                                          </p:spTgt>
                                        </p:tgtEl>
                                        <p:attrNameLst>
                                          <p:attrName>style.visibility</p:attrName>
                                        </p:attrNameLst>
                                      </p:cBhvr>
                                      <p:to>
                                        <p:strVal val="visible"/>
                                      </p:to>
                                    </p:set>
                                    <p:animEffect transition="in" filter="fade">
                                      <p:cBhvr>
                                        <p:cTn id="37" dur="500"/>
                                        <p:tgtEl>
                                          <p:spTgt spid="5">
                                            <p:txEl>
                                              <p:pRg st="5" end="5"/>
                                            </p:txEl>
                                          </p:spTgt>
                                        </p:tgtEl>
                                      </p:cBhvr>
                                    </p:animEffect>
                                    <p:anim calcmode="lin" valueType="num">
                                      <p:cBhvr>
                                        <p:cTn id="38" dur="500" fill="hold"/>
                                        <p:tgtEl>
                                          <p:spTgt spid="5">
                                            <p:txEl>
                                              <p:pRg st="5" end="5"/>
                                            </p:txEl>
                                          </p:spTgt>
                                        </p:tgtEl>
                                        <p:attrNameLst>
                                          <p:attrName>ppt_x</p:attrName>
                                        </p:attrNameLst>
                                      </p:cBhvr>
                                      <p:tavLst>
                                        <p:tav tm="0">
                                          <p:val>
                                            <p:strVal val="#ppt_x"/>
                                          </p:val>
                                        </p:tav>
                                        <p:tav tm="100000">
                                          <p:val>
                                            <p:strVal val="#ppt_x"/>
                                          </p:val>
                                        </p:tav>
                                      </p:tavLst>
                                    </p:anim>
                                    <p:anim calcmode="lin" valueType="num">
                                      <p:cBhvr>
                                        <p:cTn id="39" dur="500" fill="hold"/>
                                        <p:tgtEl>
                                          <p:spTgt spid="5">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40" fill="hold">
                      <p:stCondLst>
                        <p:cond delay="indefinite"/>
                      </p:stCondLst>
                      <p:childTnLst>
                        <p:par>
                          <p:cTn id="41" fill="hold">
                            <p:stCondLst>
                              <p:cond delay="0"/>
                            </p:stCondLst>
                            <p:childTnLst>
                              <p:par>
                                <p:cTn id="42" presetID="42" presetClass="entr" presetSubtype="0" fill="hold" grpId="0" nodeType="clickEffect">
                                  <p:stCondLst>
                                    <p:cond delay="0"/>
                                  </p:stCondLst>
                                  <p:childTnLst>
                                    <p:set>
                                      <p:cBhvr>
                                        <p:cTn id="43" dur="1" fill="hold">
                                          <p:stCondLst>
                                            <p:cond delay="0"/>
                                          </p:stCondLst>
                                        </p:cTn>
                                        <p:tgtEl>
                                          <p:spTgt spid="3">
                                            <p:bg/>
                                          </p:spTgt>
                                        </p:tgtEl>
                                        <p:attrNameLst>
                                          <p:attrName>style.visibility</p:attrName>
                                        </p:attrNameLst>
                                      </p:cBhvr>
                                      <p:to>
                                        <p:strVal val="visible"/>
                                      </p:to>
                                    </p:set>
                                    <p:animEffect transition="in" filter="fade">
                                      <p:cBhvr>
                                        <p:cTn id="44" dur="500"/>
                                        <p:tgtEl>
                                          <p:spTgt spid="3">
                                            <p:bg/>
                                          </p:spTgt>
                                        </p:tgtEl>
                                      </p:cBhvr>
                                    </p:animEffect>
                                    <p:anim calcmode="lin" valueType="num">
                                      <p:cBhvr>
                                        <p:cTn id="45" dur="500" fill="hold"/>
                                        <p:tgtEl>
                                          <p:spTgt spid="3">
                                            <p:bg/>
                                          </p:spTgt>
                                        </p:tgtEl>
                                        <p:attrNameLst>
                                          <p:attrName>ppt_x</p:attrName>
                                        </p:attrNameLst>
                                      </p:cBhvr>
                                      <p:tavLst>
                                        <p:tav tm="0">
                                          <p:val>
                                            <p:strVal val="#ppt_x"/>
                                          </p:val>
                                        </p:tav>
                                        <p:tav tm="100000">
                                          <p:val>
                                            <p:strVal val="#ppt_x"/>
                                          </p:val>
                                        </p:tav>
                                      </p:tavLst>
                                    </p:anim>
                                    <p:anim calcmode="lin" valueType="num">
                                      <p:cBhvr>
                                        <p:cTn id="46" dur="500" fill="hold"/>
                                        <p:tgtEl>
                                          <p:spTgt spid="3">
                                            <p:bg/>
                                          </p:spTgt>
                                        </p:tgtEl>
                                        <p:attrNameLst>
                                          <p:attrName>ppt_y</p:attrName>
                                        </p:attrNameLst>
                                      </p:cBhvr>
                                      <p:tavLst>
                                        <p:tav tm="0">
                                          <p:val>
                                            <p:strVal val="#ppt_y+.1"/>
                                          </p:val>
                                        </p:tav>
                                        <p:tav tm="100000">
                                          <p:val>
                                            <p:strVal val="#ppt_y"/>
                                          </p:val>
                                        </p:tav>
                                      </p:tavLst>
                                    </p:anim>
                                  </p:childTnLst>
                                </p:cTn>
                              </p:par>
                              <p:par>
                                <p:cTn id="47" presetID="42" presetClass="entr" presetSubtype="0" fill="hold" grpId="0" nodeType="withEffect">
                                  <p:stCondLst>
                                    <p:cond delay="0"/>
                                  </p:stCondLst>
                                  <p:childTnLst>
                                    <p:set>
                                      <p:cBhvr>
                                        <p:cTn id="48" dur="1" fill="hold">
                                          <p:stCondLst>
                                            <p:cond delay="0"/>
                                          </p:stCondLst>
                                        </p:cTn>
                                        <p:tgtEl>
                                          <p:spTgt spid="3">
                                            <p:txEl>
                                              <p:pRg st="0" end="0"/>
                                            </p:txEl>
                                          </p:spTgt>
                                        </p:tgtEl>
                                        <p:attrNameLst>
                                          <p:attrName>style.visibility</p:attrName>
                                        </p:attrNameLst>
                                      </p:cBhvr>
                                      <p:to>
                                        <p:strVal val="visible"/>
                                      </p:to>
                                    </p:set>
                                    <p:animEffect transition="in" filter="fade">
                                      <p:cBhvr>
                                        <p:cTn id="49" dur="500"/>
                                        <p:tgtEl>
                                          <p:spTgt spid="3">
                                            <p:txEl>
                                              <p:pRg st="0" end="0"/>
                                            </p:txEl>
                                          </p:spTgt>
                                        </p:tgtEl>
                                      </p:cBhvr>
                                    </p:animEffect>
                                    <p:anim calcmode="lin" valueType="num">
                                      <p:cBhvr>
                                        <p:cTn id="50"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51" dur="5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15.xml><?xml version="1.0" encoding="utf-8"?>
<p:sld xmlns:a="http://schemas.openxmlformats.org/drawingml/2006/main" xmlns:r="http://schemas.openxmlformats.org/officeDocument/2006/relationships" xmlns:p="http://schemas.openxmlformats.org/presentationml/2006/main">
  <p:cSld name="Slide 15&amp;si=15checked= 1 &amp; amp; version = 1.0.5checked=1&amp;version=1.0.5">
    <p:spTree>
      <p:nvGrpSpPr>
        <p:cNvPr id="1" name=""/>
        <p:cNvGrpSpPr/>
        <p:nvPr/>
      </p:nvGrpSpPr>
      <p:grpSpPr>
        <a:xfrm>
          <a:off x="0" y="0"/>
          <a:ext cx="0" cy="0"/>
          <a:chOff x="0" y="0"/>
          <a:chExt cx="0" cy="0"/>
        </a:xfrm>
      </p:grpSpPr>
      <p:pic>
        <p:nvPicPr>
          <p:cNvPr id="2" name="QC_6_BD.20_1#c870a6e66?htil=1&amp;vaa=1&amp;vcp=1&amp;vop=1&amp;pid=7bb655dd2&amp;color=36,64,97&amp;tib=255,255,255&amp;vtp=1&amp;hs=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10764906" y="1375651"/>
            <a:ext cx="786765" cy="1573530"/>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xmlns:a14="http://schemas.microsoft.com/office/drawing/2010/main">
        <mc:Choice Requires="a14">
          <p:sp>
            <p:nvSpPr>
              <p:cNvPr id="3" name="QC_6_BD.20_2#c870a6e66?htil=1&amp;vaa=1&amp;vcp=1&amp;vop=1&amp;pid=7bb655dd2&amp;color=36,64,97&amp;vtp=1&amp;bt=1&amp;bbb=1&amp;hb=1&amp;hs=1"/>
              <p:cNvSpPr/>
              <p:nvPr/>
            </p:nvSpPr>
            <p:spPr>
              <a:xfrm>
                <a:off x="539496" y="1388351"/>
                <a:ext cx="10177272" cy="1608455"/>
              </a:xfrm>
              <a:prstGeom prst="rect">
                <a:avLst/>
              </a:prstGeom>
              <a:noFill/>
              <a:ln/>
            </p:spPr>
            <p:txBody>
              <a:bodyPr wrap="none" lIns="0" tIns="0" rIns="0" bIns="0" rtlCol="0" anchor="t"/>
              <a:lstStyle/>
              <a:p>
                <a:pPr algn="l" latinLnBrk="1">
                  <a:lnSpc>
                    <a:spcPts val="3300"/>
                  </a:lnSpc>
                </a:pPr>
                <a:r>
                  <a:rPr lang="en-US" altLang="zh-CN" sz="1800" b="1" i="0" dirty="0">
                    <a:solidFill>
                      <a:srgbClr val="244061"/>
                    </a:solidFill>
                    <a:latin typeface="Times New Roman" pitchFamily="34" charset="0"/>
                    <a:ea typeface="微软雅黑" pitchFamily="34" charset="-122"/>
                    <a:cs typeface="Times New Roman" pitchFamily="34" charset="-120"/>
                  </a:rPr>
                  <a:t>1-2</a:t>
                </a:r>
                <a:r>
                  <a:rPr lang="en-US" altLang="zh-CN" sz="1800" b="1" i="0" dirty="0">
                    <a:solidFill>
                      <a:srgbClr val="244061"/>
                    </a:solidFill>
                    <a:latin typeface="SimSun" pitchFamily="34" charset="0"/>
                    <a:ea typeface="SimSun" pitchFamily="34" charset="-122"/>
                    <a:cs typeface="SimSu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长征五号B运载火箭是专门为我国载人航天工程空间站建设而研制的一款新型运载火箭</a:t>
                </a:r>
                <a:r>
                  <a:rPr lang="en-US" altLang="zh-CN" sz="1800" b="0" i="0">
                    <a:solidFill>
                      <a:srgbClr val="244061"/>
                    </a:solidFill>
                    <a:latin typeface="Times New Roman" pitchFamily="34" charset="0"/>
                    <a:ea typeface="微软雅黑" pitchFamily="34" charset="-122"/>
                    <a:cs typeface="Times New Roman" pitchFamily="34" charset="-120"/>
                  </a:rPr>
                  <a:t>,其整流罩</a:t>
                </a:r>
              </a:p>
              <a:p>
                <a:pPr latinLnBrk="1">
                  <a:lnSpc>
                    <a:spcPts val="3300"/>
                  </a:lnSpc>
                </a:pPr>
                <a:r>
                  <a:rPr lang="en-US" altLang="zh-CN" sz="1800" b="0" i="0">
                    <a:solidFill>
                      <a:srgbClr val="244061"/>
                    </a:solidFill>
                    <a:latin typeface="Times New Roman" pitchFamily="34" charset="0"/>
                    <a:ea typeface="微软雅黑" pitchFamily="34" charset="-122"/>
                    <a:cs typeface="Times New Roman" pitchFamily="34" charset="-120"/>
                  </a:rPr>
                  <a:t>采用流线型的冯</a:t>
                </a:r>
                <a:r>
                  <a:rPr lang="en-US" altLang="zh-CN" sz="1800" b="0" i="0" dirty="0">
                    <a:solidFill>
                      <a:srgbClr val="244061"/>
                    </a:solidFill>
                    <a:latin typeface="Times New Roman" pitchFamily="34" charset="0"/>
                    <a:ea typeface="微软雅黑" pitchFamily="34" charset="-122"/>
                    <a:cs typeface="Times New Roman" pitchFamily="34" charset="-120"/>
                  </a:rPr>
                  <a:t>·卡门曲线外形，可以更好地减小空气阻力.某学校航天兴趣小组制作整流罩模型</a:t>
                </a:r>
                <a:r>
                  <a:rPr lang="en-US" altLang="zh-CN" sz="1800" b="0" i="0">
                    <a:solidFill>
                      <a:srgbClr val="244061"/>
                    </a:solidFill>
                    <a:latin typeface="Times New Roman" pitchFamily="34" charset="0"/>
                    <a:ea typeface="微软雅黑" pitchFamily="34" charset="-122"/>
                    <a:cs typeface="Times New Roman" pitchFamily="34" charset="-120"/>
                  </a:rPr>
                  <a:t>,近似</a:t>
                </a:r>
              </a:p>
              <a:p>
                <a:pPr latinLnBrk="1">
                  <a:lnSpc>
                    <a:spcPts val="3300"/>
                  </a:lnSpc>
                </a:pPr>
                <a:r>
                  <a:rPr lang="en-US" altLang="zh-CN" sz="1800" b="0" i="0">
                    <a:solidFill>
                      <a:srgbClr val="244061"/>
                    </a:solidFill>
                    <a:latin typeface="Times New Roman" pitchFamily="34" charset="0"/>
                    <a:ea typeface="微软雅黑" pitchFamily="34" charset="-122"/>
                    <a:cs typeface="Times New Roman" pitchFamily="34" charset="-120"/>
                  </a:rPr>
                  <a:t>一个圆柱和圆锥组成的几何体</a:t>
                </a:r>
                <a:r>
                  <a:rPr lang="en-US" altLang="zh-CN" sz="1800" b="0" i="0" dirty="0">
                    <a:solidFill>
                      <a:srgbClr val="244061"/>
                    </a:solidFill>
                    <a:latin typeface="Times New Roman" pitchFamily="34" charset="0"/>
                    <a:ea typeface="微软雅黑" pitchFamily="34" charset="-122"/>
                    <a:cs typeface="Times New Roman" pitchFamily="34" charset="-120"/>
                  </a:rPr>
                  <a:t>,如图所示.若圆锥的母线长为6,且圆锥的高与圆柱的高的比为</a:t>
                </a: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1:3</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,则该模</a:t>
                </a:r>
              </a:p>
              <a:p>
                <a:pPr latinLnBrk="1">
                  <a:lnSpc>
                    <a:spcPts val="3100"/>
                  </a:lnSpc>
                </a:pPr>
                <a:r>
                  <a:rPr lang="en-US" altLang="zh-CN" b="0" i="0">
                    <a:solidFill>
                      <a:srgbClr val="244061"/>
                    </a:solidFill>
                    <a:latin typeface="Times New Roman" pitchFamily="34" charset="0"/>
                    <a:ea typeface="微软雅黑" pitchFamily="34" charset="-122"/>
                    <a:cs typeface="Times New Roman" pitchFamily="34" charset="-120"/>
                  </a:rPr>
                  <a:t>型的体积最大值为(</a:t>
                </a:r>
                <a:r>
                  <a:rPr lang="en-US" altLang="zh-CN" b="0" i="0">
                    <a:solidFill>
                      <a:srgbClr val="244061"/>
                    </a:solidFill>
                    <a:latin typeface="SimSun" pitchFamily="34" charset="0"/>
                    <a:ea typeface="SimSun" pitchFamily="34" charset="-122"/>
                    <a:cs typeface="SimSun" pitchFamily="34" charset="-120"/>
                  </a:rPr>
                  <a:t>     </a:t>
                </a:r>
                <a:r>
                  <a:rPr lang="en-US" altLang="zh-CN" b="0" i="0">
                    <a:solidFill>
                      <a:srgbClr val="244061"/>
                    </a:solidFill>
                    <a:latin typeface="Times New Roman" pitchFamily="34" charset="0"/>
                    <a:ea typeface="微软雅黑" pitchFamily="34" charset="-122"/>
                    <a:cs typeface="Times New Roman" pitchFamily="34" charset="-120"/>
                  </a:rPr>
                  <a:t>)</a:t>
                </a:r>
                <a:endParaRPr lang="en-US" altLang="zh-CN" dirty="0">
                  <a:solidFill>
                    <a:srgbClr val="244061"/>
                  </a:solidFill>
                </a:endParaRPr>
              </a:p>
            </p:txBody>
          </p:sp>
        </mc:Choice>
        <mc:Fallback xmlns="">
          <p:sp>
            <p:nvSpPr>
              <p:cNvPr id="3" name="QC_6_BD.20_2#c870a6e66?htil=1&amp;vaa=1&amp;vcp=1&amp;vop=1&amp;pid=7bb655dd2&amp;color=36,64,97&amp;vtp=1&amp;bt=1&amp;bbb=1&amp;hb=1&amp;hs=1"/>
              <p:cNvSpPr>
                <a:spLocks noRot="1" noChangeAspect="1" noMove="1" noResize="1" noEditPoints="1" noAdjustHandles="1" noChangeArrowheads="1" noChangeShapeType="1" noTextEdit="1"/>
              </p:cNvSpPr>
              <p:nvPr/>
            </p:nvSpPr>
            <p:spPr>
              <a:xfrm>
                <a:off x="539496" y="1388351"/>
                <a:ext cx="10177272" cy="1608455"/>
              </a:xfrm>
              <a:prstGeom prst="rect">
                <a:avLst/>
              </a:prstGeom>
              <a:blipFill>
                <a:blip r:embed="rId4"/>
                <a:stretch>
                  <a:fillRect l="-1438" r="-539" b="-8712"/>
                </a:stretch>
              </a:blipFill>
              <a:ln/>
            </p:spPr>
            <p:txBody>
              <a:bodyPr/>
              <a:lstStyle/>
              <a:p>
                <a:r>
                  <a:rPr lang="zh-CN" altLang="en-US">
                    <a:noFill/>
                  </a:rPr>
                  <a:t> </a:t>
                </a:r>
              </a:p>
            </p:txBody>
          </p:sp>
        </mc:Fallback>
      </mc:AlternateContent>
      <p:sp>
        <p:nvSpPr>
          <p:cNvPr id="4" name="QC_6_AN.22_1#c870a6e66.bracket?vaa=1&amp;vcp=1&amp;vop=1&amp;pid=7bb655dd2&amp;color=36,64,97&amp;vpa=2&amp;vtp=1"/>
          <p:cNvSpPr/>
          <p:nvPr/>
        </p:nvSpPr>
        <p:spPr>
          <a:xfrm>
            <a:off x="2530221" y="2727058"/>
            <a:ext cx="354013" cy="303530"/>
          </a:xfrm>
          <a:prstGeom prst="rect">
            <a:avLst/>
          </a:prstGeom>
          <a:noFill/>
          <a:ln/>
        </p:spPr>
        <p:txBody>
          <a:bodyPr wrap="none" lIns="0" tIns="0" rIns="0" bIns="0" rtlCol="0" anchor="t"/>
          <a:lstStyle/>
          <a:p>
            <a:pPr algn="ctr" latinLnBrk="1">
              <a:lnSpc>
                <a:spcPts val="2500"/>
              </a:lnSpc>
            </a:pPr>
            <a:r>
              <a:rPr lang="en-US" altLang="zh-CN" sz="2000" b="0" i="0" dirty="0">
                <a:solidFill>
                  <a:srgbClr val="6565FF"/>
                </a:solidFill>
                <a:latin typeface="Times New Roman" pitchFamily="34" charset="0"/>
                <a:ea typeface="微软雅黑" pitchFamily="34" charset="-122"/>
                <a:cs typeface="Times New Roman" pitchFamily="34" charset="-120"/>
              </a:rPr>
              <a:t>C</a:t>
            </a:r>
            <a:endParaRPr lang="en-US" altLang="zh-CN" sz="2000" dirty="0">
              <a:solidFill>
                <a:srgbClr val="6565FF"/>
              </a:solidFill>
            </a:endParaRPr>
          </a:p>
        </p:txBody>
      </p:sp>
      <mc:AlternateContent xmlns:mc="http://schemas.openxmlformats.org/markup-compatibility/2006" xmlns:a14="http://schemas.microsoft.com/office/drawing/2010/main">
        <mc:Choice Requires="a14">
          <p:sp>
            <p:nvSpPr>
              <p:cNvPr id="5" name="QC_6_BD.20_3#c870a6e66.choices?vaa=1&amp;vcp=1&amp;vop=1&amp;pid=7bb655dd2&amp;color=36,64,97&amp;vtp=1&amp;bbb=1"/>
              <p:cNvSpPr/>
              <p:nvPr/>
            </p:nvSpPr>
            <p:spPr>
              <a:xfrm>
                <a:off x="539496" y="2987280"/>
                <a:ext cx="11109960" cy="386461"/>
              </a:xfrm>
              <a:prstGeom prst="rect">
                <a:avLst/>
              </a:prstGeom>
              <a:noFill/>
              <a:ln/>
            </p:spPr>
            <p:txBody>
              <a:bodyPr wrap="none" lIns="0" tIns="0" rIns="0" bIns="0" rtlCol="0" anchor="t"/>
              <a:lstStyle/>
              <a:p>
                <a:pPr latinLnBrk="1">
                  <a:lnSpc>
                    <a:spcPts val="3500"/>
                  </a:lnSpc>
                  <a:tabLst>
                    <a:tab pos="2780665" algn="l"/>
                    <a:tab pos="5535930" algn="l"/>
                    <a:tab pos="8418195" algn="l"/>
                  </a:tabLst>
                </a:pPr>
                <a:r>
                  <a:rPr lang="en-US" altLang="zh-CN" sz="1800" b="0" i="0" dirty="0">
                    <a:solidFill>
                      <a:srgbClr val="244061"/>
                    </a:solidFill>
                    <a:latin typeface="Times New Roman" pitchFamily="34" charset="0"/>
                    <a:ea typeface="微软雅黑" pitchFamily="34" charset="-122"/>
                    <a:cs typeface="Times New Roman" pitchFamily="34" charset="-120"/>
                  </a:rPr>
                  <a:t>A.</a:t>
                </a: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40</m:t>
                    </m:r>
                    <m:rad>
                      <m:radPr>
                        <m:degHide m:val="on"/>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244061"/>
                            </a:solidFill>
                            <a:latin typeface="Cambria Math" pitchFamily="34" charset="0"/>
                            <a:ea typeface="Cambria Math" pitchFamily="34" charset="-122"/>
                            <a:cs typeface="Cambria Math" pitchFamily="34" charset="-120"/>
                          </a:rPr>
                          <m:t>3</m:t>
                        </m:r>
                      </m:e>
                    </m:rad>
                    <m:r>
                      <m:rPr>
                        <m:sty m:val="p"/>
                      </m:rPr>
                      <a:rPr lang="en-US" altLang="zh-CN" sz="1800" b="0" i="0" smtClean="0">
                        <a:solidFill>
                          <a:srgbClr val="244061"/>
                        </a:solidFill>
                        <a:latin typeface="Cambria Math" pitchFamily="34" charset="0"/>
                        <a:ea typeface="Cambria Math" pitchFamily="34" charset="-122"/>
                        <a:cs typeface="Cambria Math" pitchFamily="34" charset="-120"/>
                      </a:rPr>
                      <m:t>π</m:t>
                    </m:r>
                  </m:oMath>
                </a14:m>
                <a:r>
                  <a:rPr lang="en-US" altLang="zh-CN" sz="1800" b="0" i="0" spc="-10300">
                    <a:solidFill>
                      <a:srgbClr val="244061"/>
                    </a:solidFill>
                    <a:latin typeface="SimSun" pitchFamily="34" charset="0"/>
                    <a:ea typeface="SimSun" pitchFamily="34" charset="-122"/>
                    <a:cs typeface="SimSu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B</a:t>
                </a:r>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80</m:t>
                    </m:r>
                    <m:rad>
                      <m:radPr>
                        <m:degHide m:val="on"/>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244061"/>
                            </a:solidFill>
                            <a:latin typeface="Cambria Math" pitchFamily="34" charset="0"/>
                            <a:ea typeface="Cambria Math" pitchFamily="34" charset="-122"/>
                            <a:cs typeface="Cambria Math" pitchFamily="34" charset="-120"/>
                          </a:rPr>
                          <m:t>3</m:t>
                        </m:r>
                      </m:e>
                    </m:rad>
                    <m:r>
                      <m:rPr>
                        <m:sty m:val="p"/>
                      </m:rPr>
                      <a:rPr lang="en-US" altLang="zh-CN" sz="1800" b="0" i="0" smtClean="0">
                        <a:solidFill>
                          <a:srgbClr val="244061"/>
                        </a:solidFill>
                        <a:latin typeface="Cambria Math" pitchFamily="34" charset="0"/>
                        <a:ea typeface="Cambria Math" pitchFamily="34" charset="-122"/>
                        <a:cs typeface="Cambria Math" pitchFamily="34" charset="-120"/>
                      </a:rPr>
                      <m:t>π</m:t>
                    </m:r>
                  </m:oMath>
                </a14:m>
                <a:r>
                  <a:rPr lang="en-US" altLang="zh-CN" sz="1800" b="0" i="0" spc="-10300">
                    <a:solidFill>
                      <a:srgbClr val="244061"/>
                    </a:solidFill>
                    <a:latin typeface="SimSun" pitchFamily="34" charset="0"/>
                    <a:ea typeface="SimSun" pitchFamily="34" charset="-122"/>
                    <a:cs typeface="SimSu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C</a:t>
                </a:r>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160</m:t>
                    </m:r>
                    <m:rad>
                      <m:radPr>
                        <m:degHide m:val="on"/>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244061"/>
                            </a:solidFill>
                            <a:latin typeface="Cambria Math" pitchFamily="34" charset="0"/>
                            <a:ea typeface="Cambria Math" pitchFamily="34" charset="-122"/>
                            <a:cs typeface="Cambria Math" pitchFamily="34" charset="-120"/>
                          </a:rPr>
                          <m:t>3</m:t>
                        </m:r>
                      </m:e>
                    </m:rad>
                    <m:r>
                      <m:rPr>
                        <m:sty m:val="p"/>
                      </m:rPr>
                      <a:rPr lang="en-US" altLang="zh-CN" sz="1800" b="0" i="0" smtClean="0">
                        <a:solidFill>
                          <a:srgbClr val="244061"/>
                        </a:solidFill>
                        <a:latin typeface="Cambria Math" pitchFamily="34" charset="0"/>
                        <a:ea typeface="Cambria Math" pitchFamily="34" charset="-122"/>
                        <a:cs typeface="Cambria Math" pitchFamily="34" charset="-120"/>
                      </a:rPr>
                      <m:t>π</m:t>
                    </m:r>
                  </m:oMath>
                </a14:m>
                <a:r>
                  <a:rPr lang="en-US" altLang="zh-CN" sz="1800" b="0" i="0" spc="-10300">
                    <a:solidFill>
                      <a:srgbClr val="244061"/>
                    </a:solidFill>
                    <a:latin typeface="SimSun" pitchFamily="34" charset="0"/>
                    <a:ea typeface="SimSun" pitchFamily="34" charset="-122"/>
                    <a:cs typeface="SimSu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D</a:t>
                </a:r>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180</m:t>
                    </m:r>
                    <m:rad>
                      <m:radPr>
                        <m:degHide m:val="on"/>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244061"/>
                            </a:solidFill>
                            <a:latin typeface="Cambria Math" pitchFamily="34" charset="0"/>
                            <a:ea typeface="Cambria Math" pitchFamily="34" charset="-122"/>
                            <a:cs typeface="Cambria Math" pitchFamily="34" charset="-120"/>
                          </a:rPr>
                          <m:t>3</m:t>
                        </m:r>
                      </m:e>
                    </m:rad>
                    <m:r>
                      <m:rPr>
                        <m:sty m:val="p"/>
                      </m:rPr>
                      <a:rPr lang="en-US" altLang="zh-CN" sz="1800" b="0" i="0" smtClean="0">
                        <a:solidFill>
                          <a:srgbClr val="244061"/>
                        </a:solidFill>
                        <a:latin typeface="Cambria Math" pitchFamily="34" charset="0"/>
                        <a:ea typeface="Cambria Math" pitchFamily="34" charset="-122"/>
                        <a:cs typeface="Cambria Math" pitchFamily="34" charset="-120"/>
                      </a:rPr>
                      <m:t>π</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800" dirty="0"/>
              </a:p>
            </p:txBody>
          </p:sp>
        </mc:Choice>
        <mc:Fallback xmlns="">
          <p:sp>
            <p:nvSpPr>
              <p:cNvPr id="5" name="QC_6_BD.20_3#c870a6e66.choices?vaa=1&amp;vcp=1&amp;vop=1&amp;pid=7bb655dd2&amp;color=36,64,97&amp;vtp=1&amp;bbb=1"/>
              <p:cNvSpPr>
                <a:spLocks noRot="1" noChangeAspect="1" noMove="1" noResize="1" noEditPoints="1" noAdjustHandles="1" noChangeArrowheads="1" noChangeShapeType="1" noTextEdit="1"/>
              </p:cNvSpPr>
              <p:nvPr/>
            </p:nvSpPr>
            <p:spPr>
              <a:xfrm>
                <a:off x="539496" y="2987280"/>
                <a:ext cx="11109960" cy="386461"/>
              </a:xfrm>
              <a:prstGeom prst="rect">
                <a:avLst/>
              </a:prstGeom>
              <a:blipFill>
                <a:blip r:embed="rId5"/>
                <a:stretch>
                  <a:fillRect l="-1317" b="-39683"/>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6" name="QC_6_AS.21_1#c870a6e66?vaa=1&amp;vcp=1&amp;vop=1&amp;pid=7bb655dd2&amp;color=36,64,97&amp;vtp=1&amp;bbb=1&amp;hb=1&amp;hs=1"/>
              <p:cNvSpPr/>
              <p:nvPr/>
            </p:nvSpPr>
            <p:spPr>
              <a:xfrm>
                <a:off x="539496" y="3376598"/>
                <a:ext cx="11109960" cy="2182940"/>
              </a:xfrm>
              <a:prstGeom prst="rect">
                <a:avLst/>
              </a:prstGeom>
              <a:noFill/>
              <a:ln/>
            </p:spPr>
            <p:txBody>
              <a:bodyPr wrap="none" lIns="0" tIns="0" rIns="0" bIns="0" rtlCol="0" anchor="t"/>
              <a:lstStyle/>
              <a:p>
                <a:pPr algn="l" latinLnBrk="1">
                  <a:lnSpc>
                    <a:spcPts val="36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0" i="0" dirty="0">
                    <a:solidFill>
                      <a:srgbClr val="003760"/>
                    </a:solidFill>
                    <a:latin typeface="Times New Roman" pitchFamily="34" charset="0"/>
                    <a:ea typeface="微软雅黑" pitchFamily="34" charset="-122"/>
                    <a:cs typeface="Times New Roman" pitchFamily="34" charset="-120"/>
                  </a:rPr>
                  <a:t>设圆锥的高为</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h</m:t>
                    </m:r>
                  </m:oMath>
                </a14:m>
                <a:r>
                  <a:rPr lang="en-US" altLang="zh-CN" sz="1800" b="0" i="0" dirty="0">
                    <a:solidFill>
                      <a:srgbClr val="003760"/>
                    </a:solidFill>
                    <a:latin typeface="Times New Roman" pitchFamily="34" charset="0"/>
                    <a:ea typeface="微软雅黑" pitchFamily="34" charset="-122"/>
                    <a:cs typeface="Times New Roman" pitchFamily="34" charset="-120"/>
                  </a:rPr>
                  <a:t>,则圆柱的高为</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3</m:t>
                    </m:r>
                    <m:r>
                      <a:rPr lang="en-US" altLang="zh-CN" sz="1800" b="0" i="0" smtClean="0">
                        <a:solidFill>
                          <a:srgbClr val="003760"/>
                        </a:solidFill>
                        <a:latin typeface="Cambria Math" pitchFamily="34" charset="0"/>
                        <a:ea typeface="Cambria Math" pitchFamily="34" charset="-122"/>
                        <a:cs typeface="Cambria Math" pitchFamily="34" charset="-120"/>
                      </a:rPr>
                      <m:t>h</m:t>
                    </m:r>
                  </m:oMath>
                </a14:m>
                <a:r>
                  <a:rPr lang="en-US" altLang="zh-CN" sz="1800" b="0" i="0" dirty="0">
                    <a:solidFill>
                      <a:srgbClr val="003760"/>
                    </a:solidFill>
                    <a:latin typeface="Times New Roman" pitchFamily="34" charset="0"/>
                    <a:ea typeface="微软雅黑" pitchFamily="34" charset="-122"/>
                    <a:cs typeface="Times New Roman" pitchFamily="34" charset="-120"/>
                  </a:rPr>
                  <a:t>,底面圆半径</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𝑟</m:t>
                    </m:r>
                    <m:r>
                      <a:rPr lang="en-US" altLang="zh-CN" sz="1800" b="0" i="0" smtClean="0">
                        <a:solidFill>
                          <a:srgbClr val="003760"/>
                        </a:solidFill>
                        <a:latin typeface="Cambria Math" pitchFamily="34" charset="0"/>
                        <a:ea typeface="Cambria Math" pitchFamily="34" charset="-122"/>
                        <a:cs typeface="Cambria Math" pitchFamily="34" charset="-120"/>
                      </a:rPr>
                      <m:t>=</m:t>
                    </m:r>
                    <m:rad>
                      <m:radPr>
                        <m:degHide m:val="on"/>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36−</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h</m:t>
                            </m:r>
                          </m:e>
                          <m:sup>
                            <m:r>
                              <a:rPr lang="en-US" altLang="zh-CN" sz="1800" b="0" i="0">
                                <a:solidFill>
                                  <a:srgbClr val="003760"/>
                                </a:solidFill>
                                <a:latin typeface="Cambria Math" pitchFamily="34" charset="0"/>
                                <a:ea typeface="Cambria Math" pitchFamily="34" charset="-122"/>
                                <a:cs typeface="Cambria Math" pitchFamily="34" charset="-120"/>
                              </a:rPr>
                              <m:t>2</m:t>
                            </m:r>
                          </m:sup>
                        </m:sSup>
                      </m:e>
                    </m:rad>
                    <m:r>
                      <a:rPr lang="en-US" altLang="zh-CN" sz="1800" b="0" i="0" smtClean="0">
                        <a:solidFill>
                          <a:srgbClr val="003760"/>
                        </a:solidFill>
                        <a:latin typeface="Cambria Math" pitchFamily="34" charset="0"/>
                        <a:ea typeface="Cambria Math" pitchFamily="34" charset="-122"/>
                        <a:cs typeface="Cambria Math" pitchFamily="34" charset="-120"/>
                      </a:rPr>
                      <m:t>(0&lt;</m:t>
                    </m:r>
                    <m:r>
                      <a:rPr lang="en-US" altLang="zh-CN" sz="1800" b="0" i="0" smtClean="0">
                        <a:solidFill>
                          <a:srgbClr val="003760"/>
                        </a:solidFill>
                        <a:latin typeface="Cambria Math" pitchFamily="34" charset="0"/>
                        <a:ea typeface="Cambria Math" pitchFamily="34" charset="-122"/>
                        <a:cs typeface="Cambria Math" pitchFamily="34" charset="-120"/>
                      </a:rPr>
                      <m:t>h</m:t>
                    </m:r>
                    <m:r>
                      <a:rPr lang="en-US" altLang="zh-CN" sz="1800" b="0" i="0" smtClean="0">
                        <a:solidFill>
                          <a:srgbClr val="003760"/>
                        </a:solidFill>
                        <a:latin typeface="Cambria Math" pitchFamily="34" charset="0"/>
                        <a:ea typeface="Cambria Math" pitchFamily="34" charset="-122"/>
                        <a:cs typeface="Cambria Math" pitchFamily="34" charset="-120"/>
                      </a:rPr>
                      <m:t>&lt;6)</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,则该模型的体积</a:t>
                </a:r>
              </a:p>
              <a:p>
                <a:pPr latinLnBrk="1">
                  <a:lnSpc>
                    <a:spcPts val="3600"/>
                  </a:lnSpc>
                </a:pP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𝑉</m:t>
                    </m:r>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π</m:t>
                    </m:r>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𝑟</m:t>
                        </m:r>
                      </m:e>
                      <m:sup>
                        <m:r>
                          <a:rPr lang="en-US" altLang="zh-CN" sz="1800" b="0" i="0">
                            <a:solidFill>
                              <a:srgbClr val="003760"/>
                            </a:solidFill>
                            <a:latin typeface="Cambria Math" pitchFamily="34" charset="0"/>
                            <a:ea typeface="Cambria Math" pitchFamily="34" charset="-122"/>
                            <a:cs typeface="Cambria Math" pitchFamily="34" charset="-120"/>
                          </a:rPr>
                          <m:t>2</m:t>
                        </m:r>
                      </m:sup>
                    </m:sSup>
                    <m:r>
                      <a:rPr lang="en-US" altLang="zh-CN" sz="1800" b="0" i="0" smtClean="0">
                        <a:solidFill>
                          <a:srgbClr val="003760"/>
                        </a:solidFill>
                        <a:latin typeface="Cambria Math" pitchFamily="34" charset="0"/>
                        <a:ea typeface="Cambria Math" pitchFamily="34" charset="-122"/>
                        <a:cs typeface="Cambria Math" pitchFamily="34" charset="-120"/>
                      </a:rPr>
                      <m:t>⋅3</m:t>
                    </m:r>
                    <m:r>
                      <a:rPr lang="en-US" altLang="zh-CN" sz="1800" b="0" i="0" smtClean="0">
                        <a:solidFill>
                          <a:srgbClr val="003760"/>
                        </a:solidFill>
                        <a:latin typeface="Cambria Math" pitchFamily="34" charset="0"/>
                        <a:ea typeface="Cambria Math" pitchFamily="34" charset="-122"/>
                        <a:cs typeface="Cambria Math" pitchFamily="34" charset="-120"/>
                      </a:rPr>
                      <m:t>h</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3</m:t>
                        </m:r>
                      </m:den>
                    </m:f>
                    <m:r>
                      <m:rPr>
                        <m:sty m:val="p"/>
                      </m:rPr>
                      <a:rPr lang="en-US" altLang="zh-CN" sz="1800" b="0" i="0" smtClean="0">
                        <a:solidFill>
                          <a:srgbClr val="003760"/>
                        </a:solidFill>
                        <a:latin typeface="Cambria Math" pitchFamily="34" charset="0"/>
                        <a:ea typeface="Cambria Math" pitchFamily="34" charset="-122"/>
                        <a:cs typeface="Cambria Math" pitchFamily="34" charset="-120"/>
                      </a:rPr>
                      <m:t>π</m:t>
                    </m:r>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𝑟</m:t>
                        </m:r>
                      </m:e>
                      <m:sup>
                        <m:r>
                          <a:rPr lang="en-US" altLang="zh-CN" sz="1800" b="0" i="0">
                            <a:solidFill>
                              <a:srgbClr val="003760"/>
                            </a:solidFill>
                            <a:latin typeface="Cambria Math" pitchFamily="34" charset="0"/>
                            <a:ea typeface="Cambria Math" pitchFamily="34" charset="-122"/>
                            <a:cs typeface="Cambria Math" pitchFamily="34" charset="-120"/>
                          </a:rPr>
                          <m:t>2</m:t>
                        </m:r>
                      </m:sup>
                    </m:sSup>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h</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10</m:t>
                        </m:r>
                      </m:num>
                      <m:den>
                        <m:r>
                          <a:rPr lang="en-US" altLang="zh-CN" sz="1800" b="0" i="0">
                            <a:solidFill>
                              <a:srgbClr val="003760"/>
                            </a:solidFill>
                            <a:latin typeface="Cambria Math" pitchFamily="34" charset="0"/>
                            <a:ea typeface="Cambria Math" pitchFamily="34" charset="-122"/>
                            <a:cs typeface="Cambria Math" pitchFamily="34" charset="-120"/>
                          </a:rPr>
                          <m:t>3</m:t>
                        </m:r>
                      </m:den>
                    </m:f>
                    <m:r>
                      <a:rPr lang="en-US" altLang="zh-CN" sz="1800" b="0" i="0" smtClean="0">
                        <a:solidFill>
                          <a:srgbClr val="003760"/>
                        </a:solidFill>
                        <a:latin typeface="Cambria Math" pitchFamily="34" charset="0"/>
                        <a:ea typeface="Cambria Math" pitchFamily="34" charset="-122"/>
                        <a:cs typeface="Cambria Math" pitchFamily="34" charset="-120"/>
                      </a:rPr>
                      <m:t>h</m:t>
                    </m:r>
                    <m:r>
                      <a:rPr lang="en-US" altLang="zh-CN" sz="1800" b="0" i="0" smtClean="0">
                        <a:solidFill>
                          <a:srgbClr val="003760"/>
                        </a:solidFill>
                        <a:latin typeface="Cambria Math" pitchFamily="34" charset="0"/>
                        <a:ea typeface="Cambria Math" pitchFamily="34" charset="-122"/>
                        <a:cs typeface="Cambria Math" pitchFamily="34" charset="-120"/>
                      </a:rPr>
                      <m:t>(36−</m:t>
                    </m:r>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h</m:t>
                        </m:r>
                      </m:e>
                      <m:sup>
                        <m:r>
                          <a:rPr lang="en-US" altLang="zh-CN" sz="1800" b="0" i="0">
                            <a:solidFill>
                              <a:srgbClr val="003760"/>
                            </a:solidFill>
                            <a:latin typeface="Cambria Math" pitchFamily="34" charset="0"/>
                            <a:ea typeface="Cambria Math" pitchFamily="34" charset="-122"/>
                            <a:cs typeface="Cambria Math" pitchFamily="34" charset="-120"/>
                          </a:rPr>
                          <m:t>2</m:t>
                        </m:r>
                      </m:sup>
                    </m:sSup>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π</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10</m:t>
                        </m:r>
                      </m:num>
                      <m:den>
                        <m:r>
                          <a:rPr lang="en-US" altLang="zh-CN" sz="1800" b="0" i="0">
                            <a:solidFill>
                              <a:srgbClr val="003760"/>
                            </a:solidFill>
                            <a:latin typeface="Cambria Math" pitchFamily="34" charset="0"/>
                            <a:ea typeface="Cambria Math" pitchFamily="34" charset="-122"/>
                            <a:cs typeface="Cambria Math" pitchFamily="34" charset="-120"/>
                          </a:rPr>
                          <m:t>3</m:t>
                        </m:r>
                      </m:den>
                    </m:f>
                    <m:r>
                      <a:rPr lang="en-US" altLang="zh-CN" sz="1800" b="0" i="0" smtClean="0">
                        <a:solidFill>
                          <a:srgbClr val="003760"/>
                        </a:solidFill>
                        <a:latin typeface="Cambria Math" pitchFamily="34" charset="0"/>
                        <a:ea typeface="Cambria Math" pitchFamily="34" charset="-122"/>
                        <a:cs typeface="Cambria Math" pitchFamily="34" charset="-120"/>
                      </a:rPr>
                      <m:t>(−</m:t>
                    </m:r>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h</m:t>
                        </m:r>
                      </m:e>
                      <m:sup>
                        <m:r>
                          <a:rPr lang="en-US" altLang="zh-CN" sz="1800" b="0" i="0">
                            <a:solidFill>
                              <a:srgbClr val="003760"/>
                            </a:solidFill>
                            <a:latin typeface="Cambria Math" pitchFamily="34" charset="0"/>
                            <a:ea typeface="Cambria Math" pitchFamily="34" charset="-122"/>
                            <a:cs typeface="Cambria Math" pitchFamily="34" charset="-120"/>
                          </a:rPr>
                          <m:t>3</m:t>
                        </m:r>
                      </m:sup>
                    </m:sSup>
                    <m:r>
                      <a:rPr lang="en-US" altLang="zh-CN" sz="1800" b="0" i="0" smtClean="0">
                        <a:solidFill>
                          <a:srgbClr val="003760"/>
                        </a:solidFill>
                        <a:latin typeface="Cambria Math" pitchFamily="34" charset="0"/>
                        <a:ea typeface="Cambria Math" pitchFamily="34" charset="-122"/>
                        <a:cs typeface="Cambria Math" pitchFamily="34" charset="-120"/>
                      </a:rPr>
                      <m:t>+36</m:t>
                    </m:r>
                    <m:r>
                      <a:rPr lang="en-US" altLang="zh-CN" sz="1800" b="0" i="0" smtClean="0">
                        <a:solidFill>
                          <a:srgbClr val="003760"/>
                        </a:solidFill>
                        <a:latin typeface="Cambria Math" pitchFamily="34" charset="0"/>
                        <a:ea typeface="Cambria Math" pitchFamily="34" charset="-122"/>
                        <a:cs typeface="Cambria Math" pitchFamily="34" charset="-120"/>
                      </a:rPr>
                      <m:t>h</m:t>
                    </m:r>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π</m:t>
                    </m:r>
                  </m:oMath>
                </a14:m>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.令</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𝑓</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𝑥</m:t>
                        </m:r>
                      </m:e>
                      <m:sup>
                        <m:r>
                          <a:rPr lang="en-US" altLang="zh-CN" sz="1800" b="0" i="0">
                            <a:solidFill>
                              <a:srgbClr val="003760"/>
                            </a:solidFill>
                            <a:latin typeface="Cambria Math" pitchFamily="34" charset="0"/>
                            <a:ea typeface="Cambria Math" pitchFamily="34" charset="-122"/>
                            <a:cs typeface="Cambria Math" pitchFamily="34" charset="-120"/>
                          </a:rPr>
                          <m:t>3</m:t>
                        </m:r>
                      </m:sup>
                    </m:sSup>
                    <m:r>
                      <a:rPr lang="en-US" altLang="zh-CN" sz="1800" b="0" i="0" smtClean="0">
                        <a:solidFill>
                          <a:srgbClr val="003760"/>
                        </a:solidFill>
                        <a:latin typeface="Cambria Math" pitchFamily="34" charset="0"/>
                        <a:ea typeface="Cambria Math" pitchFamily="34" charset="-122"/>
                        <a:cs typeface="Cambria Math" pitchFamily="34" charset="-120"/>
                      </a:rPr>
                      <m:t>+36</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(0&lt;</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&lt;6)</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,则</a:t>
                </a:r>
              </a:p>
              <a:p>
                <a:pPr latinLnBrk="1">
                  <a:lnSpc>
                    <a:spcPts val="3600"/>
                  </a:lnSpc>
                </a:pP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𝑓</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)=−3</m:t>
                    </m:r>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𝑥</m:t>
                        </m:r>
                      </m:e>
                      <m:sup>
                        <m:r>
                          <a:rPr lang="en-US" altLang="zh-CN" sz="1800" b="0" i="0">
                            <a:solidFill>
                              <a:srgbClr val="003760"/>
                            </a:solidFill>
                            <a:latin typeface="Cambria Math" pitchFamily="34" charset="0"/>
                            <a:ea typeface="Cambria Math" pitchFamily="34" charset="-122"/>
                            <a:cs typeface="Cambria Math" pitchFamily="34" charset="-120"/>
                          </a:rPr>
                          <m:t>2</m:t>
                        </m:r>
                      </m:sup>
                    </m:sSup>
                    <m:r>
                      <a:rPr lang="en-US" altLang="zh-CN" sz="1800" b="0" i="0" smtClean="0">
                        <a:solidFill>
                          <a:srgbClr val="003760"/>
                        </a:solidFill>
                        <a:latin typeface="Cambria Math" pitchFamily="34" charset="0"/>
                        <a:ea typeface="Cambria Math" pitchFamily="34" charset="-122"/>
                        <a:cs typeface="Cambria Math" pitchFamily="34" charset="-120"/>
                      </a:rPr>
                      <m:t>+36</m:t>
                    </m:r>
                  </m:oMath>
                </a14:m>
                <a:r>
                  <a:rPr lang="en-US" altLang="zh-CN" sz="1800" b="0" i="0" dirty="0">
                    <a:solidFill>
                      <a:srgbClr val="003760"/>
                    </a:solidFill>
                    <a:latin typeface="Times New Roman" pitchFamily="34" charset="0"/>
                    <a:ea typeface="微软雅黑" pitchFamily="34" charset="-122"/>
                    <a:cs typeface="Times New Roman" pitchFamily="34" charset="-120"/>
                  </a:rPr>
                  <a:t>,由</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𝑓</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)=0</m:t>
                    </m:r>
                  </m:oMath>
                </a14:m>
                <a:r>
                  <a:rPr lang="en-US" altLang="zh-CN" sz="1800" b="0" i="0" dirty="0">
                    <a:solidFill>
                      <a:srgbClr val="003760"/>
                    </a:solidFill>
                    <a:latin typeface="Times New Roman" pitchFamily="34" charset="0"/>
                    <a:ea typeface="微软雅黑" pitchFamily="34" charset="-122"/>
                    <a:cs typeface="Times New Roman" pitchFamily="34" charset="-120"/>
                  </a:rPr>
                  <a:t>得</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=±2</m:t>
                    </m:r>
                    <m:rad>
                      <m:radPr>
                        <m:degHide m:val="on"/>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3</m:t>
                        </m:r>
                      </m:e>
                    </m:rad>
                  </m:oMath>
                </a14:m>
                <a:r>
                  <a:rPr lang="en-US" altLang="zh-CN" sz="1800" b="0" i="0" dirty="0">
                    <a:solidFill>
                      <a:srgbClr val="003760"/>
                    </a:solidFill>
                    <a:latin typeface="Times New Roman" pitchFamily="34" charset="0"/>
                    <a:ea typeface="微软雅黑" pitchFamily="34" charset="-122"/>
                    <a:cs typeface="Times New Roman" pitchFamily="34" charset="-120"/>
                  </a:rPr>
                  <a:t>.当</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0&lt;</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&lt;2</m:t>
                    </m:r>
                    <m:rad>
                      <m:radPr>
                        <m:degHide m:val="on"/>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3</m:t>
                        </m:r>
                      </m:e>
                    </m:rad>
                  </m:oMath>
                </a14:m>
                <a:r>
                  <a:rPr lang="en-US" altLang="zh-CN" sz="1800" b="0" i="0" dirty="0">
                    <a:solidFill>
                      <a:srgbClr val="003760"/>
                    </a:solidFill>
                    <a:latin typeface="Times New Roman" pitchFamily="34" charset="0"/>
                    <a:ea typeface="微软雅黑" pitchFamily="34" charset="-122"/>
                    <a:cs typeface="Times New Roman" pitchFamily="34" charset="-120"/>
                  </a:rPr>
                  <a:t>时,</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𝑓</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)&gt;0</m:t>
                    </m:r>
                  </m:oMath>
                </a14:m>
                <a:r>
                  <a:rPr lang="en-US" altLang="zh-CN" sz="1800" b="0" i="0" dirty="0">
                    <a:solidFill>
                      <a:srgbClr val="003760"/>
                    </a:solidFill>
                    <a:latin typeface="Times New Roman" pitchFamily="34" charset="0"/>
                    <a:ea typeface="微软雅黑" pitchFamily="34" charset="-122"/>
                    <a:cs typeface="Times New Roman" pitchFamily="34" charset="-120"/>
                  </a:rPr>
                  <a:t>;当</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2</m:t>
                    </m:r>
                    <m:rad>
                      <m:radPr>
                        <m:degHide m:val="on"/>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3</m:t>
                        </m:r>
                      </m:e>
                    </m:rad>
                    <m:r>
                      <a:rPr lang="en-US" altLang="zh-CN" sz="1800" b="0" i="0" smtClean="0">
                        <a:solidFill>
                          <a:srgbClr val="003760"/>
                        </a:solidFill>
                        <a:latin typeface="Cambria Math" pitchFamily="34" charset="0"/>
                        <a:ea typeface="Cambria Math" pitchFamily="34" charset="-122"/>
                        <a:cs typeface="Cambria Math" pitchFamily="34" charset="-120"/>
                      </a:rPr>
                      <m:t>&lt;</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&lt;6</m:t>
                    </m:r>
                  </m:oMath>
                </a14:m>
                <a:r>
                  <a:rPr lang="en-US" altLang="zh-CN" sz="1800" b="0" i="0" dirty="0">
                    <a:solidFill>
                      <a:srgbClr val="003760"/>
                    </a:solidFill>
                    <a:latin typeface="Times New Roman" pitchFamily="34" charset="0"/>
                    <a:ea typeface="微软雅黑" pitchFamily="34" charset="-122"/>
                    <a:cs typeface="Times New Roman" pitchFamily="34" charset="-120"/>
                  </a:rPr>
                  <a:t>时,</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𝑓</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)&lt;0</m:t>
                    </m:r>
                  </m:oMath>
                </a14:m>
                <a:r>
                  <a:rPr lang="en-US" altLang="zh-CN" sz="1800" b="0" i="0" dirty="0">
                    <a:solidFill>
                      <a:srgbClr val="003760"/>
                    </a:solidFill>
                    <a:latin typeface="Times New Roman" pitchFamily="34" charset="0"/>
                    <a:ea typeface="微软雅黑" pitchFamily="34" charset="-122"/>
                    <a:cs typeface="Times New Roman" pitchFamily="34" charset="-120"/>
                  </a:rPr>
                  <a:t>,则</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𝑓</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在</a:t>
                </a:r>
              </a:p>
              <a:p>
                <a:pPr latinLnBrk="1">
                  <a:lnSpc>
                    <a:spcPts val="3600"/>
                  </a:lnSpc>
                </a:pP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(0,2</m:t>
                    </m:r>
                    <m:rad>
                      <m:radPr>
                        <m:degHide m:val="on"/>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3</m:t>
                        </m:r>
                      </m:e>
                    </m:rad>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上单调递增,在</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(2</m:t>
                    </m:r>
                    <m:rad>
                      <m:radPr>
                        <m:degHide m:val="on"/>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3</m:t>
                        </m:r>
                      </m:e>
                    </m:rad>
                    <m:r>
                      <a:rPr lang="en-US" altLang="zh-CN" sz="1800" b="0" i="0" smtClean="0">
                        <a:solidFill>
                          <a:srgbClr val="003760"/>
                        </a:solidFill>
                        <a:latin typeface="Cambria Math" pitchFamily="34" charset="0"/>
                        <a:ea typeface="Cambria Math" pitchFamily="34" charset="-122"/>
                        <a:cs typeface="Cambria Math" pitchFamily="34" charset="-120"/>
                      </a:rPr>
                      <m:t>,6)</m:t>
                    </m:r>
                  </m:oMath>
                </a14:m>
                <a:r>
                  <a:rPr lang="en-US" altLang="zh-CN" sz="1800" b="0" i="0" dirty="0">
                    <a:solidFill>
                      <a:srgbClr val="003760"/>
                    </a:solidFill>
                    <a:latin typeface="Times New Roman" pitchFamily="34" charset="0"/>
                    <a:ea typeface="微软雅黑" pitchFamily="34" charset="-122"/>
                    <a:cs typeface="Times New Roman" pitchFamily="34" charset="-120"/>
                  </a:rPr>
                  <a:t>上单调递减,当</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=2</m:t>
                    </m:r>
                    <m:rad>
                      <m:radPr>
                        <m:degHide m:val="on"/>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3</m:t>
                        </m:r>
                      </m:e>
                    </m:rad>
                  </m:oMath>
                </a14:m>
                <a:r>
                  <a:rPr lang="en-US" altLang="zh-CN" sz="1800" b="0" i="0" dirty="0">
                    <a:solidFill>
                      <a:srgbClr val="003760"/>
                    </a:solidFill>
                    <a:latin typeface="Times New Roman" pitchFamily="34" charset="0"/>
                    <a:ea typeface="微软雅黑" pitchFamily="34" charset="-122"/>
                    <a:cs typeface="Times New Roman" pitchFamily="34" charset="-120"/>
                  </a:rPr>
                  <a:t>时，</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𝑓</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取得最大值，即当</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h</m:t>
                    </m:r>
                    <m:r>
                      <a:rPr lang="en-US" altLang="zh-CN" sz="1800" b="0" i="0" smtClean="0">
                        <a:solidFill>
                          <a:srgbClr val="003760"/>
                        </a:solidFill>
                        <a:latin typeface="Cambria Math" pitchFamily="34" charset="0"/>
                        <a:ea typeface="Cambria Math" pitchFamily="34" charset="-122"/>
                        <a:cs typeface="Cambria Math" pitchFamily="34" charset="-120"/>
                      </a:rPr>
                      <m:t>=2</m:t>
                    </m:r>
                    <m:rad>
                      <m:radPr>
                        <m:degHide m:val="on"/>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3</m:t>
                        </m:r>
                      </m:e>
                    </m:rad>
                  </m:oMath>
                </a14:m>
                <a:r>
                  <a:rPr lang="en-US" altLang="zh-CN" sz="1800" b="0" i="0" dirty="0">
                    <a:solidFill>
                      <a:srgbClr val="003760"/>
                    </a:solidFill>
                    <a:latin typeface="Times New Roman" pitchFamily="34" charset="0"/>
                    <a:ea typeface="微软雅黑" pitchFamily="34" charset="-122"/>
                    <a:cs typeface="Times New Roman" pitchFamily="34" charset="-120"/>
                  </a:rPr>
                  <a:t>时,</a:t>
                </a:r>
                <a14:m>
                  <m:oMath xmlns:m="http://schemas.openxmlformats.org/officeDocument/2006/math">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𝑉</m:t>
                        </m:r>
                      </m:e>
                      <m:sub>
                        <m:r>
                          <m:rPr>
                            <m:sty m:val="p"/>
                          </m:rPr>
                          <a:rPr lang="en-US" altLang="zh-CN" sz="1800" b="0" i="0">
                            <a:solidFill>
                              <a:srgbClr val="003760"/>
                            </a:solidFill>
                            <a:latin typeface="Cambria Math" pitchFamily="34" charset="0"/>
                            <a:ea typeface="Cambria Math" pitchFamily="34" charset="-122"/>
                            <a:cs typeface="Cambria Math" pitchFamily="34" charset="-120"/>
                          </a:rPr>
                          <m:t>max</m:t>
                        </m:r>
                      </m:sub>
                    </m:sSub>
                    <m:r>
                      <a:rPr lang="en-US" altLang="zh-CN" sz="1800" b="0" i="0" smtClean="0">
                        <a:solidFill>
                          <a:srgbClr val="003760"/>
                        </a:solidFill>
                        <a:latin typeface="Cambria Math" pitchFamily="34" charset="0"/>
                        <a:ea typeface="Cambria Math" pitchFamily="34" charset="-122"/>
                        <a:cs typeface="Cambria Math" pitchFamily="34" charset="-120"/>
                      </a:rPr>
                      <m:t>=160</m:t>
                    </m:r>
                    <m:rad>
                      <m:radPr>
                        <m:degHide m:val="on"/>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3</m:t>
                        </m:r>
                      </m:e>
                    </m:rad>
                    <m:r>
                      <m:rPr>
                        <m:sty m:val="p"/>
                      </m:rPr>
                      <a:rPr lang="en-US" altLang="zh-CN" sz="1800" b="0" i="0" smtClean="0">
                        <a:solidFill>
                          <a:srgbClr val="003760"/>
                        </a:solidFill>
                        <a:latin typeface="Cambria Math" pitchFamily="34" charset="0"/>
                        <a:ea typeface="Cambria Math" pitchFamily="34" charset="-122"/>
                        <a:cs typeface="Cambria Math" pitchFamily="34" charset="-120"/>
                      </a:rPr>
                      <m:t>π</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,故</a:t>
                </a:r>
              </a:p>
              <a:p>
                <a:pPr latinLnBrk="1">
                  <a:lnSpc>
                    <a:spcPts val="3100"/>
                  </a:lnSpc>
                </a:pPr>
                <a:r>
                  <a:rPr lang="en-US" altLang="zh-CN" b="0" i="0">
                    <a:solidFill>
                      <a:srgbClr val="003760"/>
                    </a:solidFill>
                    <a:latin typeface="Times New Roman" pitchFamily="34" charset="0"/>
                    <a:ea typeface="微软雅黑" pitchFamily="34" charset="-122"/>
                    <a:cs typeface="Times New Roman" pitchFamily="34" charset="-120"/>
                  </a:rPr>
                  <a:t>选</a:t>
                </a:r>
                <a:r>
                  <a:rPr lang="en-US" altLang="zh-CN" b="0" i="0" dirty="0">
                    <a:solidFill>
                      <a:srgbClr val="003760"/>
                    </a:solidFill>
                    <a:latin typeface="Times New Roman" pitchFamily="34" charset="0"/>
                    <a:ea typeface="微软雅黑" pitchFamily="34" charset="-122"/>
                    <a:cs typeface="Times New Roman" pitchFamily="34" charset="-120"/>
                  </a:rPr>
                  <a:t>C.</a:t>
                </a:r>
                <a:endParaRPr lang="en-US" altLang="zh-CN" dirty="0">
                  <a:solidFill>
                    <a:srgbClr val="003760"/>
                  </a:solidFill>
                </a:endParaRPr>
              </a:p>
            </p:txBody>
          </p:sp>
        </mc:Choice>
        <mc:Fallback xmlns="">
          <p:sp>
            <p:nvSpPr>
              <p:cNvPr id="6" name="QC_6_AS.21_1#c870a6e66?vaa=1&amp;vcp=1&amp;vop=1&amp;pid=7bb655dd2&amp;color=36,64,97&amp;vtp=1&amp;bbb=1&amp;hb=1&amp;hs=1"/>
              <p:cNvSpPr>
                <a:spLocks noRot="1" noChangeAspect="1" noMove="1" noResize="1" noEditPoints="1" noAdjustHandles="1" noChangeArrowheads="1" noChangeShapeType="1" noTextEdit="1"/>
              </p:cNvSpPr>
              <p:nvPr/>
            </p:nvSpPr>
            <p:spPr>
              <a:xfrm>
                <a:off x="539496" y="3376598"/>
                <a:ext cx="11109960" cy="2182940"/>
              </a:xfrm>
              <a:prstGeom prst="rect">
                <a:avLst/>
              </a:prstGeom>
              <a:blipFill>
                <a:blip r:embed="rId6"/>
                <a:stretch>
                  <a:fillRect l="-1317" r="-768" b="-6145"/>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6">
                                            <p:bg/>
                                          </p:spTgt>
                                        </p:tgtEl>
                                        <p:attrNameLst>
                                          <p:attrName>style.visibility</p:attrName>
                                        </p:attrNameLst>
                                      </p:cBhvr>
                                      <p:to>
                                        <p:strVal val="visible"/>
                                      </p:to>
                                    </p:set>
                                    <p:animEffect transition="in" filter="fade">
                                      <p:cBhvr>
                                        <p:cTn id="7" dur="500"/>
                                        <p:tgtEl>
                                          <p:spTgt spid="6">
                                            <p:bg/>
                                          </p:spTgt>
                                        </p:tgtEl>
                                      </p:cBhvr>
                                    </p:animEffect>
                                    <p:anim calcmode="lin" valueType="num">
                                      <p:cBhvr>
                                        <p:cTn id="8" dur="500" fill="hold"/>
                                        <p:tgtEl>
                                          <p:spTgt spid="6">
                                            <p:bg/>
                                          </p:spTgt>
                                        </p:tgtEl>
                                        <p:attrNameLst>
                                          <p:attrName>ppt_x</p:attrName>
                                        </p:attrNameLst>
                                      </p:cBhvr>
                                      <p:tavLst>
                                        <p:tav tm="0">
                                          <p:val>
                                            <p:strVal val="#ppt_x"/>
                                          </p:val>
                                        </p:tav>
                                        <p:tav tm="100000">
                                          <p:val>
                                            <p:strVal val="#ppt_x"/>
                                          </p:val>
                                        </p:tav>
                                      </p:tavLst>
                                    </p:anim>
                                    <p:anim calcmode="lin" valueType="num">
                                      <p:cBhvr>
                                        <p:cTn id="9" dur="500" fill="hold"/>
                                        <p:tgtEl>
                                          <p:spTgt spid="6">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6">
                                            <p:txEl>
                                              <p:pRg st="0" end="0"/>
                                            </p:txEl>
                                          </p:spTgt>
                                        </p:tgtEl>
                                        <p:attrNameLst>
                                          <p:attrName>style.visibility</p:attrName>
                                        </p:attrNameLst>
                                      </p:cBhvr>
                                      <p:to>
                                        <p:strVal val="visible"/>
                                      </p:to>
                                    </p:set>
                                    <p:animEffect transition="in" filter="fade">
                                      <p:cBhvr>
                                        <p:cTn id="12" dur="500"/>
                                        <p:tgtEl>
                                          <p:spTgt spid="6">
                                            <p:txEl>
                                              <p:pRg st="0" end="0"/>
                                            </p:txEl>
                                          </p:spTgt>
                                        </p:tgtEl>
                                      </p:cBhvr>
                                    </p:animEffect>
                                    <p:anim calcmode="lin" valueType="num">
                                      <p:cBhvr>
                                        <p:cTn id="13"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6">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6">
                                            <p:txEl>
                                              <p:pRg st="1" end="1"/>
                                            </p:txEl>
                                          </p:spTgt>
                                        </p:tgtEl>
                                        <p:attrNameLst>
                                          <p:attrName>style.visibility</p:attrName>
                                        </p:attrNameLst>
                                      </p:cBhvr>
                                      <p:to>
                                        <p:strVal val="visible"/>
                                      </p:to>
                                    </p:set>
                                    <p:animEffect transition="in" filter="fade">
                                      <p:cBhvr>
                                        <p:cTn id="17" dur="500"/>
                                        <p:tgtEl>
                                          <p:spTgt spid="6">
                                            <p:txEl>
                                              <p:pRg st="1" end="1"/>
                                            </p:txEl>
                                          </p:spTgt>
                                        </p:tgtEl>
                                      </p:cBhvr>
                                    </p:animEffect>
                                    <p:anim calcmode="lin" valueType="num">
                                      <p:cBhvr>
                                        <p:cTn id="18"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6">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6">
                                            <p:txEl>
                                              <p:pRg st="2" end="2"/>
                                            </p:txEl>
                                          </p:spTgt>
                                        </p:tgtEl>
                                        <p:attrNameLst>
                                          <p:attrName>style.visibility</p:attrName>
                                        </p:attrNameLst>
                                      </p:cBhvr>
                                      <p:to>
                                        <p:strVal val="visible"/>
                                      </p:to>
                                    </p:set>
                                    <p:animEffect transition="in" filter="fade">
                                      <p:cBhvr>
                                        <p:cTn id="22" dur="500"/>
                                        <p:tgtEl>
                                          <p:spTgt spid="6">
                                            <p:txEl>
                                              <p:pRg st="2" end="2"/>
                                            </p:txEl>
                                          </p:spTgt>
                                        </p:tgtEl>
                                      </p:cBhvr>
                                    </p:animEffect>
                                    <p:anim calcmode="lin" valueType="num">
                                      <p:cBhvr>
                                        <p:cTn id="23"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6">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6">
                                            <p:txEl>
                                              <p:pRg st="3" end="3"/>
                                            </p:txEl>
                                          </p:spTgt>
                                        </p:tgtEl>
                                        <p:attrNameLst>
                                          <p:attrName>style.visibility</p:attrName>
                                        </p:attrNameLst>
                                      </p:cBhvr>
                                      <p:to>
                                        <p:strVal val="visible"/>
                                      </p:to>
                                    </p:set>
                                    <p:animEffect transition="in" filter="fade">
                                      <p:cBhvr>
                                        <p:cTn id="27" dur="500"/>
                                        <p:tgtEl>
                                          <p:spTgt spid="6">
                                            <p:txEl>
                                              <p:pRg st="3" end="3"/>
                                            </p:txEl>
                                          </p:spTgt>
                                        </p:tgtEl>
                                      </p:cBhvr>
                                    </p:animEffect>
                                    <p:anim calcmode="lin" valueType="num">
                                      <p:cBhvr>
                                        <p:cTn id="28" dur="500" fill="hold"/>
                                        <p:tgtEl>
                                          <p:spTgt spid="6">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6">
                                            <p:txEl>
                                              <p:pRg st="3" end="3"/>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6">
                                            <p:txEl>
                                              <p:pRg st="4" end="4"/>
                                            </p:txEl>
                                          </p:spTgt>
                                        </p:tgtEl>
                                        <p:attrNameLst>
                                          <p:attrName>style.visibility</p:attrName>
                                        </p:attrNameLst>
                                      </p:cBhvr>
                                      <p:to>
                                        <p:strVal val="visible"/>
                                      </p:to>
                                    </p:set>
                                    <p:animEffect transition="in" filter="fade">
                                      <p:cBhvr>
                                        <p:cTn id="32" dur="500"/>
                                        <p:tgtEl>
                                          <p:spTgt spid="6">
                                            <p:txEl>
                                              <p:pRg st="4" end="4"/>
                                            </p:txEl>
                                          </p:spTgt>
                                        </p:tgtEl>
                                      </p:cBhvr>
                                    </p:animEffect>
                                    <p:anim calcmode="lin" valueType="num">
                                      <p:cBhvr>
                                        <p:cTn id="33" dur="500" fill="hold"/>
                                        <p:tgtEl>
                                          <p:spTgt spid="6">
                                            <p:txEl>
                                              <p:pRg st="4" end="4"/>
                                            </p:txEl>
                                          </p:spTgt>
                                        </p:tgtEl>
                                        <p:attrNameLst>
                                          <p:attrName>ppt_x</p:attrName>
                                        </p:attrNameLst>
                                      </p:cBhvr>
                                      <p:tavLst>
                                        <p:tav tm="0">
                                          <p:val>
                                            <p:strVal val="#ppt_x"/>
                                          </p:val>
                                        </p:tav>
                                        <p:tav tm="100000">
                                          <p:val>
                                            <p:strVal val="#ppt_x"/>
                                          </p:val>
                                        </p:tav>
                                      </p:tavLst>
                                    </p:anim>
                                    <p:anim calcmode="lin" valueType="num">
                                      <p:cBhvr>
                                        <p:cTn id="34" dur="500" fill="hold"/>
                                        <p:tgtEl>
                                          <p:spTgt spid="6">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42" presetClass="entr" presetSubtype="0" fill="hold" grpId="0" nodeType="clickEffect">
                                  <p:stCondLst>
                                    <p:cond delay="0"/>
                                  </p:stCondLst>
                                  <p:childTnLst>
                                    <p:set>
                                      <p:cBhvr>
                                        <p:cTn id="38" dur="1" fill="hold">
                                          <p:stCondLst>
                                            <p:cond delay="0"/>
                                          </p:stCondLst>
                                        </p:cTn>
                                        <p:tgtEl>
                                          <p:spTgt spid="4">
                                            <p:bg/>
                                          </p:spTgt>
                                        </p:tgtEl>
                                        <p:attrNameLst>
                                          <p:attrName>style.visibility</p:attrName>
                                        </p:attrNameLst>
                                      </p:cBhvr>
                                      <p:to>
                                        <p:strVal val="visible"/>
                                      </p:to>
                                    </p:set>
                                    <p:animEffect transition="in" filter="fade">
                                      <p:cBhvr>
                                        <p:cTn id="39" dur="500"/>
                                        <p:tgtEl>
                                          <p:spTgt spid="4">
                                            <p:bg/>
                                          </p:spTgt>
                                        </p:tgtEl>
                                      </p:cBhvr>
                                    </p:animEffect>
                                    <p:anim calcmode="lin" valueType="num">
                                      <p:cBhvr>
                                        <p:cTn id="40" dur="500" fill="hold"/>
                                        <p:tgtEl>
                                          <p:spTgt spid="4">
                                            <p:bg/>
                                          </p:spTgt>
                                        </p:tgtEl>
                                        <p:attrNameLst>
                                          <p:attrName>ppt_x</p:attrName>
                                        </p:attrNameLst>
                                      </p:cBhvr>
                                      <p:tavLst>
                                        <p:tav tm="0">
                                          <p:val>
                                            <p:strVal val="#ppt_x"/>
                                          </p:val>
                                        </p:tav>
                                        <p:tav tm="100000">
                                          <p:val>
                                            <p:strVal val="#ppt_x"/>
                                          </p:val>
                                        </p:tav>
                                      </p:tavLst>
                                    </p:anim>
                                    <p:anim calcmode="lin" valueType="num">
                                      <p:cBhvr>
                                        <p:cTn id="41" dur="500" fill="hold"/>
                                        <p:tgtEl>
                                          <p:spTgt spid="4">
                                            <p:bg/>
                                          </p:spTgt>
                                        </p:tgtEl>
                                        <p:attrNameLst>
                                          <p:attrName>ppt_y</p:attrName>
                                        </p:attrNameLst>
                                      </p:cBhvr>
                                      <p:tavLst>
                                        <p:tav tm="0">
                                          <p:val>
                                            <p:strVal val="#ppt_y+.1"/>
                                          </p:val>
                                        </p:tav>
                                        <p:tav tm="100000">
                                          <p:val>
                                            <p:strVal val="#ppt_y"/>
                                          </p:val>
                                        </p:tav>
                                      </p:tavLst>
                                    </p:anim>
                                  </p:childTnLst>
                                </p:cTn>
                              </p:par>
                              <p:par>
                                <p:cTn id="42" presetID="42" presetClass="entr" presetSubtype="0" fill="hold" grpId="0" nodeType="withEffect">
                                  <p:stCondLst>
                                    <p:cond delay="0"/>
                                  </p:stCondLst>
                                  <p:childTnLst>
                                    <p:set>
                                      <p:cBhvr>
                                        <p:cTn id="43" dur="1" fill="hold">
                                          <p:stCondLst>
                                            <p:cond delay="0"/>
                                          </p:stCondLst>
                                        </p:cTn>
                                        <p:tgtEl>
                                          <p:spTgt spid="4">
                                            <p:txEl>
                                              <p:pRg st="0" end="0"/>
                                            </p:txEl>
                                          </p:spTgt>
                                        </p:tgtEl>
                                        <p:attrNameLst>
                                          <p:attrName>style.visibility</p:attrName>
                                        </p:attrNameLst>
                                      </p:cBhvr>
                                      <p:to>
                                        <p:strVal val="visible"/>
                                      </p:to>
                                    </p:set>
                                    <p:animEffect transition="in" filter="fade">
                                      <p:cBhvr>
                                        <p:cTn id="44" dur="500"/>
                                        <p:tgtEl>
                                          <p:spTgt spid="4">
                                            <p:txEl>
                                              <p:pRg st="0" end="0"/>
                                            </p:txEl>
                                          </p:spTgt>
                                        </p:tgtEl>
                                      </p:cBhvr>
                                    </p:animEffect>
                                    <p:anim calcmode="lin" valueType="num">
                                      <p:cBhvr>
                                        <p:cTn id="45"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46" dur="50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6" grpId="0" build="p" animBg="1"/>
    </p:bldLst>
  </p:timing>
</p:sld>
</file>

<file path=ppt/slides/slide16.xml><?xml version="1.0" encoding="utf-8"?>
<p:sld xmlns:a="http://schemas.openxmlformats.org/drawingml/2006/main" xmlns:r="http://schemas.openxmlformats.org/officeDocument/2006/relationships" xmlns:p="http://schemas.openxmlformats.org/presentationml/2006/main">
  <p:cSld name="Slide 16&amp;si=16checked= 1 &amp; amp; version = 1.0.5checked=1&amp;version=1.0.5">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C_6_BD.24_1#40935a5f8?vaa=1&amp;vcp=1&amp;vop=1&amp;pid=7bb655dd2&amp;color=36,64,97&amp;vtp=1&amp;bt=1&amp;bbb=1&amp;hb=1"/>
              <p:cNvSpPr/>
              <p:nvPr/>
            </p:nvSpPr>
            <p:spPr>
              <a:xfrm>
                <a:off x="539496" y="1465693"/>
                <a:ext cx="11109960" cy="770255"/>
              </a:xfrm>
              <a:prstGeom prst="rect">
                <a:avLst/>
              </a:prstGeom>
              <a:noFill/>
              <a:ln/>
            </p:spPr>
            <p:txBody>
              <a:bodyPr wrap="none" lIns="0" tIns="0" rIns="0" bIns="0" rtlCol="0" anchor="t"/>
              <a:lstStyle/>
              <a:p>
                <a:pPr algn="l" latinLnBrk="1">
                  <a:lnSpc>
                    <a:spcPts val="3300"/>
                  </a:lnSpc>
                </a:pPr>
                <a:r>
                  <a:rPr lang="en-US" altLang="zh-CN" sz="1800" b="1" i="0" dirty="0">
                    <a:solidFill>
                      <a:srgbClr val="244061"/>
                    </a:solidFill>
                    <a:latin typeface="Times New Roman" pitchFamily="34" charset="0"/>
                    <a:ea typeface="微软雅黑" pitchFamily="34" charset="-122"/>
                    <a:cs typeface="Times New Roman" pitchFamily="34" charset="-120"/>
                  </a:rPr>
                  <a:t>1-3</a:t>
                </a:r>
                <a:r>
                  <a:rPr lang="en-US" altLang="zh-CN" sz="1800" b="1" i="0" dirty="0">
                    <a:solidFill>
                      <a:srgbClr val="244061"/>
                    </a:solidFill>
                    <a:latin typeface="SimSun" pitchFamily="34" charset="0"/>
                    <a:ea typeface="SimSun" pitchFamily="34" charset="-122"/>
                    <a:cs typeface="SimSu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如图,某几何体的形状类似胶囊,两边都是半球,中间是圆柱</a:t>
                </a:r>
                <a:r>
                  <a:rPr lang="en-US" altLang="zh-CN" sz="1800" b="0" i="0">
                    <a:solidFill>
                      <a:srgbClr val="244061"/>
                    </a:solidFill>
                    <a:latin typeface="Times New Roman" pitchFamily="34" charset="0"/>
                    <a:ea typeface="微软雅黑" pitchFamily="34" charset="-122"/>
                    <a:cs typeface="Times New Roman" pitchFamily="34" charset="-120"/>
                  </a:rPr>
                  <a:t>,其中圆柱的底面半径与半球的半径相等</a:t>
                </a:r>
              </a:p>
              <a:p>
                <a:pPr latinLnBrk="1">
                  <a:lnSpc>
                    <a:spcPts val="3100"/>
                  </a:lnSpc>
                </a:pPr>
                <a:r>
                  <a:rPr lang="en-US" altLang="zh-CN" b="0" i="0">
                    <a:solidFill>
                      <a:srgbClr val="244061"/>
                    </a:solidFill>
                    <a:latin typeface="Times New Roman" pitchFamily="34" charset="0"/>
                    <a:ea typeface="微软雅黑" pitchFamily="34" charset="-122"/>
                    <a:cs typeface="Times New Roman" pitchFamily="34" charset="-120"/>
                  </a:rPr>
                  <a:t>（</a:t>
                </a:r>
                <a:r>
                  <a:rPr lang="en-US" altLang="zh-CN" b="0" i="0" dirty="0">
                    <a:solidFill>
                      <a:srgbClr val="244061"/>
                    </a:solidFill>
                    <a:latin typeface="Times New Roman" pitchFamily="34" charset="0"/>
                    <a:ea typeface="微软雅黑" pitchFamily="34" charset="-122"/>
                    <a:cs typeface="Times New Roman" pitchFamily="34" charset="-120"/>
                  </a:rPr>
                  <a:t>半径大于1分米）.若该几何体的表面积为</a:t>
                </a:r>
                <a14:m>
                  <m:oMath xmlns:m="http://schemas.openxmlformats.org/officeDocument/2006/math">
                    <m:r>
                      <a:rPr lang="en-US" altLang="zh-CN" b="0" i="0" smtClean="0">
                        <a:solidFill>
                          <a:srgbClr val="244061"/>
                        </a:solidFill>
                        <a:latin typeface="Cambria Math" pitchFamily="34" charset="0"/>
                        <a:ea typeface="Cambria Math" pitchFamily="34" charset="-122"/>
                        <a:cs typeface="Cambria Math" pitchFamily="34" charset="-120"/>
                      </a:rPr>
                      <m:t>12</m:t>
                    </m:r>
                    <m:r>
                      <m:rPr>
                        <m:sty m:val="p"/>
                      </m:rPr>
                      <a:rPr lang="en-US" altLang="zh-CN" b="0" i="0" smtClean="0">
                        <a:solidFill>
                          <a:srgbClr val="244061"/>
                        </a:solidFill>
                        <a:latin typeface="Cambria Math" pitchFamily="34" charset="0"/>
                        <a:ea typeface="Cambria Math" pitchFamily="34" charset="-122"/>
                        <a:cs typeface="Cambria Math" pitchFamily="34" charset="-120"/>
                      </a:rPr>
                      <m:t>π</m:t>
                    </m:r>
                  </m:oMath>
                </a14:m>
                <a:r>
                  <a:rPr lang="en-US" altLang="zh-CN" b="0" i="0" dirty="0">
                    <a:solidFill>
                      <a:srgbClr val="244061"/>
                    </a:solidFill>
                    <a:latin typeface="SimSun" pitchFamily="34" charset="0"/>
                    <a:ea typeface="SimSun" pitchFamily="34" charset="-122"/>
                    <a:cs typeface="SimSun" pitchFamily="34" charset="-120"/>
                  </a:rPr>
                  <a:t> </a:t>
                </a:r>
                <a:r>
                  <a:rPr lang="en-US" altLang="zh-CN" b="0" i="0" dirty="0">
                    <a:solidFill>
                      <a:srgbClr val="244061"/>
                    </a:solidFill>
                    <a:latin typeface="Times New Roman" pitchFamily="34" charset="0"/>
                    <a:ea typeface="微软雅黑" pitchFamily="34" charset="-122"/>
                    <a:cs typeface="Times New Roman" pitchFamily="34" charset="-120"/>
                  </a:rPr>
                  <a:t>平方分米,其体积为</a:t>
                </a:r>
                <a14:m>
                  <m:oMath xmlns:m="http://schemas.openxmlformats.org/officeDocument/2006/math">
                    <m:r>
                      <a:rPr lang="en-US" altLang="zh-CN" b="0" i="0" smtClean="0">
                        <a:solidFill>
                          <a:srgbClr val="244061"/>
                        </a:solidFill>
                        <a:latin typeface="Cambria Math" pitchFamily="34" charset="0"/>
                        <a:ea typeface="Cambria Math" pitchFamily="34" charset="-122"/>
                        <a:cs typeface="Cambria Math" pitchFamily="34" charset="-120"/>
                      </a:rPr>
                      <m:t>𝑉</m:t>
                    </m:r>
                  </m:oMath>
                </a14:m>
                <a:r>
                  <a:rPr lang="en-US" altLang="zh-CN" b="0" i="0" dirty="0">
                    <a:solidFill>
                      <a:srgbClr val="244061"/>
                    </a:solidFill>
                    <a:latin typeface="Times New Roman" pitchFamily="34" charset="0"/>
                    <a:ea typeface="微软雅黑" pitchFamily="34" charset="-122"/>
                    <a:cs typeface="Times New Roman" pitchFamily="34" charset="-120"/>
                  </a:rPr>
                  <a:t>立方分米,则</a:t>
                </a:r>
                <a14:m>
                  <m:oMath xmlns:m="http://schemas.openxmlformats.org/officeDocument/2006/math">
                    <m:r>
                      <a:rPr lang="en-US" altLang="zh-CN" b="0" i="0" smtClean="0">
                        <a:solidFill>
                          <a:srgbClr val="244061"/>
                        </a:solidFill>
                        <a:latin typeface="Cambria Math" pitchFamily="34" charset="0"/>
                        <a:ea typeface="Cambria Math" pitchFamily="34" charset="-122"/>
                        <a:cs typeface="Cambria Math" pitchFamily="34" charset="-120"/>
                      </a:rPr>
                      <m:t>𝑉</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a:solidFill>
                      <a:srgbClr val="244061"/>
                    </a:solidFill>
                    <a:latin typeface="Times New Roman" pitchFamily="34" charset="0"/>
                    <a:ea typeface="微软雅黑" pitchFamily="34" charset="-122"/>
                    <a:cs typeface="Times New Roman" pitchFamily="34" charset="-120"/>
                  </a:rPr>
                  <a:t>的取值范围是(</a:t>
                </a:r>
                <a:r>
                  <a:rPr lang="en-US" altLang="zh-CN" b="0" i="0">
                    <a:solidFill>
                      <a:srgbClr val="244061"/>
                    </a:solidFill>
                    <a:latin typeface="SimSun" pitchFamily="34" charset="0"/>
                    <a:ea typeface="SimSun" pitchFamily="34" charset="-122"/>
                    <a:cs typeface="SimSun" pitchFamily="34" charset="-120"/>
                  </a:rPr>
                  <a:t>     </a:t>
                </a:r>
                <a:r>
                  <a:rPr lang="en-US" altLang="zh-CN" b="0" i="0">
                    <a:solidFill>
                      <a:srgbClr val="244061"/>
                    </a:solidFill>
                    <a:latin typeface="Times New Roman" pitchFamily="34" charset="0"/>
                    <a:ea typeface="微软雅黑" pitchFamily="34" charset="-122"/>
                    <a:cs typeface="Times New Roman" pitchFamily="34" charset="-120"/>
                  </a:rPr>
                  <a:t>)</a:t>
                </a:r>
                <a:endParaRPr lang="en-US" altLang="zh-CN" dirty="0">
                  <a:solidFill>
                    <a:srgbClr val="244061"/>
                  </a:solidFill>
                </a:endParaRPr>
              </a:p>
            </p:txBody>
          </p:sp>
        </mc:Choice>
        <mc:Fallback xmlns="">
          <p:sp>
            <p:nvSpPr>
              <p:cNvPr id="2" name="QC_6_BD.24_1#40935a5f8?vaa=1&amp;vcp=1&amp;vop=1&amp;pid=7bb655dd2&amp;color=36,64,97&amp;vtp=1&amp;bt=1&amp;bbb=1&amp;hb=1"/>
              <p:cNvSpPr>
                <a:spLocks noRot="1" noChangeAspect="1" noMove="1" noResize="1" noEditPoints="1" noAdjustHandles="1" noChangeArrowheads="1" noChangeShapeType="1" noTextEdit="1"/>
              </p:cNvSpPr>
              <p:nvPr/>
            </p:nvSpPr>
            <p:spPr>
              <a:xfrm>
                <a:off x="539496" y="1465693"/>
                <a:ext cx="11109960" cy="770255"/>
              </a:xfrm>
              <a:prstGeom prst="rect">
                <a:avLst/>
              </a:prstGeom>
              <a:blipFill>
                <a:blip r:embed="rId3"/>
                <a:stretch>
                  <a:fillRect l="-1317" b="-18110"/>
                </a:stretch>
              </a:blipFill>
              <a:ln/>
            </p:spPr>
            <p:txBody>
              <a:bodyPr/>
              <a:lstStyle/>
              <a:p>
                <a:r>
                  <a:rPr lang="zh-CN" altLang="en-US">
                    <a:noFill/>
                  </a:rPr>
                  <a:t> </a:t>
                </a:r>
              </a:p>
            </p:txBody>
          </p:sp>
        </mc:Fallback>
      </mc:AlternateContent>
      <p:sp>
        <p:nvSpPr>
          <p:cNvPr id="3" name="QC_6_AN.26_1#40935a5f8.bracket?vaa=1&amp;vcp=1&amp;vop=1&amp;pid=7bb655dd2&amp;color=36,64,97&amp;vpa=3&amp;vtp=1"/>
          <p:cNvSpPr/>
          <p:nvPr/>
        </p:nvSpPr>
        <p:spPr>
          <a:xfrm>
            <a:off x="10252012" y="1966200"/>
            <a:ext cx="368300" cy="303530"/>
          </a:xfrm>
          <a:prstGeom prst="rect">
            <a:avLst/>
          </a:prstGeom>
          <a:noFill/>
          <a:ln/>
        </p:spPr>
        <p:txBody>
          <a:bodyPr wrap="none" lIns="0" tIns="0" rIns="0" bIns="0" rtlCol="0" anchor="t"/>
          <a:lstStyle/>
          <a:p>
            <a:pPr algn="ctr" latinLnBrk="1">
              <a:lnSpc>
                <a:spcPts val="2500"/>
              </a:lnSpc>
            </a:pPr>
            <a:r>
              <a:rPr lang="en-US" altLang="zh-CN" sz="2000" b="0" i="0" dirty="0">
                <a:solidFill>
                  <a:srgbClr val="6565FF"/>
                </a:solidFill>
                <a:latin typeface="Times New Roman" pitchFamily="34" charset="0"/>
                <a:ea typeface="微软雅黑" pitchFamily="34" charset="-122"/>
                <a:cs typeface="Times New Roman" pitchFamily="34" charset="-120"/>
              </a:rPr>
              <a:t>A</a:t>
            </a:r>
            <a:endParaRPr lang="en-US" altLang="zh-CN" sz="2000" dirty="0">
              <a:solidFill>
                <a:srgbClr val="6565FF"/>
              </a:solidFill>
            </a:endParaRPr>
          </a:p>
        </p:txBody>
      </p:sp>
      <p:pic>
        <p:nvPicPr>
          <p:cNvPr id="4" name="QC_6_BD.24_2#40935a5f8?vaa=1&amp;vcp=1&amp;vop=1&amp;pid=7bb655dd2&amp;color=36,64,97&amp;tib=255,255,255&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4700016" y="2370822"/>
            <a:ext cx="2798064" cy="1133856"/>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xmlns:a14="http://schemas.microsoft.com/office/drawing/2010/main">
        <mc:Choice Requires="a14">
          <p:sp>
            <p:nvSpPr>
              <p:cNvPr id="5" name="QC_6_BD.24_3#40935a5f8.choices?vaa=1&amp;vcp=1&amp;vop=1&amp;pid=7bb655dd2&amp;color=36,64,97&amp;vtp=1&amp;bbb=1"/>
              <p:cNvSpPr/>
              <p:nvPr/>
            </p:nvSpPr>
            <p:spPr>
              <a:xfrm>
                <a:off x="539496" y="3640822"/>
                <a:ext cx="11109960" cy="525971"/>
              </a:xfrm>
              <a:prstGeom prst="rect">
                <a:avLst/>
              </a:prstGeom>
              <a:noFill/>
              <a:ln/>
            </p:spPr>
            <p:txBody>
              <a:bodyPr wrap="none" lIns="0" tIns="0" rIns="0" bIns="0" rtlCol="0" anchor="t"/>
              <a:lstStyle/>
              <a:p>
                <a:pPr latinLnBrk="1">
                  <a:lnSpc>
                    <a:spcPts val="4500"/>
                  </a:lnSpc>
                  <a:tabLst>
                    <a:tab pos="3012440" algn="l"/>
                    <a:tab pos="5974080" algn="l"/>
                    <a:tab pos="8643620" algn="l"/>
                  </a:tabLst>
                </a:pPr>
                <a:r>
                  <a:rPr lang="en-US" altLang="zh-CN" sz="1800" b="0" i="0" dirty="0">
                    <a:solidFill>
                      <a:srgbClr val="244061"/>
                    </a:solidFill>
                    <a:latin typeface="Times New Roman" pitchFamily="34" charset="0"/>
                    <a:ea typeface="微软雅黑" pitchFamily="34" charset="-122"/>
                    <a:cs typeface="Times New Roman" pitchFamily="34" charset="-120"/>
                  </a:rPr>
                  <a:t>A.</a:t>
                </a: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m:t>
                    </m:r>
                    <m:f>
                      <m:f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244061"/>
                            </a:solidFill>
                            <a:latin typeface="Cambria Math" pitchFamily="34" charset="0"/>
                            <a:ea typeface="Cambria Math" pitchFamily="34" charset="-122"/>
                            <a:cs typeface="Cambria Math" pitchFamily="34" charset="-120"/>
                          </a:rPr>
                          <m:t>16</m:t>
                        </m:r>
                        <m:r>
                          <m:rPr>
                            <m:sty m:val="p"/>
                          </m:rPr>
                          <a:rPr lang="en-US" altLang="zh-CN" sz="1800" b="0" i="0">
                            <a:solidFill>
                              <a:srgbClr val="244061"/>
                            </a:solidFill>
                            <a:latin typeface="Cambria Math" pitchFamily="34" charset="0"/>
                            <a:ea typeface="Cambria Math" pitchFamily="34" charset="-122"/>
                            <a:cs typeface="Cambria Math" pitchFamily="34" charset="-120"/>
                          </a:rPr>
                          <m:t>π</m:t>
                        </m:r>
                      </m:num>
                      <m:den>
                        <m:r>
                          <a:rPr lang="en-US" altLang="zh-CN" sz="1800" b="0" i="0">
                            <a:solidFill>
                              <a:srgbClr val="244061"/>
                            </a:solidFill>
                            <a:latin typeface="Cambria Math" pitchFamily="34" charset="0"/>
                            <a:ea typeface="Cambria Math" pitchFamily="34" charset="-122"/>
                            <a:cs typeface="Cambria Math" pitchFamily="34" charset="-120"/>
                          </a:rPr>
                          <m:t>3</m:t>
                        </m:r>
                      </m:den>
                    </m:f>
                    <m:r>
                      <a:rPr lang="en-US" altLang="zh-CN" sz="1800" b="0" i="0" smtClean="0">
                        <a:solidFill>
                          <a:srgbClr val="244061"/>
                        </a:solidFill>
                        <a:latin typeface="Cambria Math" pitchFamily="34" charset="0"/>
                        <a:ea typeface="Cambria Math" pitchFamily="34" charset="-122"/>
                        <a:cs typeface="Cambria Math" pitchFamily="34" charset="-120"/>
                      </a:rPr>
                      <m:t>,4</m:t>
                    </m:r>
                    <m:rad>
                      <m:radPr>
                        <m:degHide m:val="on"/>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244061"/>
                            </a:solidFill>
                            <a:latin typeface="Cambria Math" pitchFamily="34" charset="0"/>
                            <a:ea typeface="Cambria Math" pitchFamily="34" charset="-122"/>
                            <a:cs typeface="Cambria Math" pitchFamily="34" charset="-120"/>
                          </a:rPr>
                          <m:t>3</m:t>
                        </m:r>
                      </m:e>
                    </m:rad>
                    <m:r>
                      <m:rPr>
                        <m:sty m:val="p"/>
                      </m:rPr>
                      <a:rPr lang="en-US" altLang="zh-CN" sz="1800" b="0" i="0" smtClean="0">
                        <a:solidFill>
                          <a:srgbClr val="244061"/>
                        </a:solidFill>
                        <a:latin typeface="Cambria Math" pitchFamily="34" charset="0"/>
                        <a:ea typeface="Cambria Math" pitchFamily="34" charset="-122"/>
                        <a:cs typeface="Cambria Math" pitchFamily="34" charset="-120"/>
                      </a:rPr>
                      <m:t>π</m:t>
                    </m:r>
                    <m:r>
                      <a:rPr lang="en-US" altLang="zh-CN" sz="1800" b="0" i="0" smtClean="0">
                        <a:solidFill>
                          <a:srgbClr val="244061"/>
                        </a:solidFill>
                        <a:latin typeface="Cambria Math" pitchFamily="34" charset="0"/>
                        <a:ea typeface="Cambria Math" pitchFamily="34" charset="-122"/>
                        <a:cs typeface="Cambria Math" pitchFamily="34" charset="-120"/>
                      </a:rPr>
                      <m:t>)</m:t>
                    </m:r>
                  </m:oMath>
                </a14:m>
                <a:r>
                  <a:rPr lang="en-US" altLang="zh-CN" sz="1800" b="0" i="0" spc="-10300">
                    <a:solidFill>
                      <a:srgbClr val="244061"/>
                    </a:solidFill>
                    <a:latin typeface="SimSun" pitchFamily="34" charset="0"/>
                    <a:ea typeface="SimSun" pitchFamily="34" charset="-122"/>
                    <a:cs typeface="SimSu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B</a:t>
                </a:r>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m:t>
                    </m:r>
                    <m:f>
                      <m:f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244061"/>
                            </a:solidFill>
                            <a:latin typeface="Cambria Math" pitchFamily="34" charset="0"/>
                            <a:ea typeface="Cambria Math" pitchFamily="34" charset="-122"/>
                            <a:cs typeface="Cambria Math" pitchFamily="34" charset="-120"/>
                          </a:rPr>
                          <m:t>16</m:t>
                        </m:r>
                        <m:r>
                          <m:rPr>
                            <m:sty m:val="p"/>
                          </m:rPr>
                          <a:rPr lang="en-US" altLang="zh-CN" sz="1800" b="0" i="0">
                            <a:solidFill>
                              <a:srgbClr val="244061"/>
                            </a:solidFill>
                            <a:latin typeface="Cambria Math" pitchFamily="34" charset="0"/>
                            <a:ea typeface="Cambria Math" pitchFamily="34" charset="-122"/>
                            <a:cs typeface="Cambria Math" pitchFamily="34" charset="-120"/>
                          </a:rPr>
                          <m:t>π</m:t>
                        </m:r>
                      </m:num>
                      <m:den>
                        <m:r>
                          <a:rPr lang="en-US" altLang="zh-CN" sz="1800" b="0" i="0">
                            <a:solidFill>
                              <a:srgbClr val="244061"/>
                            </a:solidFill>
                            <a:latin typeface="Cambria Math" pitchFamily="34" charset="0"/>
                            <a:ea typeface="Cambria Math" pitchFamily="34" charset="-122"/>
                            <a:cs typeface="Cambria Math" pitchFamily="34" charset="-120"/>
                          </a:rPr>
                          <m:t>3</m:t>
                        </m:r>
                      </m:den>
                    </m:f>
                    <m:r>
                      <a:rPr lang="en-US" altLang="zh-CN" sz="1800" b="0" i="0" smtClean="0">
                        <a:solidFill>
                          <a:srgbClr val="244061"/>
                        </a:solidFill>
                        <a:latin typeface="Cambria Math" pitchFamily="34" charset="0"/>
                        <a:ea typeface="Cambria Math" pitchFamily="34" charset="-122"/>
                        <a:cs typeface="Cambria Math" pitchFamily="34" charset="-120"/>
                      </a:rPr>
                      <m:t>,4</m:t>
                    </m:r>
                    <m:rad>
                      <m:radPr>
                        <m:degHide m:val="on"/>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244061"/>
                            </a:solidFill>
                            <a:latin typeface="Cambria Math" pitchFamily="34" charset="0"/>
                            <a:ea typeface="Cambria Math" pitchFamily="34" charset="-122"/>
                            <a:cs typeface="Cambria Math" pitchFamily="34" charset="-120"/>
                          </a:rPr>
                          <m:t>3</m:t>
                        </m:r>
                      </m:e>
                    </m:rad>
                    <m:r>
                      <m:rPr>
                        <m:sty m:val="p"/>
                      </m:rPr>
                      <a:rPr lang="en-US" altLang="zh-CN" sz="1800" b="0" i="0" smtClean="0">
                        <a:solidFill>
                          <a:srgbClr val="244061"/>
                        </a:solidFill>
                        <a:latin typeface="Cambria Math" pitchFamily="34" charset="0"/>
                        <a:ea typeface="Cambria Math" pitchFamily="34" charset="-122"/>
                        <a:cs typeface="Cambria Math" pitchFamily="34" charset="-120"/>
                      </a:rPr>
                      <m:t>π</m:t>
                    </m:r>
                    <m:r>
                      <a:rPr lang="en-US" altLang="zh-CN" sz="1800" b="0" i="0" smtClean="0">
                        <a:solidFill>
                          <a:srgbClr val="244061"/>
                        </a:solidFill>
                        <a:latin typeface="Cambria Math" pitchFamily="34" charset="0"/>
                        <a:ea typeface="Cambria Math" pitchFamily="34" charset="-122"/>
                        <a:cs typeface="Cambria Math" pitchFamily="34" charset="-120"/>
                      </a:rPr>
                      <m:t>]</m:t>
                    </m:r>
                  </m:oMath>
                </a14:m>
                <a:r>
                  <a:rPr lang="en-US" altLang="zh-CN" sz="1800" b="0" i="0" spc="-10300">
                    <a:solidFill>
                      <a:srgbClr val="244061"/>
                    </a:solidFill>
                    <a:latin typeface="SimSun" pitchFamily="34" charset="0"/>
                    <a:ea typeface="SimSun" pitchFamily="34" charset="-122"/>
                    <a:cs typeface="SimSu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C</a:t>
                </a:r>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(4</m:t>
                    </m:r>
                    <m:r>
                      <m:rPr>
                        <m:sty m:val="p"/>
                      </m:rPr>
                      <a:rPr lang="en-US" altLang="zh-CN" sz="1800" b="0" i="0" smtClean="0">
                        <a:solidFill>
                          <a:srgbClr val="244061"/>
                        </a:solidFill>
                        <a:latin typeface="Cambria Math" pitchFamily="34" charset="0"/>
                        <a:ea typeface="Cambria Math" pitchFamily="34" charset="-122"/>
                        <a:cs typeface="Cambria Math" pitchFamily="34" charset="-120"/>
                      </a:rPr>
                      <m:t>π</m:t>
                    </m:r>
                    <m:r>
                      <a:rPr lang="en-US" altLang="zh-CN" sz="1800" b="0" i="0" smtClean="0">
                        <a:solidFill>
                          <a:srgbClr val="244061"/>
                        </a:solidFill>
                        <a:latin typeface="Cambria Math" pitchFamily="34" charset="0"/>
                        <a:ea typeface="Cambria Math" pitchFamily="34" charset="-122"/>
                        <a:cs typeface="Cambria Math" pitchFamily="34" charset="-120"/>
                      </a:rPr>
                      <m:t>,</m:t>
                    </m:r>
                    <m:f>
                      <m:f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244061"/>
                            </a:solidFill>
                            <a:latin typeface="Cambria Math" pitchFamily="34" charset="0"/>
                            <a:ea typeface="Cambria Math" pitchFamily="34" charset="-122"/>
                            <a:cs typeface="Cambria Math" pitchFamily="34" charset="-120"/>
                          </a:rPr>
                          <m:t>16</m:t>
                        </m:r>
                        <m:r>
                          <m:rPr>
                            <m:sty m:val="p"/>
                          </m:rPr>
                          <a:rPr lang="en-US" altLang="zh-CN" sz="1800" b="0" i="0">
                            <a:solidFill>
                              <a:srgbClr val="244061"/>
                            </a:solidFill>
                            <a:latin typeface="Cambria Math" pitchFamily="34" charset="0"/>
                            <a:ea typeface="Cambria Math" pitchFamily="34" charset="-122"/>
                            <a:cs typeface="Cambria Math" pitchFamily="34" charset="-120"/>
                          </a:rPr>
                          <m:t>π</m:t>
                        </m:r>
                      </m:num>
                      <m:den>
                        <m:r>
                          <a:rPr lang="en-US" altLang="zh-CN" sz="1800" b="0" i="0">
                            <a:solidFill>
                              <a:srgbClr val="244061"/>
                            </a:solidFill>
                            <a:latin typeface="Cambria Math" pitchFamily="34" charset="0"/>
                            <a:ea typeface="Cambria Math" pitchFamily="34" charset="-122"/>
                            <a:cs typeface="Cambria Math" pitchFamily="34" charset="-120"/>
                          </a:rPr>
                          <m:t>3</m:t>
                        </m:r>
                      </m:den>
                    </m:f>
                    <m:r>
                      <a:rPr lang="en-US" altLang="zh-CN" sz="1800" b="0" i="0" smtClean="0">
                        <a:solidFill>
                          <a:srgbClr val="244061"/>
                        </a:solidFill>
                        <a:latin typeface="Cambria Math" pitchFamily="34" charset="0"/>
                        <a:ea typeface="Cambria Math" pitchFamily="34" charset="-122"/>
                        <a:cs typeface="Cambria Math" pitchFamily="34" charset="-120"/>
                      </a:rPr>
                      <m:t>)</m:t>
                    </m:r>
                  </m:oMath>
                </a14:m>
                <a:r>
                  <a:rPr lang="en-US" altLang="zh-CN" sz="1800" b="0" i="0" spc="-10300">
                    <a:solidFill>
                      <a:srgbClr val="244061"/>
                    </a:solidFill>
                    <a:latin typeface="SimSun" pitchFamily="34" charset="0"/>
                    <a:ea typeface="SimSun" pitchFamily="34" charset="-122"/>
                    <a:cs typeface="SimSu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D</a:t>
                </a:r>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[4</m:t>
                    </m:r>
                    <m:r>
                      <m:rPr>
                        <m:sty m:val="p"/>
                      </m:rPr>
                      <a:rPr lang="en-US" altLang="zh-CN" sz="1800" b="0" i="0" smtClean="0">
                        <a:solidFill>
                          <a:srgbClr val="244061"/>
                        </a:solidFill>
                        <a:latin typeface="Cambria Math" pitchFamily="34" charset="0"/>
                        <a:ea typeface="Cambria Math" pitchFamily="34" charset="-122"/>
                        <a:cs typeface="Cambria Math" pitchFamily="34" charset="-120"/>
                      </a:rPr>
                      <m:t>π</m:t>
                    </m:r>
                    <m:r>
                      <a:rPr lang="en-US" altLang="zh-CN" sz="1800" b="0" i="0" smtClean="0">
                        <a:solidFill>
                          <a:srgbClr val="244061"/>
                        </a:solidFill>
                        <a:latin typeface="Cambria Math" pitchFamily="34" charset="0"/>
                        <a:ea typeface="Cambria Math" pitchFamily="34" charset="-122"/>
                        <a:cs typeface="Cambria Math" pitchFamily="34" charset="-120"/>
                      </a:rPr>
                      <m:t>,</m:t>
                    </m:r>
                    <m:f>
                      <m:f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244061"/>
                            </a:solidFill>
                            <a:latin typeface="Cambria Math" pitchFamily="34" charset="0"/>
                            <a:ea typeface="Cambria Math" pitchFamily="34" charset="-122"/>
                            <a:cs typeface="Cambria Math" pitchFamily="34" charset="-120"/>
                          </a:rPr>
                          <m:t>16</m:t>
                        </m:r>
                        <m:r>
                          <m:rPr>
                            <m:sty m:val="p"/>
                          </m:rPr>
                          <a:rPr lang="en-US" altLang="zh-CN" sz="1800" b="0" i="0">
                            <a:solidFill>
                              <a:srgbClr val="244061"/>
                            </a:solidFill>
                            <a:latin typeface="Cambria Math" pitchFamily="34" charset="0"/>
                            <a:ea typeface="Cambria Math" pitchFamily="34" charset="-122"/>
                            <a:cs typeface="Cambria Math" pitchFamily="34" charset="-120"/>
                          </a:rPr>
                          <m:t>π</m:t>
                        </m:r>
                      </m:num>
                      <m:den>
                        <m:r>
                          <a:rPr lang="en-US" altLang="zh-CN" sz="1800" b="0" i="0">
                            <a:solidFill>
                              <a:srgbClr val="244061"/>
                            </a:solidFill>
                            <a:latin typeface="Cambria Math" pitchFamily="34" charset="0"/>
                            <a:ea typeface="Cambria Math" pitchFamily="34" charset="-122"/>
                            <a:cs typeface="Cambria Math" pitchFamily="34" charset="-120"/>
                          </a:rPr>
                          <m:t>3</m:t>
                        </m:r>
                      </m:den>
                    </m:f>
                    <m:r>
                      <a:rPr lang="en-US" altLang="zh-CN" sz="1800" b="0" i="0" smtClean="0">
                        <a:solidFill>
                          <a:srgbClr val="244061"/>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800" dirty="0"/>
              </a:p>
            </p:txBody>
          </p:sp>
        </mc:Choice>
        <mc:Fallback xmlns="">
          <p:sp>
            <p:nvSpPr>
              <p:cNvPr id="5" name="QC_6_BD.24_3#40935a5f8.choices?vaa=1&amp;vcp=1&amp;vop=1&amp;pid=7bb655dd2&amp;color=36,64,97&amp;vtp=1&amp;bbb=1"/>
              <p:cNvSpPr>
                <a:spLocks noRot="1" noChangeAspect="1" noMove="1" noResize="1" noEditPoints="1" noAdjustHandles="1" noChangeArrowheads="1" noChangeShapeType="1" noTextEdit="1"/>
              </p:cNvSpPr>
              <p:nvPr/>
            </p:nvSpPr>
            <p:spPr>
              <a:xfrm>
                <a:off x="539496" y="3640822"/>
                <a:ext cx="11109960" cy="525971"/>
              </a:xfrm>
              <a:prstGeom prst="rect">
                <a:avLst/>
              </a:prstGeom>
              <a:blipFill>
                <a:blip r:embed="rId5"/>
                <a:stretch>
                  <a:fillRect l="-1317" b="-14943"/>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6" name="QC_6_AS.25_1#40935a5f8?vaa=1&amp;vcp=1&amp;vop=1&amp;pid=7bb655dd2&amp;color=36,64,97&amp;vtp=1&amp;bbb=1&amp;hb=1"/>
              <p:cNvSpPr/>
              <p:nvPr/>
            </p:nvSpPr>
            <p:spPr>
              <a:xfrm>
                <a:off x="539496" y="4177524"/>
                <a:ext cx="11109960" cy="1308100"/>
              </a:xfrm>
              <a:prstGeom prst="rect">
                <a:avLst/>
              </a:prstGeom>
              <a:noFill/>
              <a:ln/>
            </p:spPr>
            <p:txBody>
              <a:bodyPr wrap="none" lIns="0" tIns="0" rIns="0" bIns="0" rtlCol="0" anchor="t"/>
              <a:lstStyle/>
              <a:p>
                <a:pPr algn="l" latinLnBrk="1">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0" i="0" dirty="0">
                    <a:solidFill>
                      <a:srgbClr val="003760"/>
                    </a:solidFill>
                    <a:latin typeface="Times New Roman" pitchFamily="34" charset="0"/>
                    <a:ea typeface="微软雅黑" pitchFamily="34" charset="-122"/>
                    <a:cs typeface="Times New Roman" pitchFamily="34" charset="-120"/>
                  </a:rPr>
                  <a:t>设圆柱的底面半径与高分别为</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𝑟</m:t>
                    </m:r>
                  </m:oMath>
                </a14:m>
                <a:r>
                  <a:rPr lang="en-US" altLang="zh-CN" sz="1800" b="0" i="0" dirty="0">
                    <a:solidFill>
                      <a:srgbClr val="003760"/>
                    </a:solidFill>
                    <a:latin typeface="Times New Roman" pitchFamily="34" charset="0"/>
                    <a:ea typeface="微软雅黑" pitchFamily="34" charset="-122"/>
                    <a:cs typeface="Times New Roman" pitchFamily="34" charset="-120"/>
                  </a:rPr>
                  <a:t>分米,</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h</m:t>
                    </m:r>
                  </m:oMath>
                </a14:m>
                <a:r>
                  <a:rPr lang="en-US" altLang="zh-CN" sz="1800" b="0" i="0" dirty="0">
                    <a:solidFill>
                      <a:srgbClr val="003760"/>
                    </a:solidFill>
                    <a:latin typeface="Times New Roman" pitchFamily="34" charset="0"/>
                    <a:ea typeface="微软雅黑" pitchFamily="34" charset="-122"/>
                    <a:cs typeface="Times New Roman" pitchFamily="34" charset="-120"/>
                  </a:rPr>
                  <a:t>分米,则该几何体的表面积</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𝑆</m:t>
                    </m:r>
                    <m:r>
                      <a:rPr lang="en-US" altLang="zh-CN" sz="1800" b="0" i="0" smtClean="0">
                        <a:solidFill>
                          <a:srgbClr val="003760"/>
                        </a:solidFill>
                        <a:latin typeface="Cambria Math" pitchFamily="34" charset="0"/>
                        <a:ea typeface="Cambria Math" pitchFamily="34" charset="-122"/>
                        <a:cs typeface="Cambria Math" pitchFamily="34" charset="-120"/>
                      </a:rPr>
                      <m:t>=4</m:t>
                    </m:r>
                    <m:r>
                      <m:rPr>
                        <m:sty m:val="p"/>
                      </m:rPr>
                      <a:rPr lang="en-US" altLang="zh-CN" sz="1800" b="0" i="0" smtClean="0">
                        <a:solidFill>
                          <a:srgbClr val="003760"/>
                        </a:solidFill>
                        <a:latin typeface="Cambria Math" pitchFamily="34" charset="0"/>
                        <a:ea typeface="Cambria Math" pitchFamily="34" charset="-122"/>
                        <a:cs typeface="Cambria Math" pitchFamily="34" charset="-120"/>
                      </a:rPr>
                      <m:t>π</m:t>
                    </m:r>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𝑟</m:t>
                        </m:r>
                      </m:e>
                      <m:sup>
                        <m:r>
                          <a:rPr lang="en-US" altLang="zh-CN" sz="1800" b="0" i="0">
                            <a:solidFill>
                              <a:srgbClr val="003760"/>
                            </a:solidFill>
                            <a:latin typeface="Cambria Math" pitchFamily="34" charset="0"/>
                            <a:ea typeface="Cambria Math" pitchFamily="34" charset="-122"/>
                            <a:cs typeface="Cambria Math" pitchFamily="34" charset="-120"/>
                          </a:rPr>
                          <m:t>2</m:t>
                        </m:r>
                      </m:sup>
                    </m:sSup>
                    <m:r>
                      <a:rPr lang="en-US" altLang="zh-CN" sz="1800" b="0" i="0" smtClean="0">
                        <a:solidFill>
                          <a:srgbClr val="003760"/>
                        </a:solidFill>
                        <a:latin typeface="Cambria Math" pitchFamily="34" charset="0"/>
                        <a:ea typeface="Cambria Math" pitchFamily="34" charset="-122"/>
                        <a:cs typeface="Cambria Math" pitchFamily="34" charset="-120"/>
                      </a:rPr>
                      <m:t>+2</m:t>
                    </m:r>
                    <m:r>
                      <m:rPr>
                        <m:sty m:val="p"/>
                      </m:rPr>
                      <a:rPr lang="en-US" altLang="zh-CN" sz="1800" b="0" i="0" smtClean="0">
                        <a:solidFill>
                          <a:srgbClr val="003760"/>
                        </a:solidFill>
                        <a:latin typeface="Cambria Math" pitchFamily="34" charset="0"/>
                        <a:ea typeface="Cambria Math" pitchFamily="34" charset="-122"/>
                        <a:cs typeface="Cambria Math" pitchFamily="34" charset="-120"/>
                      </a:rPr>
                      <m:t>π</m:t>
                    </m:r>
                    <m:r>
                      <a:rPr lang="en-US" altLang="zh-CN" sz="1800" b="0" i="0" smtClean="0">
                        <a:solidFill>
                          <a:srgbClr val="003760"/>
                        </a:solidFill>
                        <a:latin typeface="Cambria Math" pitchFamily="34" charset="0"/>
                        <a:ea typeface="Cambria Math" pitchFamily="34" charset="-122"/>
                        <a:cs typeface="Cambria Math" pitchFamily="34" charset="-120"/>
                      </a:rPr>
                      <m:t>𝑟h</m:t>
                    </m:r>
                    <m:r>
                      <a:rPr lang="en-US" altLang="zh-CN" sz="1800" b="0" i="0" smtClean="0">
                        <a:solidFill>
                          <a:srgbClr val="003760"/>
                        </a:solidFill>
                        <a:latin typeface="Cambria Math" pitchFamily="34" charset="0"/>
                        <a:ea typeface="Cambria Math" pitchFamily="34" charset="-122"/>
                        <a:cs typeface="Cambria Math" pitchFamily="34" charset="-120"/>
                      </a:rPr>
                      <m:t>=12</m:t>
                    </m:r>
                    <m:r>
                      <m:rPr>
                        <m:sty m:val="p"/>
                      </m:rPr>
                      <a:rPr lang="en-US" altLang="zh-CN" sz="1800" b="0" i="0" smtClean="0">
                        <a:solidFill>
                          <a:srgbClr val="003760"/>
                        </a:solidFill>
                        <a:latin typeface="Cambria Math" pitchFamily="34" charset="0"/>
                        <a:ea typeface="Cambria Math" pitchFamily="34" charset="-122"/>
                        <a:cs typeface="Cambria Math" pitchFamily="34" charset="-120"/>
                      </a:rPr>
                      <m:t>π</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,则</a:t>
                </a:r>
              </a:p>
              <a:p>
                <a:pPr latinLnBrk="1">
                  <a:lnSpc>
                    <a:spcPts val="3700"/>
                  </a:lnSpc>
                </a:pP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h</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6−2</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𝑟</m:t>
                            </m:r>
                          </m:e>
                          <m:sup>
                            <m:r>
                              <a:rPr lang="en-US" altLang="zh-CN" sz="1800" b="0" i="0">
                                <a:solidFill>
                                  <a:srgbClr val="003760"/>
                                </a:solidFill>
                                <a:latin typeface="Cambria Math" pitchFamily="34" charset="0"/>
                                <a:ea typeface="Cambria Math" pitchFamily="34" charset="-122"/>
                                <a:cs typeface="Cambria Math" pitchFamily="34" charset="-120"/>
                              </a:rPr>
                              <m:t>2</m:t>
                            </m:r>
                          </m:sup>
                        </m:sSup>
                      </m:num>
                      <m:den>
                        <m:r>
                          <a:rPr lang="en-US" altLang="zh-CN" sz="1800" b="0" i="0">
                            <a:solidFill>
                              <a:srgbClr val="003760"/>
                            </a:solidFill>
                            <a:latin typeface="Cambria Math" pitchFamily="34" charset="0"/>
                            <a:ea typeface="Cambria Math" pitchFamily="34" charset="-122"/>
                            <a:cs typeface="Cambria Math" pitchFamily="34" charset="-120"/>
                          </a:rPr>
                          <m:t>𝑟</m:t>
                        </m:r>
                      </m:den>
                    </m:f>
                    <m:r>
                      <a:rPr lang="en-US" altLang="zh-CN" sz="1800" b="0" i="0" smtClean="0">
                        <a:solidFill>
                          <a:srgbClr val="003760"/>
                        </a:solidFill>
                        <a:latin typeface="Cambria Math" pitchFamily="34" charset="0"/>
                        <a:ea typeface="Cambria Math" pitchFamily="34" charset="-122"/>
                        <a:cs typeface="Cambria Math" pitchFamily="34" charset="-120"/>
                      </a:rPr>
                      <m:t>(1&lt;</m:t>
                    </m:r>
                    <m:r>
                      <a:rPr lang="en-US" altLang="zh-CN" sz="1800" b="0" i="0" smtClean="0">
                        <a:solidFill>
                          <a:srgbClr val="003760"/>
                        </a:solidFill>
                        <a:latin typeface="Cambria Math" pitchFamily="34" charset="0"/>
                        <a:ea typeface="Cambria Math" pitchFamily="34" charset="-122"/>
                        <a:cs typeface="Cambria Math" pitchFamily="34" charset="-120"/>
                      </a:rPr>
                      <m:t>𝑟</m:t>
                    </m:r>
                    <m:r>
                      <a:rPr lang="en-US" altLang="zh-CN" sz="1800" b="0" i="0" smtClean="0">
                        <a:solidFill>
                          <a:srgbClr val="003760"/>
                        </a:solidFill>
                        <a:latin typeface="Cambria Math" pitchFamily="34" charset="0"/>
                        <a:ea typeface="Cambria Math" pitchFamily="34" charset="-122"/>
                        <a:cs typeface="Cambria Math" pitchFamily="34" charset="-120"/>
                      </a:rPr>
                      <m:t>&lt;</m:t>
                    </m:r>
                    <m:rad>
                      <m:radPr>
                        <m:degHide m:val="on"/>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3</m:t>
                        </m:r>
                      </m:e>
                    </m:rad>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,所以该几何体的体积</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𝑉</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𝑉</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𝑟</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4</m:t>
                        </m:r>
                      </m:num>
                      <m:den>
                        <m:r>
                          <a:rPr lang="en-US" altLang="zh-CN" sz="1800" b="0" i="0">
                            <a:solidFill>
                              <a:srgbClr val="003760"/>
                            </a:solidFill>
                            <a:latin typeface="Cambria Math" pitchFamily="34" charset="0"/>
                            <a:ea typeface="Cambria Math" pitchFamily="34" charset="-122"/>
                            <a:cs typeface="Cambria Math" pitchFamily="34" charset="-120"/>
                          </a:rPr>
                          <m:t>3</m:t>
                        </m:r>
                      </m:den>
                    </m:f>
                    <m:r>
                      <m:rPr>
                        <m:sty m:val="p"/>
                      </m:rPr>
                      <a:rPr lang="en-US" altLang="zh-CN" sz="1800" b="0" i="0" smtClean="0">
                        <a:solidFill>
                          <a:srgbClr val="003760"/>
                        </a:solidFill>
                        <a:latin typeface="Cambria Math" pitchFamily="34" charset="0"/>
                        <a:ea typeface="Cambria Math" pitchFamily="34" charset="-122"/>
                        <a:cs typeface="Cambria Math" pitchFamily="34" charset="-120"/>
                      </a:rPr>
                      <m:t>π</m:t>
                    </m:r>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𝑟</m:t>
                        </m:r>
                      </m:e>
                      <m:sup>
                        <m:r>
                          <a:rPr lang="en-US" altLang="zh-CN" sz="1800" b="0" i="0">
                            <a:solidFill>
                              <a:srgbClr val="003760"/>
                            </a:solidFill>
                            <a:latin typeface="Cambria Math" pitchFamily="34" charset="0"/>
                            <a:ea typeface="Cambria Math" pitchFamily="34" charset="-122"/>
                            <a:cs typeface="Cambria Math" pitchFamily="34" charset="-120"/>
                          </a:rPr>
                          <m:t>3</m:t>
                        </m:r>
                      </m:sup>
                    </m:sSup>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π</m:t>
                    </m:r>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𝑟</m:t>
                        </m:r>
                      </m:e>
                      <m:sup>
                        <m:r>
                          <a:rPr lang="en-US" altLang="zh-CN" sz="1800" b="0" i="0">
                            <a:solidFill>
                              <a:srgbClr val="003760"/>
                            </a:solidFill>
                            <a:latin typeface="Cambria Math" pitchFamily="34" charset="0"/>
                            <a:ea typeface="Cambria Math" pitchFamily="34" charset="-122"/>
                            <a:cs typeface="Cambria Math" pitchFamily="34" charset="-120"/>
                          </a:rPr>
                          <m:t>2</m:t>
                        </m:r>
                      </m:sup>
                    </m:sSup>
                    <m:r>
                      <a:rPr lang="en-US" altLang="zh-CN" sz="1800" b="0" i="0" smtClean="0">
                        <a:solidFill>
                          <a:srgbClr val="003760"/>
                        </a:solidFill>
                        <a:latin typeface="Cambria Math" pitchFamily="34" charset="0"/>
                        <a:ea typeface="Cambria Math" pitchFamily="34" charset="-122"/>
                        <a:cs typeface="Cambria Math" pitchFamily="34" charset="-120"/>
                      </a:rPr>
                      <m:t>h</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2</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m:t>
                        </m:r>
                      </m:den>
                    </m:f>
                    <m:r>
                      <a:rPr lang="en-US" altLang="zh-CN" sz="1800" b="0" i="0" smtClean="0">
                        <a:solidFill>
                          <a:srgbClr val="003760"/>
                        </a:solidFill>
                        <a:latin typeface="Cambria Math" pitchFamily="34" charset="0"/>
                        <a:ea typeface="Cambria Math" pitchFamily="34" charset="-122"/>
                        <a:cs typeface="Cambria Math" pitchFamily="34" charset="-120"/>
                      </a:rPr>
                      <m:t>(9</m:t>
                    </m:r>
                    <m:r>
                      <a:rPr lang="en-US" altLang="zh-CN" sz="1800" b="0" i="0" smtClean="0">
                        <a:solidFill>
                          <a:srgbClr val="003760"/>
                        </a:solidFill>
                        <a:latin typeface="Cambria Math" pitchFamily="34" charset="0"/>
                        <a:ea typeface="Cambria Math" pitchFamily="34" charset="-122"/>
                        <a:cs typeface="Cambria Math" pitchFamily="34" charset="-120"/>
                      </a:rPr>
                      <m:t>𝑟</m:t>
                    </m:r>
                    <m:r>
                      <a:rPr lang="en-US" altLang="zh-CN" sz="1800" b="0" i="0" smtClean="0">
                        <a:solidFill>
                          <a:srgbClr val="003760"/>
                        </a:solidFill>
                        <a:latin typeface="Cambria Math" pitchFamily="34" charset="0"/>
                        <a:ea typeface="Cambria Math" pitchFamily="34" charset="-122"/>
                        <a:cs typeface="Cambria Math" pitchFamily="34" charset="-120"/>
                      </a:rPr>
                      <m:t>−</m:t>
                    </m:r>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𝑟</m:t>
                        </m:r>
                      </m:e>
                      <m:sup>
                        <m:r>
                          <a:rPr lang="en-US" altLang="zh-CN" sz="1800" b="0" i="0">
                            <a:solidFill>
                              <a:srgbClr val="003760"/>
                            </a:solidFill>
                            <a:latin typeface="Cambria Math" pitchFamily="34" charset="0"/>
                            <a:ea typeface="Cambria Math" pitchFamily="34" charset="-122"/>
                            <a:cs typeface="Cambria Math" pitchFamily="34" charset="-120"/>
                          </a:rPr>
                          <m:t>3</m:t>
                        </m:r>
                      </m:sup>
                    </m:sSup>
                    <m:r>
                      <a:rPr lang="en-US" altLang="zh-CN" sz="1800" b="0" i="0" smtClean="0">
                        <a:solidFill>
                          <a:srgbClr val="003760"/>
                        </a:solidFill>
                        <a:latin typeface="Cambria Math" pitchFamily="34" charset="0"/>
                        <a:ea typeface="Cambria Math" pitchFamily="34" charset="-122"/>
                        <a:cs typeface="Cambria Math" pitchFamily="34" charset="-120"/>
                      </a:rPr>
                      <m:t>)(1&lt;</m:t>
                    </m:r>
                    <m:r>
                      <a:rPr lang="en-US" altLang="zh-CN" sz="1800" b="0" i="0" smtClean="0">
                        <a:solidFill>
                          <a:srgbClr val="003760"/>
                        </a:solidFill>
                        <a:latin typeface="Cambria Math" pitchFamily="34" charset="0"/>
                        <a:ea typeface="Cambria Math" pitchFamily="34" charset="-122"/>
                        <a:cs typeface="Cambria Math" pitchFamily="34" charset="-120"/>
                      </a:rPr>
                      <m:t>𝑟</m:t>
                    </m:r>
                    <m:r>
                      <a:rPr lang="en-US" altLang="zh-CN" sz="1800" b="0" i="0" smtClean="0">
                        <a:solidFill>
                          <a:srgbClr val="003760"/>
                        </a:solidFill>
                        <a:latin typeface="Cambria Math" pitchFamily="34" charset="0"/>
                        <a:ea typeface="Cambria Math" pitchFamily="34" charset="-122"/>
                        <a:cs typeface="Cambria Math" pitchFamily="34" charset="-120"/>
                      </a:rPr>
                      <m:t>&lt;</m:t>
                    </m:r>
                    <m:rad>
                      <m:radPr>
                        <m:degHide m:val="on"/>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3</m:t>
                        </m:r>
                      </m:e>
                    </m:rad>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,则</a:t>
                </a:r>
              </a:p>
              <a:p>
                <a:pPr latinLnBrk="1">
                  <a:lnSpc>
                    <a:spcPts val="3300"/>
                  </a:lnSpc>
                </a:pPr>
                <a14:m>
                  <m:oMath xmlns:m="http://schemas.openxmlformats.org/officeDocument/2006/math">
                    <m:r>
                      <a:rPr lang="en-US" altLang="zh-CN" b="0" i="0" smtClean="0">
                        <a:solidFill>
                          <a:srgbClr val="003760"/>
                        </a:solidFill>
                        <a:latin typeface="Cambria Math" pitchFamily="34" charset="0"/>
                        <a:ea typeface="Cambria Math" pitchFamily="34" charset="-122"/>
                        <a:cs typeface="Cambria Math" pitchFamily="34" charset="-120"/>
                      </a:rPr>
                      <m:t>𝑉</m:t>
                    </m:r>
                    <m:r>
                      <a:rPr lang="en-US" altLang="zh-CN" b="0" i="0" smtClean="0">
                        <a:solidFill>
                          <a:srgbClr val="003760"/>
                        </a:solidFill>
                        <a:latin typeface="Cambria Math" pitchFamily="34" charset="0"/>
                        <a:ea typeface="Cambria Math" pitchFamily="34" charset="-122"/>
                        <a:cs typeface="Cambria Math" pitchFamily="34" charset="-120"/>
                      </a:rPr>
                      <m:t>′(</m:t>
                    </m:r>
                    <m:r>
                      <a:rPr lang="en-US" altLang="zh-CN" b="0" i="0" smtClean="0">
                        <a:solidFill>
                          <a:srgbClr val="003760"/>
                        </a:solidFill>
                        <a:latin typeface="Cambria Math" pitchFamily="34" charset="0"/>
                        <a:ea typeface="Cambria Math" pitchFamily="34" charset="-122"/>
                        <a:cs typeface="Cambria Math" pitchFamily="34" charset="-120"/>
                      </a:rPr>
                      <m:t>𝑟</m:t>
                    </m:r>
                    <m:r>
                      <a:rPr lang="en-US" altLang="zh-CN" b="0" i="0" smtClean="0">
                        <a:solidFill>
                          <a:srgbClr val="003760"/>
                        </a:solidFill>
                        <a:latin typeface="Cambria Math" pitchFamily="34" charset="0"/>
                        <a:ea typeface="Cambria Math" pitchFamily="34" charset="-122"/>
                        <a:cs typeface="Cambria Math" pitchFamily="34" charset="-120"/>
                      </a:rPr>
                      <m:t>)=</m:t>
                    </m:r>
                    <m:f>
                      <m:fPr>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b="0" i="0">
                            <a:solidFill>
                              <a:srgbClr val="003760"/>
                            </a:solidFill>
                            <a:latin typeface="Cambria Math" pitchFamily="34" charset="0"/>
                            <a:ea typeface="Cambria Math" pitchFamily="34" charset="-122"/>
                            <a:cs typeface="Cambria Math" pitchFamily="34" charset="-120"/>
                          </a:rPr>
                          <m:t>2</m:t>
                        </m:r>
                        <m:r>
                          <m:rPr>
                            <m:sty m:val="p"/>
                          </m:rPr>
                          <a:rPr lang="en-US" altLang="zh-CN" b="0" i="0">
                            <a:solidFill>
                              <a:srgbClr val="003760"/>
                            </a:solidFill>
                            <a:latin typeface="Cambria Math" pitchFamily="34" charset="0"/>
                            <a:ea typeface="Cambria Math" pitchFamily="34" charset="-122"/>
                            <a:cs typeface="Cambria Math" pitchFamily="34" charset="-120"/>
                          </a:rPr>
                          <m:t>π</m:t>
                        </m:r>
                      </m:num>
                      <m:den>
                        <m:r>
                          <a:rPr lang="en-US" altLang="zh-CN" b="0" i="0">
                            <a:solidFill>
                              <a:srgbClr val="003760"/>
                            </a:solidFill>
                            <a:latin typeface="Cambria Math" pitchFamily="34" charset="0"/>
                            <a:ea typeface="Cambria Math" pitchFamily="34" charset="-122"/>
                            <a:cs typeface="Cambria Math" pitchFamily="34" charset="-120"/>
                          </a:rPr>
                          <m:t>3</m:t>
                        </m:r>
                      </m:den>
                    </m:f>
                    <m:r>
                      <a:rPr lang="en-US" altLang="zh-CN" b="0" i="0" smtClean="0">
                        <a:solidFill>
                          <a:srgbClr val="003760"/>
                        </a:solidFill>
                        <a:latin typeface="Cambria Math" pitchFamily="34" charset="0"/>
                        <a:ea typeface="Cambria Math" pitchFamily="34" charset="-122"/>
                        <a:cs typeface="Cambria Math" pitchFamily="34" charset="-120"/>
                      </a:rPr>
                      <m:t>(9−3</m:t>
                    </m:r>
                    <m:sSup>
                      <m:sSupPr>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b="0" i="0">
                            <a:solidFill>
                              <a:srgbClr val="003760"/>
                            </a:solidFill>
                            <a:latin typeface="Cambria Math" pitchFamily="34" charset="0"/>
                            <a:ea typeface="Cambria Math" pitchFamily="34" charset="-122"/>
                            <a:cs typeface="Cambria Math" pitchFamily="34" charset="-120"/>
                          </a:rPr>
                          <m:t>𝑟</m:t>
                        </m:r>
                      </m:e>
                      <m:sup>
                        <m:r>
                          <a:rPr lang="en-US" altLang="zh-CN" b="0" i="0">
                            <a:solidFill>
                              <a:srgbClr val="003760"/>
                            </a:solidFill>
                            <a:latin typeface="Cambria Math" pitchFamily="34" charset="0"/>
                            <a:ea typeface="Cambria Math" pitchFamily="34" charset="-122"/>
                            <a:cs typeface="Cambria Math" pitchFamily="34" charset="-120"/>
                          </a:rPr>
                          <m:t>2</m:t>
                        </m:r>
                      </m:sup>
                    </m:sSup>
                    <m:r>
                      <a:rPr lang="en-US" altLang="zh-CN" b="0" i="0" smtClean="0">
                        <a:solidFill>
                          <a:srgbClr val="003760"/>
                        </a:solidFill>
                        <a:latin typeface="Cambria Math" pitchFamily="34" charset="0"/>
                        <a:ea typeface="Cambria Math" pitchFamily="34" charset="-122"/>
                        <a:cs typeface="Cambria Math" pitchFamily="34" charset="-120"/>
                      </a:rPr>
                      <m:t>)</m:t>
                    </m:r>
                  </m:oMath>
                </a14:m>
                <a:r>
                  <a:rPr lang="en-US" altLang="zh-CN" b="0" i="0" dirty="0">
                    <a:solidFill>
                      <a:srgbClr val="003760"/>
                    </a:solidFill>
                    <a:latin typeface="Times New Roman" pitchFamily="34" charset="0"/>
                    <a:ea typeface="微软雅黑" pitchFamily="34" charset="-122"/>
                    <a:cs typeface="Times New Roman" pitchFamily="34" charset="-120"/>
                  </a:rPr>
                  <a:t>.当</a:t>
                </a:r>
                <a14:m>
                  <m:oMath xmlns:m="http://schemas.openxmlformats.org/officeDocument/2006/math">
                    <m:r>
                      <a:rPr lang="en-US" altLang="zh-CN" b="0" i="0" smtClean="0">
                        <a:solidFill>
                          <a:srgbClr val="003760"/>
                        </a:solidFill>
                        <a:latin typeface="Cambria Math" pitchFamily="34" charset="0"/>
                        <a:ea typeface="Cambria Math" pitchFamily="34" charset="-122"/>
                        <a:cs typeface="Cambria Math" pitchFamily="34" charset="-120"/>
                      </a:rPr>
                      <m:t>1&lt;</m:t>
                    </m:r>
                    <m:r>
                      <a:rPr lang="en-US" altLang="zh-CN" b="0" i="0" smtClean="0">
                        <a:solidFill>
                          <a:srgbClr val="003760"/>
                        </a:solidFill>
                        <a:latin typeface="Cambria Math" pitchFamily="34" charset="0"/>
                        <a:ea typeface="Cambria Math" pitchFamily="34" charset="-122"/>
                        <a:cs typeface="Cambria Math" pitchFamily="34" charset="-120"/>
                      </a:rPr>
                      <m:t>𝑟</m:t>
                    </m:r>
                    <m:r>
                      <a:rPr lang="en-US" altLang="zh-CN" b="0" i="0" smtClean="0">
                        <a:solidFill>
                          <a:srgbClr val="003760"/>
                        </a:solidFill>
                        <a:latin typeface="Cambria Math" pitchFamily="34" charset="0"/>
                        <a:ea typeface="Cambria Math" pitchFamily="34" charset="-122"/>
                        <a:cs typeface="Cambria Math" pitchFamily="34" charset="-120"/>
                      </a:rPr>
                      <m:t>&lt;</m:t>
                    </m:r>
                    <m:rad>
                      <m:radPr>
                        <m:degHide m:val="on"/>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b="0" i="0">
                            <a:solidFill>
                              <a:srgbClr val="003760"/>
                            </a:solidFill>
                            <a:latin typeface="Cambria Math" pitchFamily="34" charset="0"/>
                            <a:ea typeface="Cambria Math" pitchFamily="34" charset="-122"/>
                            <a:cs typeface="Cambria Math" pitchFamily="34" charset="-120"/>
                          </a:rPr>
                          <m:t>3</m:t>
                        </m:r>
                      </m:e>
                    </m:rad>
                  </m:oMath>
                </a14:m>
                <a:r>
                  <a:rPr lang="en-US" altLang="zh-CN" b="0" i="0" dirty="0">
                    <a:solidFill>
                      <a:srgbClr val="003760"/>
                    </a:solidFill>
                    <a:latin typeface="Times New Roman" pitchFamily="34" charset="0"/>
                    <a:ea typeface="微软雅黑" pitchFamily="34" charset="-122"/>
                    <a:cs typeface="Times New Roman" pitchFamily="34" charset="-120"/>
                  </a:rPr>
                  <a:t>时,</a:t>
                </a:r>
                <a14:m>
                  <m:oMath xmlns:m="http://schemas.openxmlformats.org/officeDocument/2006/math">
                    <m:r>
                      <a:rPr lang="en-US" altLang="zh-CN" b="0" i="0" smtClean="0">
                        <a:solidFill>
                          <a:srgbClr val="003760"/>
                        </a:solidFill>
                        <a:latin typeface="Cambria Math" pitchFamily="34" charset="0"/>
                        <a:ea typeface="Cambria Math" pitchFamily="34" charset="-122"/>
                        <a:cs typeface="Cambria Math" pitchFamily="34" charset="-120"/>
                      </a:rPr>
                      <m:t>𝑉</m:t>
                    </m:r>
                    <m:r>
                      <a:rPr lang="en-US" altLang="zh-CN" b="0" i="0" smtClean="0">
                        <a:solidFill>
                          <a:srgbClr val="003760"/>
                        </a:solidFill>
                        <a:latin typeface="Cambria Math" pitchFamily="34" charset="0"/>
                        <a:ea typeface="Cambria Math" pitchFamily="34" charset="-122"/>
                        <a:cs typeface="Cambria Math" pitchFamily="34" charset="-120"/>
                      </a:rPr>
                      <m:t>′(</m:t>
                    </m:r>
                    <m:r>
                      <a:rPr lang="en-US" altLang="zh-CN" b="0" i="0" smtClean="0">
                        <a:solidFill>
                          <a:srgbClr val="003760"/>
                        </a:solidFill>
                        <a:latin typeface="Cambria Math" pitchFamily="34" charset="0"/>
                        <a:ea typeface="Cambria Math" pitchFamily="34" charset="-122"/>
                        <a:cs typeface="Cambria Math" pitchFamily="34" charset="-120"/>
                      </a:rPr>
                      <m:t>𝑟</m:t>
                    </m:r>
                    <m:r>
                      <a:rPr lang="en-US" altLang="zh-CN" b="0" i="0" smtClean="0">
                        <a:solidFill>
                          <a:srgbClr val="003760"/>
                        </a:solidFill>
                        <a:latin typeface="Cambria Math" pitchFamily="34" charset="0"/>
                        <a:ea typeface="Cambria Math" pitchFamily="34" charset="-122"/>
                        <a:cs typeface="Cambria Math" pitchFamily="34" charset="-120"/>
                      </a:rPr>
                      <m:t>)&gt;0</m:t>
                    </m:r>
                  </m:oMath>
                </a14:m>
                <a:r>
                  <a:rPr lang="en-US" altLang="zh-CN" b="0" i="0" dirty="0">
                    <a:solidFill>
                      <a:srgbClr val="003760"/>
                    </a:solidFill>
                    <a:latin typeface="Times New Roman" pitchFamily="34" charset="0"/>
                    <a:ea typeface="微软雅黑" pitchFamily="34" charset="-122"/>
                    <a:cs typeface="Times New Roman" pitchFamily="34" charset="-120"/>
                  </a:rPr>
                  <a:t>,则</a:t>
                </a:r>
                <a14:m>
                  <m:oMath xmlns:m="http://schemas.openxmlformats.org/officeDocument/2006/math">
                    <m:r>
                      <a:rPr lang="en-US" altLang="zh-CN" b="0" i="0" smtClean="0">
                        <a:solidFill>
                          <a:srgbClr val="003760"/>
                        </a:solidFill>
                        <a:latin typeface="Cambria Math" pitchFamily="34" charset="0"/>
                        <a:ea typeface="Cambria Math" pitchFamily="34" charset="-122"/>
                        <a:cs typeface="Cambria Math" pitchFamily="34" charset="-120"/>
                      </a:rPr>
                      <m:t>𝑉</m:t>
                    </m:r>
                    <m:r>
                      <a:rPr lang="en-US" altLang="zh-CN" b="0" i="0" smtClean="0">
                        <a:solidFill>
                          <a:srgbClr val="003760"/>
                        </a:solidFill>
                        <a:latin typeface="Cambria Math" pitchFamily="34" charset="0"/>
                        <a:ea typeface="Cambria Math" pitchFamily="34" charset="-122"/>
                        <a:cs typeface="Cambria Math" pitchFamily="34" charset="-120"/>
                      </a:rPr>
                      <m:t>(</m:t>
                    </m:r>
                    <m:r>
                      <a:rPr lang="en-US" altLang="zh-CN" b="0" i="0" smtClean="0">
                        <a:solidFill>
                          <a:srgbClr val="003760"/>
                        </a:solidFill>
                        <a:latin typeface="Cambria Math" pitchFamily="34" charset="0"/>
                        <a:ea typeface="Cambria Math" pitchFamily="34" charset="-122"/>
                        <a:cs typeface="Cambria Math" pitchFamily="34" charset="-120"/>
                      </a:rPr>
                      <m:t>𝑟</m:t>
                    </m:r>
                    <m:r>
                      <a:rPr lang="en-US" altLang="zh-CN" b="0" i="0" smtClean="0">
                        <a:solidFill>
                          <a:srgbClr val="003760"/>
                        </a:solidFill>
                        <a:latin typeface="Cambria Math" pitchFamily="34" charset="0"/>
                        <a:ea typeface="Cambria Math" pitchFamily="34" charset="-122"/>
                        <a:cs typeface="Cambria Math" pitchFamily="34" charset="-120"/>
                      </a:rPr>
                      <m:t>)</m:t>
                    </m:r>
                  </m:oMath>
                </a14:m>
                <a:r>
                  <a:rPr lang="en-US" altLang="zh-CN" b="0" i="0" dirty="0">
                    <a:solidFill>
                      <a:srgbClr val="003760"/>
                    </a:solidFill>
                    <a:latin typeface="Times New Roman" pitchFamily="34" charset="0"/>
                    <a:ea typeface="微软雅黑" pitchFamily="34" charset="-122"/>
                    <a:cs typeface="Times New Roman" pitchFamily="34" charset="-120"/>
                  </a:rPr>
                  <a:t>在</a:t>
                </a:r>
                <a14:m>
                  <m:oMath xmlns:m="http://schemas.openxmlformats.org/officeDocument/2006/math">
                    <m:r>
                      <a:rPr lang="en-US" altLang="zh-CN" b="0" i="0" smtClean="0">
                        <a:solidFill>
                          <a:srgbClr val="003760"/>
                        </a:solidFill>
                        <a:latin typeface="Cambria Math" pitchFamily="34" charset="0"/>
                        <a:ea typeface="Cambria Math" pitchFamily="34" charset="-122"/>
                        <a:cs typeface="Cambria Math" pitchFamily="34" charset="-120"/>
                      </a:rPr>
                      <m:t>(1,</m:t>
                    </m:r>
                    <m:rad>
                      <m:radPr>
                        <m:degHide m:val="on"/>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b="0" i="0">
                            <a:solidFill>
                              <a:srgbClr val="003760"/>
                            </a:solidFill>
                            <a:latin typeface="Cambria Math" pitchFamily="34" charset="0"/>
                            <a:ea typeface="Cambria Math" pitchFamily="34" charset="-122"/>
                            <a:cs typeface="Cambria Math" pitchFamily="34" charset="-120"/>
                          </a:rPr>
                          <m:t>3</m:t>
                        </m:r>
                      </m:e>
                    </m:rad>
                    <m:r>
                      <a:rPr lang="en-US" altLang="zh-CN" b="0" i="0" smtClean="0">
                        <a:solidFill>
                          <a:srgbClr val="003760"/>
                        </a:solidFill>
                        <a:latin typeface="Cambria Math" pitchFamily="34" charset="0"/>
                        <a:ea typeface="Cambria Math" pitchFamily="34" charset="-122"/>
                        <a:cs typeface="Cambria Math" pitchFamily="34" charset="-120"/>
                      </a:rPr>
                      <m:t>)</m:t>
                    </m:r>
                  </m:oMath>
                </a14:m>
                <a:r>
                  <a:rPr lang="en-US" altLang="zh-CN" b="0" i="0" dirty="0">
                    <a:solidFill>
                      <a:srgbClr val="003760"/>
                    </a:solidFill>
                    <a:latin typeface="Times New Roman" pitchFamily="34" charset="0"/>
                    <a:ea typeface="微软雅黑" pitchFamily="34" charset="-122"/>
                    <a:cs typeface="Times New Roman" pitchFamily="34" charset="-120"/>
                  </a:rPr>
                  <a:t>上单调递增,故</a:t>
                </a:r>
                <a14:m>
                  <m:oMath xmlns:m="http://schemas.openxmlformats.org/officeDocument/2006/math">
                    <m:r>
                      <a:rPr lang="en-US" altLang="zh-CN" b="0" i="0" smtClean="0">
                        <a:solidFill>
                          <a:srgbClr val="003760"/>
                        </a:solidFill>
                        <a:latin typeface="Cambria Math" pitchFamily="34" charset="0"/>
                        <a:ea typeface="Cambria Math" pitchFamily="34" charset="-122"/>
                        <a:cs typeface="Cambria Math" pitchFamily="34" charset="-120"/>
                      </a:rPr>
                      <m:t>𝑉</m:t>
                    </m:r>
                  </m:oMath>
                </a14:m>
                <a:r>
                  <a:rPr lang="en-US" altLang="zh-CN" b="0" i="0" dirty="0">
                    <a:solidFill>
                      <a:srgbClr val="003760"/>
                    </a:solidFill>
                    <a:latin typeface="Times New Roman" pitchFamily="34" charset="0"/>
                    <a:ea typeface="微软雅黑" pitchFamily="34" charset="-122"/>
                    <a:cs typeface="Times New Roman" pitchFamily="34" charset="-120"/>
                  </a:rPr>
                  <a:t>的取值范围是</a:t>
                </a:r>
                <a14:m>
                  <m:oMath xmlns:m="http://schemas.openxmlformats.org/officeDocument/2006/math">
                    <m:r>
                      <a:rPr lang="en-US" altLang="zh-CN" b="0" i="0" smtClean="0">
                        <a:solidFill>
                          <a:srgbClr val="003760"/>
                        </a:solidFill>
                        <a:latin typeface="Cambria Math" pitchFamily="34" charset="0"/>
                        <a:ea typeface="Cambria Math" pitchFamily="34" charset="-122"/>
                        <a:cs typeface="Cambria Math" pitchFamily="34" charset="-120"/>
                      </a:rPr>
                      <m:t>(</m:t>
                    </m:r>
                    <m:f>
                      <m:fPr>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b="0" i="0">
                            <a:solidFill>
                              <a:srgbClr val="003760"/>
                            </a:solidFill>
                            <a:latin typeface="Cambria Math" pitchFamily="34" charset="0"/>
                            <a:ea typeface="Cambria Math" pitchFamily="34" charset="-122"/>
                            <a:cs typeface="Cambria Math" pitchFamily="34" charset="-120"/>
                          </a:rPr>
                          <m:t>16</m:t>
                        </m:r>
                        <m:r>
                          <m:rPr>
                            <m:sty m:val="p"/>
                          </m:rPr>
                          <a:rPr lang="en-US" altLang="zh-CN" b="0" i="0">
                            <a:solidFill>
                              <a:srgbClr val="003760"/>
                            </a:solidFill>
                            <a:latin typeface="Cambria Math" pitchFamily="34" charset="0"/>
                            <a:ea typeface="Cambria Math" pitchFamily="34" charset="-122"/>
                            <a:cs typeface="Cambria Math" pitchFamily="34" charset="-120"/>
                          </a:rPr>
                          <m:t>π</m:t>
                        </m:r>
                      </m:num>
                      <m:den>
                        <m:r>
                          <a:rPr lang="en-US" altLang="zh-CN" b="0" i="0">
                            <a:solidFill>
                              <a:srgbClr val="003760"/>
                            </a:solidFill>
                            <a:latin typeface="Cambria Math" pitchFamily="34" charset="0"/>
                            <a:ea typeface="Cambria Math" pitchFamily="34" charset="-122"/>
                            <a:cs typeface="Cambria Math" pitchFamily="34" charset="-120"/>
                          </a:rPr>
                          <m:t>3</m:t>
                        </m:r>
                      </m:den>
                    </m:f>
                  </m:oMath>
                </a14:m>
                <a:r>
                  <a:rPr lang="en-US" altLang="zh-CN"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b="0" i="0" smtClean="0">
                        <a:solidFill>
                          <a:srgbClr val="003760"/>
                        </a:solidFill>
                        <a:latin typeface="Cambria Math" pitchFamily="34" charset="0"/>
                        <a:ea typeface="Cambria Math" pitchFamily="34" charset="-122"/>
                        <a:cs typeface="Cambria Math" pitchFamily="34" charset="-120"/>
                      </a:rPr>
                      <m:t>4</m:t>
                    </m:r>
                    <m:rad>
                      <m:radPr>
                        <m:degHide m:val="on"/>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b="0" i="0">
                            <a:solidFill>
                              <a:srgbClr val="003760"/>
                            </a:solidFill>
                            <a:latin typeface="Cambria Math" pitchFamily="34" charset="0"/>
                            <a:ea typeface="Cambria Math" pitchFamily="34" charset="-122"/>
                            <a:cs typeface="Cambria Math" pitchFamily="34" charset="-120"/>
                          </a:rPr>
                          <m:t>3</m:t>
                        </m:r>
                      </m:e>
                    </m:rad>
                    <m:r>
                      <m:rPr>
                        <m:sty m:val="p"/>
                      </m:rPr>
                      <a:rPr lang="en-US" altLang="zh-CN" b="0" i="0" smtClean="0">
                        <a:solidFill>
                          <a:srgbClr val="003760"/>
                        </a:solidFill>
                        <a:latin typeface="Cambria Math" pitchFamily="34" charset="0"/>
                        <a:ea typeface="Cambria Math" pitchFamily="34" charset="-122"/>
                        <a:cs typeface="Cambria Math" pitchFamily="34" charset="-120"/>
                      </a:rPr>
                      <m:t>π</m:t>
                    </m:r>
                    <m:r>
                      <a:rPr lang="en-US" altLang="zh-CN" b="0" i="0" smtClean="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.故选A.</a:t>
                </a:r>
                <a:endParaRPr lang="en-US" altLang="zh-CN" dirty="0">
                  <a:solidFill>
                    <a:srgbClr val="003760"/>
                  </a:solidFill>
                </a:endParaRPr>
              </a:p>
            </p:txBody>
          </p:sp>
        </mc:Choice>
        <mc:Fallback xmlns="">
          <p:sp>
            <p:nvSpPr>
              <p:cNvPr id="6" name="QC_6_AS.25_1#40935a5f8?vaa=1&amp;vcp=1&amp;vop=1&amp;pid=7bb655dd2&amp;color=36,64,97&amp;vtp=1&amp;bbb=1&amp;hb=1"/>
              <p:cNvSpPr>
                <a:spLocks noRot="1" noChangeAspect="1" noMove="1" noResize="1" noEditPoints="1" noAdjustHandles="1" noChangeArrowheads="1" noChangeShapeType="1" noTextEdit="1"/>
              </p:cNvSpPr>
              <p:nvPr/>
            </p:nvSpPr>
            <p:spPr>
              <a:xfrm>
                <a:off x="539496" y="4177524"/>
                <a:ext cx="11109960" cy="1308100"/>
              </a:xfrm>
              <a:prstGeom prst="rect">
                <a:avLst/>
              </a:prstGeom>
              <a:blipFill>
                <a:blip r:embed="rId6"/>
                <a:stretch>
                  <a:fillRect l="-1317" r="-878" b="-6047"/>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6">
                                            <p:bg/>
                                          </p:spTgt>
                                        </p:tgtEl>
                                        <p:attrNameLst>
                                          <p:attrName>style.visibility</p:attrName>
                                        </p:attrNameLst>
                                      </p:cBhvr>
                                      <p:to>
                                        <p:strVal val="visible"/>
                                      </p:to>
                                    </p:set>
                                    <p:animEffect transition="in" filter="fade">
                                      <p:cBhvr>
                                        <p:cTn id="7" dur="500"/>
                                        <p:tgtEl>
                                          <p:spTgt spid="6">
                                            <p:bg/>
                                          </p:spTgt>
                                        </p:tgtEl>
                                      </p:cBhvr>
                                    </p:animEffect>
                                    <p:anim calcmode="lin" valueType="num">
                                      <p:cBhvr>
                                        <p:cTn id="8" dur="500" fill="hold"/>
                                        <p:tgtEl>
                                          <p:spTgt spid="6">
                                            <p:bg/>
                                          </p:spTgt>
                                        </p:tgtEl>
                                        <p:attrNameLst>
                                          <p:attrName>ppt_x</p:attrName>
                                        </p:attrNameLst>
                                      </p:cBhvr>
                                      <p:tavLst>
                                        <p:tav tm="0">
                                          <p:val>
                                            <p:strVal val="#ppt_x"/>
                                          </p:val>
                                        </p:tav>
                                        <p:tav tm="100000">
                                          <p:val>
                                            <p:strVal val="#ppt_x"/>
                                          </p:val>
                                        </p:tav>
                                      </p:tavLst>
                                    </p:anim>
                                    <p:anim calcmode="lin" valueType="num">
                                      <p:cBhvr>
                                        <p:cTn id="9" dur="500" fill="hold"/>
                                        <p:tgtEl>
                                          <p:spTgt spid="6">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6">
                                            <p:txEl>
                                              <p:pRg st="0" end="0"/>
                                            </p:txEl>
                                          </p:spTgt>
                                        </p:tgtEl>
                                        <p:attrNameLst>
                                          <p:attrName>style.visibility</p:attrName>
                                        </p:attrNameLst>
                                      </p:cBhvr>
                                      <p:to>
                                        <p:strVal val="visible"/>
                                      </p:to>
                                    </p:set>
                                    <p:animEffect transition="in" filter="fade">
                                      <p:cBhvr>
                                        <p:cTn id="12" dur="500"/>
                                        <p:tgtEl>
                                          <p:spTgt spid="6">
                                            <p:txEl>
                                              <p:pRg st="0" end="0"/>
                                            </p:txEl>
                                          </p:spTgt>
                                        </p:tgtEl>
                                      </p:cBhvr>
                                    </p:animEffect>
                                    <p:anim calcmode="lin" valueType="num">
                                      <p:cBhvr>
                                        <p:cTn id="13"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6">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6">
                                            <p:txEl>
                                              <p:pRg st="1" end="1"/>
                                            </p:txEl>
                                          </p:spTgt>
                                        </p:tgtEl>
                                        <p:attrNameLst>
                                          <p:attrName>style.visibility</p:attrName>
                                        </p:attrNameLst>
                                      </p:cBhvr>
                                      <p:to>
                                        <p:strVal val="visible"/>
                                      </p:to>
                                    </p:set>
                                    <p:animEffect transition="in" filter="fade">
                                      <p:cBhvr>
                                        <p:cTn id="17" dur="500"/>
                                        <p:tgtEl>
                                          <p:spTgt spid="6">
                                            <p:txEl>
                                              <p:pRg st="1" end="1"/>
                                            </p:txEl>
                                          </p:spTgt>
                                        </p:tgtEl>
                                      </p:cBhvr>
                                    </p:animEffect>
                                    <p:anim calcmode="lin" valueType="num">
                                      <p:cBhvr>
                                        <p:cTn id="18"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6">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6">
                                            <p:txEl>
                                              <p:pRg st="2" end="2"/>
                                            </p:txEl>
                                          </p:spTgt>
                                        </p:tgtEl>
                                        <p:attrNameLst>
                                          <p:attrName>style.visibility</p:attrName>
                                        </p:attrNameLst>
                                      </p:cBhvr>
                                      <p:to>
                                        <p:strVal val="visible"/>
                                      </p:to>
                                    </p:set>
                                    <p:animEffect transition="in" filter="fade">
                                      <p:cBhvr>
                                        <p:cTn id="22" dur="500"/>
                                        <p:tgtEl>
                                          <p:spTgt spid="6">
                                            <p:txEl>
                                              <p:pRg st="2" end="2"/>
                                            </p:txEl>
                                          </p:spTgt>
                                        </p:tgtEl>
                                      </p:cBhvr>
                                    </p:animEffect>
                                    <p:anim calcmode="lin" valueType="num">
                                      <p:cBhvr>
                                        <p:cTn id="23"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6">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42" presetClass="entr" presetSubtype="0" fill="hold" grpId="0" nodeType="clickEffect">
                                  <p:stCondLst>
                                    <p:cond delay="0"/>
                                  </p:stCondLst>
                                  <p:childTnLst>
                                    <p:set>
                                      <p:cBhvr>
                                        <p:cTn id="28" dur="1" fill="hold">
                                          <p:stCondLst>
                                            <p:cond delay="0"/>
                                          </p:stCondLst>
                                        </p:cTn>
                                        <p:tgtEl>
                                          <p:spTgt spid="3">
                                            <p:bg/>
                                          </p:spTgt>
                                        </p:tgtEl>
                                        <p:attrNameLst>
                                          <p:attrName>style.visibility</p:attrName>
                                        </p:attrNameLst>
                                      </p:cBhvr>
                                      <p:to>
                                        <p:strVal val="visible"/>
                                      </p:to>
                                    </p:set>
                                    <p:animEffect transition="in" filter="fade">
                                      <p:cBhvr>
                                        <p:cTn id="29" dur="500"/>
                                        <p:tgtEl>
                                          <p:spTgt spid="3">
                                            <p:bg/>
                                          </p:spTgt>
                                        </p:tgtEl>
                                      </p:cBhvr>
                                    </p:animEffect>
                                    <p:anim calcmode="lin" valueType="num">
                                      <p:cBhvr>
                                        <p:cTn id="30" dur="500" fill="hold"/>
                                        <p:tgtEl>
                                          <p:spTgt spid="3">
                                            <p:bg/>
                                          </p:spTgt>
                                        </p:tgtEl>
                                        <p:attrNameLst>
                                          <p:attrName>ppt_x</p:attrName>
                                        </p:attrNameLst>
                                      </p:cBhvr>
                                      <p:tavLst>
                                        <p:tav tm="0">
                                          <p:val>
                                            <p:strVal val="#ppt_x"/>
                                          </p:val>
                                        </p:tav>
                                        <p:tav tm="100000">
                                          <p:val>
                                            <p:strVal val="#ppt_x"/>
                                          </p:val>
                                        </p:tav>
                                      </p:tavLst>
                                    </p:anim>
                                    <p:anim calcmode="lin" valueType="num">
                                      <p:cBhvr>
                                        <p:cTn id="31" dur="500" fill="hold"/>
                                        <p:tgtEl>
                                          <p:spTgt spid="3">
                                            <p:bg/>
                                          </p:spTgt>
                                        </p:tgtEl>
                                        <p:attrNameLst>
                                          <p:attrName>ppt_y</p:attrName>
                                        </p:attrNameLst>
                                      </p:cBhvr>
                                      <p:tavLst>
                                        <p:tav tm="0">
                                          <p:val>
                                            <p:strVal val="#ppt_y+.1"/>
                                          </p:val>
                                        </p:tav>
                                        <p:tav tm="100000">
                                          <p:val>
                                            <p:strVal val="#ppt_y"/>
                                          </p:val>
                                        </p:tav>
                                      </p:tavLst>
                                    </p:anim>
                                  </p:childTnLst>
                                </p:cTn>
                              </p:par>
                              <p:par>
                                <p:cTn id="32" presetID="42" presetClass="entr" presetSubtype="0" fill="hold" grpId="0" nodeType="withEffect">
                                  <p:stCondLst>
                                    <p:cond delay="0"/>
                                  </p:stCondLst>
                                  <p:childTnLst>
                                    <p:set>
                                      <p:cBhvr>
                                        <p:cTn id="33" dur="1" fill="hold">
                                          <p:stCondLst>
                                            <p:cond delay="0"/>
                                          </p:stCondLst>
                                        </p:cTn>
                                        <p:tgtEl>
                                          <p:spTgt spid="3">
                                            <p:txEl>
                                              <p:pRg st="0" end="0"/>
                                            </p:txEl>
                                          </p:spTgt>
                                        </p:tgtEl>
                                        <p:attrNameLst>
                                          <p:attrName>style.visibility</p:attrName>
                                        </p:attrNameLst>
                                      </p:cBhvr>
                                      <p:to>
                                        <p:strVal val="visible"/>
                                      </p:to>
                                    </p:set>
                                    <p:animEffect transition="in" filter="fade">
                                      <p:cBhvr>
                                        <p:cTn id="34" dur="500"/>
                                        <p:tgtEl>
                                          <p:spTgt spid="3">
                                            <p:txEl>
                                              <p:pRg st="0" end="0"/>
                                            </p:txEl>
                                          </p:spTgt>
                                        </p:tgtEl>
                                      </p:cBhvr>
                                    </p:animEffect>
                                    <p:anim calcmode="lin" valueType="num">
                                      <p:cBhvr>
                                        <p:cTn id="35"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36" dur="5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6" grpId="0" build="p" animBg="1"/>
    </p:bldLst>
  </p:timing>
</p:sld>
</file>

<file path=ppt/slides/slide17.xml><?xml version="1.0" encoding="utf-8"?>
<p:sld xmlns:a="http://schemas.openxmlformats.org/drawingml/2006/main" xmlns:r="http://schemas.openxmlformats.org/officeDocument/2006/relationships" xmlns:p="http://schemas.openxmlformats.org/presentationml/2006/main">
  <p:cSld name="Slide 17&amp;si=17checked= 1 &amp; amp; version = 1.0.5checked=1&amp;version=1.0.5">
    <p:spTree>
      <p:nvGrpSpPr>
        <p:cNvPr id="1" name=""/>
        <p:cNvGrpSpPr/>
        <p:nvPr/>
      </p:nvGrpSpPr>
      <p:grpSpPr>
        <a:xfrm>
          <a:off x="0" y="0"/>
          <a:ext cx="0" cy="0"/>
          <a:chOff x="0" y="0"/>
          <a:chExt cx="0" cy="0"/>
        </a:xfrm>
      </p:grpSpPr>
      <p:sp>
        <p:nvSpPr>
          <p:cNvPr id="2" name="C_5_BD#98f175637?vcp=1&amp;pid=507212d07&amp;color=101,101,255&amp;vtp=1&amp;bt=1&amp;bbb=1"/>
          <p:cNvSpPr/>
          <p:nvPr/>
        </p:nvSpPr>
        <p:spPr>
          <a:xfrm>
            <a:off x="539496" y="828000"/>
            <a:ext cx="11109960" cy="849376"/>
          </a:xfrm>
          <a:prstGeom prst="rect">
            <a:avLst/>
          </a:prstGeom>
          <a:noFill/>
          <a:ln/>
        </p:spPr>
        <p:txBody>
          <a:bodyPr wrap="none" lIns="0" tIns="0" rIns="0" bIns="0" rtlCol="0" anchor="t"/>
          <a:lstStyle/>
          <a:p>
            <a:pPr algn="l" latinLnBrk="1">
              <a:lnSpc>
                <a:spcPts val="3900"/>
              </a:lnSpc>
            </a:pPr>
            <a:r>
              <a:rPr lang="en-US" altLang="zh-CN" sz="2200" b="0" i="0" dirty="0">
                <a:solidFill>
                  <a:srgbClr val="6565FF"/>
                </a:solidFill>
                <a:latin typeface="Times New Roman" pitchFamily="34" charset="0"/>
                <a:ea typeface="微软雅黑" pitchFamily="34" charset="-122"/>
                <a:cs typeface="Times New Roman" pitchFamily="34" charset="-120"/>
              </a:rPr>
              <a:t>题型2</a:t>
            </a:r>
            <a:r>
              <a:rPr lang="en-US" altLang="zh-CN" sz="2200" b="0" i="0" dirty="0">
                <a:solidFill>
                  <a:srgbClr val="6565FF"/>
                </a:solidFill>
                <a:latin typeface="SimSun" pitchFamily="34" charset="0"/>
                <a:ea typeface="SimSun" pitchFamily="34" charset="-122"/>
                <a:cs typeface="SimSun" pitchFamily="34" charset="-120"/>
              </a:rPr>
              <a:t> </a:t>
            </a:r>
            <a:r>
              <a:rPr lang="en-US" altLang="zh-CN" sz="2200" b="0" i="0" dirty="0">
                <a:solidFill>
                  <a:srgbClr val="6565FF"/>
                </a:solidFill>
                <a:latin typeface="Times New Roman" pitchFamily="34" charset="0"/>
                <a:ea typeface="微软雅黑" pitchFamily="34" charset="-122"/>
                <a:cs typeface="Times New Roman" pitchFamily="34" charset="-120"/>
              </a:rPr>
              <a:t>用料（费用）最省问题</a:t>
            </a:r>
            <a:endParaRPr lang="en-US" altLang="zh-CN" sz="2200" dirty="0"/>
          </a:p>
        </p:txBody>
      </p:sp>
      <mc:AlternateContent xmlns:mc="http://schemas.openxmlformats.org/markup-compatibility/2006" xmlns:a14="http://schemas.microsoft.com/office/drawing/2010/main">
        <mc:Choice Requires="a14">
          <p:sp>
            <p:nvSpPr>
              <p:cNvPr id="3" name="QO_6_BD.28_1#5c20a184d?vcp=1&amp;vop=1&amp;pid=98f175637&amp;color=36,64,97&amp;vtp=1&amp;bbb=1&amp;hb=1"/>
              <p:cNvSpPr/>
              <p:nvPr/>
            </p:nvSpPr>
            <p:spPr>
              <a:xfrm>
                <a:off x="539496" y="1318332"/>
                <a:ext cx="11109960" cy="1611440"/>
              </a:xfrm>
              <a:prstGeom prst="rect">
                <a:avLst/>
              </a:prstGeom>
              <a:noFill/>
              <a:ln/>
            </p:spPr>
            <p:txBody>
              <a:bodyPr wrap="none" lIns="0" tIns="0" rIns="0" bIns="0" rtlCol="0" anchor="t"/>
              <a:lstStyle/>
              <a:p>
                <a:pPr algn="l" latinLnBrk="1">
                  <a:lnSpc>
                    <a:spcPts val="3300"/>
                  </a:lnSpc>
                </a:pPr>
                <a:r>
                  <a:rPr lang="en-US" altLang="zh-CN" sz="1800" b="0" i="0" dirty="0">
                    <a:solidFill>
                      <a:srgbClr val="244061"/>
                    </a:solidFill>
                    <a:latin typeface="SimSun" pitchFamily="34" charset="0"/>
                    <a:ea typeface="SimSun" pitchFamily="34" charset="-122"/>
                    <a:cs typeface="SimSun" pitchFamily="34" charset="-120"/>
                  </a:rPr>
                  <a:t>    </a:t>
                </a:r>
                <a:r>
                  <a:rPr lang="en-US" altLang="zh-CN" sz="1800" b="1" i="0" dirty="0">
                    <a:solidFill>
                      <a:srgbClr val="244061"/>
                    </a:solidFill>
                    <a:latin typeface="Times New Roman" pitchFamily="34" charset="0"/>
                    <a:ea typeface="微软雅黑" pitchFamily="34" charset="-122"/>
                    <a:cs typeface="Times New Roman" pitchFamily="34" charset="-120"/>
                  </a:rPr>
                  <a:t>例2</a:t>
                </a:r>
                <a:r>
                  <a:rPr lang="en-US" altLang="zh-CN" sz="1800" b="1" i="0" dirty="0">
                    <a:solidFill>
                      <a:srgbClr val="244061"/>
                    </a:solidFill>
                    <a:latin typeface="SimSun" pitchFamily="34" charset="0"/>
                    <a:ea typeface="SimSun" pitchFamily="34" charset="-122"/>
                    <a:cs typeface="SimSu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某网球中心欲建连成片的网球场数块，用128万元购买土地10</a:t>
                </a:r>
                <a:r>
                  <a:rPr lang="en-US" altLang="zh-CN" sz="1800" b="0" i="0" dirty="0">
                    <a:solidFill>
                      <a:srgbClr val="244061"/>
                    </a:solidFill>
                    <a:latin typeface="SimSun" pitchFamily="34" charset="0"/>
                    <a:ea typeface="SimSun" pitchFamily="34" charset="-122"/>
                    <a:cs typeface="SimSu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000平方米</a:t>
                </a:r>
                <a:r>
                  <a:rPr lang="en-US" altLang="zh-CN" sz="1800" b="0" i="0">
                    <a:solidFill>
                      <a:srgbClr val="244061"/>
                    </a:solidFill>
                    <a:latin typeface="Times New Roman" pitchFamily="34" charset="0"/>
                    <a:ea typeface="微软雅黑" pitchFamily="34" charset="-122"/>
                    <a:cs typeface="Times New Roman" pitchFamily="34" charset="-120"/>
                  </a:rPr>
                  <a:t>，该中心每块球场的建设面积</a:t>
                </a:r>
              </a:p>
              <a:p>
                <a:pPr latinLnBrk="1">
                  <a:lnSpc>
                    <a:spcPts val="3300"/>
                  </a:lnSpc>
                </a:pPr>
                <a:r>
                  <a:rPr lang="en-US" altLang="zh-CN" sz="1800" b="0" i="0">
                    <a:solidFill>
                      <a:srgbClr val="244061"/>
                    </a:solidFill>
                    <a:latin typeface="Times New Roman" pitchFamily="34" charset="0"/>
                    <a:ea typeface="微软雅黑" pitchFamily="34" charset="-122"/>
                    <a:cs typeface="Times New Roman" pitchFamily="34" charset="-120"/>
                  </a:rPr>
                  <a:t>为</a:t>
                </a:r>
                <a:r>
                  <a:rPr lang="en-US" altLang="zh-CN" sz="1800" b="0" i="0" dirty="0">
                    <a:solidFill>
                      <a:srgbClr val="244061"/>
                    </a:solidFill>
                    <a:latin typeface="Times New Roman" pitchFamily="34" charset="0"/>
                    <a:ea typeface="微软雅黑" pitchFamily="34" charset="-122"/>
                    <a:cs typeface="Times New Roman" pitchFamily="34" charset="-120"/>
                  </a:rPr>
                  <a:t>1</a:t>
                </a:r>
                <a:r>
                  <a:rPr lang="en-US" altLang="zh-CN" sz="1800" b="0" i="0" dirty="0">
                    <a:solidFill>
                      <a:srgbClr val="244061"/>
                    </a:solidFill>
                    <a:latin typeface="SimSun" pitchFamily="34" charset="0"/>
                    <a:ea typeface="SimSun" pitchFamily="34" charset="-122"/>
                    <a:cs typeface="SimSu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000平方米，球场的总建筑面积的每平方米的平均建设费用与球场数有关，当该中心建球场</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𝑥</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块时</a:t>
                </a:r>
                <a:r>
                  <a:rPr lang="en-US" altLang="zh-CN" sz="1800" b="0" i="0">
                    <a:solidFill>
                      <a:srgbClr val="244061"/>
                    </a:solidFill>
                    <a:latin typeface="Times New Roman" pitchFamily="34" charset="0"/>
                    <a:ea typeface="微软雅黑" pitchFamily="34" charset="-122"/>
                    <a:cs typeface="Times New Roman" pitchFamily="34" charset="-120"/>
                  </a:rPr>
                  <a:t>，每平方</a:t>
                </a:r>
              </a:p>
              <a:p>
                <a:pPr latinLnBrk="1">
                  <a:lnSpc>
                    <a:spcPts val="3300"/>
                  </a:lnSpc>
                </a:pPr>
                <a:r>
                  <a:rPr lang="en-US" altLang="zh-CN" sz="1800" b="0" i="0">
                    <a:solidFill>
                      <a:srgbClr val="244061"/>
                    </a:solidFill>
                    <a:latin typeface="Times New Roman" pitchFamily="34" charset="0"/>
                    <a:ea typeface="微软雅黑" pitchFamily="34" charset="-122"/>
                    <a:cs typeface="Times New Roman" pitchFamily="34" charset="-120"/>
                  </a:rPr>
                  <a:t>米的平均建设费用</a:t>
                </a:r>
                <a:r>
                  <a:rPr lang="en-US" altLang="zh-CN" sz="1800" b="0" i="0" dirty="0">
                    <a:solidFill>
                      <a:srgbClr val="244061"/>
                    </a:solidFill>
                    <a:latin typeface="Times New Roman" pitchFamily="34" charset="0"/>
                    <a:ea typeface="微软雅黑" pitchFamily="34" charset="-122"/>
                    <a:cs typeface="Times New Roman" pitchFamily="34" charset="-120"/>
                  </a:rPr>
                  <a:t>（单位：元）可近似地用</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𝑓</m:t>
                    </m:r>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𝑥</m:t>
                    </m:r>
                    <m:r>
                      <a:rPr lang="en-US" altLang="zh-CN" sz="1800" b="0" i="0">
                        <a:solidFill>
                          <a:srgbClr val="244061"/>
                        </a:solidFill>
                        <a:latin typeface="Cambria Math" pitchFamily="34" charset="0"/>
                        <a:ea typeface="Cambria Math" pitchFamily="34" charset="-122"/>
                        <a:cs typeface="Cambria Math" pitchFamily="34" charset="-120"/>
                      </a:rPr>
                      <m:t>)=800(1+</m:t>
                    </m:r>
                    <m:f>
                      <m:f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244061"/>
                            </a:solidFill>
                            <a:latin typeface="Cambria Math" pitchFamily="34" charset="0"/>
                            <a:ea typeface="Cambria Math" pitchFamily="34" charset="-122"/>
                            <a:cs typeface="Cambria Math" pitchFamily="34" charset="-120"/>
                          </a:rPr>
                          <m:t>1</m:t>
                        </m:r>
                      </m:num>
                      <m:den>
                        <m:r>
                          <a:rPr lang="en-US" altLang="zh-CN" sz="1800" b="0" i="0">
                            <a:solidFill>
                              <a:srgbClr val="244061"/>
                            </a:solidFill>
                            <a:latin typeface="Cambria Math" pitchFamily="34" charset="0"/>
                            <a:ea typeface="Cambria Math" pitchFamily="34" charset="-122"/>
                            <a:cs typeface="Cambria Math" pitchFamily="34" charset="-120"/>
                          </a:rPr>
                          <m:t>5</m:t>
                        </m:r>
                      </m:den>
                    </m:f>
                    <m:r>
                      <m:rPr>
                        <m:sty m:val="p"/>
                      </m:rPr>
                      <a:rPr lang="en-US" altLang="zh-CN" sz="1800" b="0" i="0">
                        <a:solidFill>
                          <a:srgbClr val="244061"/>
                        </a:solidFill>
                        <a:latin typeface="Cambria Math" pitchFamily="34" charset="0"/>
                        <a:ea typeface="Cambria Math" pitchFamily="34" charset="-122"/>
                        <a:cs typeface="Cambria Math" pitchFamily="34" charset="-120"/>
                      </a:rPr>
                      <m:t>ln</m:t>
                    </m:r>
                    <m:r>
                      <a:rPr lang="en-US" altLang="zh-CN" sz="1800" b="0" i="0">
                        <a:solidFill>
                          <a:srgbClr val="244061"/>
                        </a:solidFill>
                        <a:latin typeface="Cambria Math" pitchFamily="34" charset="0"/>
                        <a:ea typeface="Cambria Math" pitchFamily="34" charset="-122"/>
                        <a:cs typeface="Cambria Math" pitchFamily="34" charset="-120"/>
                      </a:rPr>
                      <m:t>𝑥</m:t>
                    </m:r>
                    <m:r>
                      <a:rPr lang="en-US" altLang="zh-CN" sz="1800" b="0" i="0" smtClean="0">
                        <a:solidFill>
                          <a:srgbClr val="244061"/>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来表示</a:t>
                </a:r>
                <a:r>
                  <a:rPr lang="en-US" altLang="zh-CN" sz="1800" b="0" i="0">
                    <a:solidFill>
                      <a:srgbClr val="244061"/>
                    </a:solidFill>
                    <a:latin typeface="Times New Roman" pitchFamily="34" charset="0"/>
                    <a:ea typeface="微软雅黑" pitchFamily="34" charset="-122"/>
                    <a:cs typeface="Times New Roman" pitchFamily="34" charset="-120"/>
                  </a:rPr>
                  <a:t>.为了使该球场每平方米的综合费用最</a:t>
                </a:r>
              </a:p>
              <a:p>
                <a:pPr latinLnBrk="1">
                  <a:lnSpc>
                    <a:spcPts val="3100"/>
                  </a:lnSpc>
                </a:pPr>
                <a:r>
                  <a:rPr lang="en-US" altLang="zh-CN" b="0" i="0">
                    <a:solidFill>
                      <a:srgbClr val="244061"/>
                    </a:solidFill>
                    <a:latin typeface="Times New Roman" pitchFamily="34" charset="0"/>
                    <a:ea typeface="微软雅黑" pitchFamily="34" charset="-122"/>
                    <a:cs typeface="Times New Roman" pitchFamily="34" charset="-120"/>
                  </a:rPr>
                  <a:t>省</a:t>
                </a:r>
                <a:r>
                  <a:rPr lang="en-US" altLang="zh-CN" b="0" i="0" dirty="0">
                    <a:solidFill>
                      <a:srgbClr val="244061"/>
                    </a:solidFill>
                    <a:latin typeface="Times New Roman" pitchFamily="34" charset="0"/>
                    <a:ea typeface="微软雅黑" pitchFamily="34" charset="-122"/>
                    <a:cs typeface="Times New Roman" pitchFamily="34" charset="-120"/>
                  </a:rPr>
                  <a:t>（综合费用是建设费用与购地费用之和），该网球中心应建几块球场?</a:t>
                </a:r>
                <a:endParaRPr lang="en-US" altLang="zh-CN" dirty="0"/>
              </a:p>
            </p:txBody>
          </p:sp>
        </mc:Choice>
        <mc:Fallback xmlns="">
          <p:sp>
            <p:nvSpPr>
              <p:cNvPr id="3" name="QO_6_BD.28_1#5c20a184d?vcp=1&amp;vop=1&amp;pid=98f175637&amp;color=36,64,97&amp;vtp=1&amp;bbb=1&amp;hb=1"/>
              <p:cNvSpPr>
                <a:spLocks noRot="1" noChangeAspect="1" noMove="1" noResize="1" noEditPoints="1" noAdjustHandles="1" noChangeArrowheads="1" noChangeShapeType="1" noTextEdit="1"/>
              </p:cNvSpPr>
              <p:nvPr/>
            </p:nvSpPr>
            <p:spPr>
              <a:xfrm>
                <a:off x="539496" y="1318332"/>
                <a:ext cx="11109960" cy="1611440"/>
              </a:xfrm>
              <a:prstGeom prst="rect">
                <a:avLst/>
              </a:prstGeom>
              <a:blipFill>
                <a:blip r:embed="rId3"/>
                <a:stretch>
                  <a:fillRect l="-1317" r="-1262" b="-8679"/>
                </a:stretch>
              </a:blipFill>
              <a:ln/>
            </p:spPr>
            <p:txBody>
              <a:bodyPr/>
              <a:lstStyle/>
              <a:p>
                <a:r>
                  <a:rPr lang="zh-CN" altLang="en-US">
                    <a:noFill/>
                  </a:rPr>
                  <a:t> </a:t>
                </a:r>
              </a:p>
            </p:txBody>
          </p:sp>
        </mc:Fallback>
      </mc:AlternateContent>
      <p:sp>
        <p:nvSpPr>
          <p:cNvPr id="4" name="QO_6_EX.29_1#5c20a184d?vcp=1&amp;vop=1&amp;pid=98f175637&amp;color=36,64,97&amp;vtp=1&amp;bbb=1&amp;hb=1"/>
          <p:cNvSpPr/>
          <p:nvPr/>
        </p:nvSpPr>
        <p:spPr>
          <a:xfrm>
            <a:off x="539496" y="2983064"/>
            <a:ext cx="11109960" cy="773240"/>
          </a:xfrm>
          <a:prstGeom prst="rect">
            <a:avLst/>
          </a:prstGeom>
          <a:noFill/>
          <a:ln/>
        </p:spPr>
        <p:txBody>
          <a:bodyPr wrap="none" lIns="0" tIns="0" rIns="0" bIns="0" rtlCol="0" anchor="t"/>
          <a:lstStyle/>
          <a:p>
            <a:pPr algn="l" latinLnBrk="1">
              <a:lnSpc>
                <a:spcPts val="3300"/>
              </a:lnSpc>
            </a:pPr>
            <a:r>
              <a:rPr lang="en-US" altLang="zh-CN" sz="1800" b="0" i="0" dirty="0">
                <a:solidFill>
                  <a:srgbClr val="244061"/>
                </a:solidFill>
                <a:latin typeface="SimSun" pitchFamily="34" charset="0"/>
                <a:ea typeface="SimSun" pitchFamily="34" charset="-122"/>
                <a:cs typeface="SimSun" pitchFamily="34" charset="-120"/>
              </a:rPr>
              <a:t>    </a:t>
            </a:r>
            <a:r>
              <a:rPr lang="en-US" altLang="zh-CN" sz="1800" b="1" i="0" dirty="0">
                <a:solidFill>
                  <a:srgbClr val="244061"/>
                </a:solidFill>
                <a:latin typeface="Times New Roman" pitchFamily="34" charset="0"/>
                <a:ea typeface="微软雅黑" pitchFamily="34" charset="-122"/>
                <a:cs typeface="Times New Roman" pitchFamily="34" charset="-120"/>
              </a:rPr>
              <a:t>【思路分析】</a:t>
            </a:r>
            <a:r>
              <a:rPr lang="en-US" altLang="zh-CN" sz="1800" b="0" i="0" dirty="0">
                <a:solidFill>
                  <a:srgbClr val="244061"/>
                </a:solidFill>
                <a:latin typeface="Times New Roman" pitchFamily="34" charset="0"/>
                <a:ea typeface="微软雅黑" pitchFamily="34" charset="-122"/>
                <a:cs typeface="Times New Roman" pitchFamily="34" charset="-120"/>
              </a:rPr>
              <a:t>先求球场总建筑面积的每平方米的购地费用</a:t>
            </a:r>
            <a:r>
              <a:rPr lang="en-US" altLang="zh-CN" sz="1800" b="0" i="0">
                <a:solidFill>
                  <a:srgbClr val="244061"/>
                </a:solidFill>
                <a:latin typeface="Times New Roman" pitchFamily="34" charset="0"/>
                <a:ea typeface="微软雅黑" pitchFamily="34" charset="-122"/>
                <a:cs typeface="Times New Roman" pitchFamily="34" charset="-120"/>
              </a:rPr>
              <a:t>，再利用综合费用是建设费用与购地费用之和建</a:t>
            </a:r>
          </a:p>
          <a:p>
            <a:pPr latinLnBrk="1">
              <a:lnSpc>
                <a:spcPts val="3100"/>
              </a:lnSpc>
            </a:pPr>
            <a:r>
              <a:rPr lang="en-US" altLang="zh-CN" b="0" i="0">
                <a:solidFill>
                  <a:srgbClr val="244061"/>
                </a:solidFill>
                <a:latin typeface="Times New Roman" pitchFamily="34" charset="0"/>
                <a:ea typeface="微软雅黑" pitchFamily="34" charset="-122"/>
                <a:cs typeface="Times New Roman" pitchFamily="34" charset="-120"/>
              </a:rPr>
              <a:t>立函数</a:t>
            </a:r>
            <a:r>
              <a:rPr lang="en-US" altLang="zh-CN" b="0" i="0" dirty="0">
                <a:solidFill>
                  <a:srgbClr val="244061"/>
                </a:solidFill>
                <a:latin typeface="Times New Roman" pitchFamily="34" charset="0"/>
                <a:ea typeface="微软雅黑" pitchFamily="34" charset="-122"/>
                <a:cs typeface="Times New Roman" pitchFamily="34" charset="-120"/>
              </a:rPr>
              <a:t>.</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anim calcmode="lin" valueType="num">
                                      <p:cBhvr>
                                        <p:cTn id="8" dur="500" fill="hold"/>
                                        <p:tgtEl>
                                          <p:spTgt spid="4">
                                            <p:bg/>
                                          </p:spTgt>
                                        </p:tgtEl>
                                        <p:attrNameLst>
                                          <p:attrName>ppt_x</p:attrName>
                                        </p:attrNameLst>
                                      </p:cBhvr>
                                      <p:tavLst>
                                        <p:tav tm="0">
                                          <p:val>
                                            <p:strVal val="#ppt_x"/>
                                          </p:val>
                                        </p:tav>
                                        <p:tav tm="100000">
                                          <p:val>
                                            <p:strVal val="#ppt_x"/>
                                          </p:val>
                                        </p:tav>
                                      </p:tavLst>
                                    </p:anim>
                                    <p:anim calcmode="lin" valueType="num">
                                      <p:cBhvr>
                                        <p:cTn id="9" dur="500" fill="hold"/>
                                        <p:tgtEl>
                                          <p:spTgt spid="4">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4">
                                            <p:txEl>
                                              <p:pRg st="0" end="0"/>
                                            </p:txEl>
                                          </p:spTgt>
                                        </p:tgtEl>
                                        <p:attrNameLst>
                                          <p:attrName>style.visibility</p:attrName>
                                        </p:attrNameLst>
                                      </p:cBhvr>
                                      <p:to>
                                        <p:strVal val="visible"/>
                                      </p:to>
                                    </p:set>
                                    <p:animEffect transition="in" filter="fade">
                                      <p:cBhvr>
                                        <p:cTn id="12" dur="500"/>
                                        <p:tgtEl>
                                          <p:spTgt spid="4">
                                            <p:txEl>
                                              <p:pRg st="0" end="0"/>
                                            </p:txEl>
                                          </p:spTgt>
                                        </p:tgtEl>
                                      </p:cBhvr>
                                    </p:animEffect>
                                    <p:anim calcmode="lin" valueType="num">
                                      <p:cBhvr>
                                        <p:cTn id="13"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4">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4">
                                            <p:txEl>
                                              <p:pRg st="1" end="1"/>
                                            </p:txEl>
                                          </p:spTgt>
                                        </p:tgtEl>
                                        <p:attrNameLst>
                                          <p:attrName>style.visibility</p:attrName>
                                        </p:attrNameLst>
                                      </p:cBhvr>
                                      <p:to>
                                        <p:strVal val="visible"/>
                                      </p:to>
                                    </p:set>
                                    <p:animEffect transition="in" filter="fade">
                                      <p:cBhvr>
                                        <p:cTn id="17" dur="500"/>
                                        <p:tgtEl>
                                          <p:spTgt spid="4">
                                            <p:txEl>
                                              <p:pRg st="1" end="1"/>
                                            </p:txEl>
                                          </p:spTgt>
                                        </p:tgtEl>
                                      </p:cBhvr>
                                    </p:animEffect>
                                    <p:anim calcmode="lin" valueType="num">
                                      <p:cBhvr>
                                        <p:cTn id="18"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4">
                                            <p:txEl>
                                              <p:pRg st="1" end="1"/>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Lst>
  </p:timing>
</p:sld>
</file>

<file path=ppt/slides/slide18.xml><?xml version="1.0" encoding="utf-8"?>
<p:sld xmlns:a="http://schemas.openxmlformats.org/drawingml/2006/main" xmlns:r="http://schemas.openxmlformats.org/officeDocument/2006/relationships" xmlns:p="http://schemas.openxmlformats.org/presentationml/2006/main">
  <p:cSld name="Slide 18&amp;si=18checked= 1 &amp; amp; version = 1.0.5checked=1&amp;version=1.0.5">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O_6_AN.30_1#5c20a184d?vcp=1&amp;vop=1&amp;pid=98f175637&amp;color=36,64,97&amp;vtp=1&amp;bt=1&amp;bbb=1&amp;hb=1"/>
              <p:cNvSpPr/>
              <p:nvPr/>
            </p:nvSpPr>
            <p:spPr>
              <a:xfrm>
                <a:off x="539496" y="828000"/>
                <a:ext cx="11109960" cy="5303965"/>
              </a:xfrm>
              <a:prstGeom prst="rect">
                <a:avLst/>
              </a:prstGeom>
              <a:noFill/>
              <a:ln/>
            </p:spPr>
            <p:txBody>
              <a:bodyPr wrap="none" lIns="0" tIns="0" rIns="0" bIns="0" rtlCol="0" anchor="t"/>
              <a:lstStyle/>
              <a:p>
                <a:pPr algn="l" latinLnBrk="1">
                  <a:lnSpc>
                    <a:spcPts val="2900"/>
                  </a:lnSpc>
                </a:pPr>
                <a:r>
                  <a:rPr lang="en-US" altLang="zh-CN" sz="1800" b="0" i="0" dirty="0">
                    <a:solidFill>
                      <a:srgbClr val="6565FF"/>
                    </a:solidFill>
                    <a:latin typeface="Times New Roman" pitchFamily="34" charset="0"/>
                    <a:ea typeface="微软雅黑" pitchFamily="34" charset="-122"/>
                    <a:cs typeface="Times New Roman" pitchFamily="34" charset="-120"/>
                  </a:rPr>
                  <a:t>【解】由题可知</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1≤</m:t>
                    </m:r>
                    <m:r>
                      <a:rPr lang="en-US" altLang="zh-CN" sz="1800" b="0" i="0">
                        <a:solidFill>
                          <a:srgbClr val="6565FF"/>
                        </a:solidFill>
                        <a:latin typeface="Cambria Math" pitchFamily="34" charset="0"/>
                        <a:ea typeface="Cambria Math" pitchFamily="34" charset="-122"/>
                        <a:cs typeface="Cambria Math" pitchFamily="34" charset="-120"/>
                      </a:rPr>
                      <m:t>𝑥</m:t>
                    </m:r>
                    <m:r>
                      <a:rPr lang="en-US" altLang="zh-CN" sz="1800" b="0" i="0">
                        <a:solidFill>
                          <a:srgbClr val="6565FF"/>
                        </a:solidFill>
                        <a:latin typeface="Cambria Math" pitchFamily="34" charset="0"/>
                        <a:ea typeface="Cambria Math" pitchFamily="34" charset="-122"/>
                        <a:cs typeface="Cambria Math" pitchFamily="34" charset="-120"/>
                      </a:rPr>
                      <m:t>≤10</m:t>
                    </m:r>
                  </m:oMath>
                </a14:m>
                <a:r>
                  <a:rPr lang="en-US" altLang="zh-CN" sz="1800" b="0" i="0" dirty="0">
                    <a:solidFill>
                      <a:srgbClr val="6565FF"/>
                    </a:solidFill>
                    <a:latin typeface="Times New Roman" pitchFamily="34" charset="0"/>
                    <a:ea typeface="微软雅黑" pitchFamily="34" charset="-122"/>
                    <a:cs typeface="Times New Roman" pitchFamily="34" charset="-120"/>
                  </a:rPr>
                  <a:t>，且</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𝑥</m:t>
                    </m:r>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1" i="0">
                            <a:solidFill>
                              <a:srgbClr val="6565FF"/>
                            </a:solidFill>
                            <a:latin typeface="Cambria Math" pitchFamily="34" charset="0"/>
                            <a:ea typeface="Cambria Math" pitchFamily="34" charset="-122"/>
                            <a:cs typeface="Cambria Math" pitchFamily="34" charset="-120"/>
                          </a:rPr>
                          <m:t>𝐍</m:t>
                        </m:r>
                      </m:e>
                      <m:sub>
                        <m:r>
                          <a:rPr lang="en-US" altLang="zh-CN" sz="1800" b="0" i="0">
                            <a:solidFill>
                              <a:srgbClr val="6565FF"/>
                            </a:solidFill>
                            <a:latin typeface="Cambria Math" pitchFamily="34" charset="0"/>
                            <a:ea typeface="Cambria Math" pitchFamily="34" charset="-122"/>
                            <a:cs typeface="Cambria Math" pitchFamily="34" charset="-120"/>
                          </a:rPr>
                          <m:t>+</m:t>
                        </m:r>
                      </m:sub>
                    </m:sSub>
                  </m:oMath>
                </a14:m>
                <a:r>
                  <a:rPr lang="en-US" altLang="zh-CN" sz="1800" b="0" i="0" dirty="0">
                    <a:solidFill>
                      <a:srgbClr val="FF8827"/>
                    </a:solidFill>
                    <a:latin typeface="Times New Roman" pitchFamily="34" charset="0"/>
                    <a:ea typeface="微软雅黑" pitchFamily="34" charset="-122"/>
                    <a:cs typeface="Times New Roman" pitchFamily="34" charset="-120"/>
                  </a:rPr>
                  <a:t>（提示：注意</a:t>
                </a:r>
                <a14:m>
                  <m:oMath xmlns:m="http://schemas.openxmlformats.org/officeDocument/2006/math">
                    <m:r>
                      <a:rPr lang="en-US" altLang="zh-CN" sz="1800" b="0" i="0">
                        <a:solidFill>
                          <a:srgbClr val="FF8827"/>
                        </a:solidFill>
                        <a:latin typeface="Cambria Math" pitchFamily="34" charset="0"/>
                        <a:ea typeface="Cambria Math" pitchFamily="34" charset="-122"/>
                        <a:cs typeface="Cambria Math" pitchFamily="34" charset="-120"/>
                      </a:rPr>
                      <m:t>𝑥</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的取值为正整数</a:t>
                </a:r>
                <a:r>
                  <a:rPr lang="en-US" altLang="zh-CN" sz="1800" b="0" i="0">
                    <a:solidFill>
                      <a:srgbClr val="FF8827"/>
                    </a:solidFill>
                    <a:latin typeface="Times New Roman" pitchFamily="34" charset="0"/>
                    <a:ea typeface="微软雅黑" pitchFamily="34" charset="-122"/>
                    <a:cs typeface="Times New Roman" pitchFamily="34" charset="-120"/>
                  </a:rPr>
                  <a:t>）</a:t>
                </a:r>
                <a:r>
                  <a:rPr lang="en-US" altLang="zh-CN" sz="1800" b="0" i="0">
                    <a:solidFill>
                      <a:srgbClr val="6565FF"/>
                    </a:solidFill>
                    <a:latin typeface="Times New Roman" pitchFamily="34" charset="0"/>
                    <a:ea typeface="微软雅黑" pitchFamily="34" charset="-122"/>
                    <a:cs typeface="Times New Roman" pitchFamily="34" charset="-120"/>
                  </a:rPr>
                  <a:t>，球场总建筑面积的每平方米的购地费</a:t>
                </a:r>
              </a:p>
              <a:p>
                <a:pPr latinLnBrk="1">
                  <a:lnSpc>
                    <a:spcPts val="3400"/>
                  </a:lnSpc>
                </a:pPr>
                <a:r>
                  <a:rPr lang="en-US" altLang="zh-CN" sz="1800" b="0" i="0">
                    <a:solidFill>
                      <a:srgbClr val="6565FF"/>
                    </a:solidFill>
                    <a:latin typeface="Times New Roman" pitchFamily="34" charset="0"/>
                    <a:ea typeface="微软雅黑" pitchFamily="34" charset="-122"/>
                    <a:cs typeface="Times New Roman" pitchFamily="34" charset="-120"/>
                  </a:rPr>
                  <a:t>用为</a:t>
                </a:r>
                <a14:m>
                  <m:oMath xmlns:m="http://schemas.openxmlformats.org/officeDocument/2006/math">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128×</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10</m:t>
                            </m:r>
                          </m:e>
                          <m:sup>
                            <m:r>
                              <a:rPr lang="en-US" altLang="zh-CN" sz="1800" b="0" i="0">
                                <a:solidFill>
                                  <a:srgbClr val="6565FF"/>
                                </a:solidFill>
                                <a:latin typeface="Cambria Math" pitchFamily="34" charset="0"/>
                                <a:ea typeface="Cambria Math" pitchFamily="34" charset="-122"/>
                                <a:cs typeface="Cambria Math" pitchFamily="34" charset="-120"/>
                              </a:rPr>
                              <m:t>4</m:t>
                            </m:r>
                          </m:sup>
                        </m:sSup>
                      </m:num>
                      <m:den>
                        <m:r>
                          <a:rPr lang="en-US" altLang="zh-CN" sz="1800" b="0" i="0">
                            <a:solidFill>
                              <a:srgbClr val="6565FF"/>
                            </a:solidFill>
                            <a:latin typeface="Cambria Math" pitchFamily="34" charset="0"/>
                            <a:ea typeface="Cambria Math" pitchFamily="34" charset="-122"/>
                            <a:cs typeface="Cambria Math" pitchFamily="34" charset="-120"/>
                          </a:rPr>
                          <m:t>1</m:t>
                        </m:r>
                        <m:r>
                          <m:rPr>
                            <m:nor/>
                          </m:rPr>
                          <a:rPr lang="en-US" altLang="zh-CN" sz="1800" b="0" i="0">
                            <a:solidFill>
                              <a:srgbClr val="6565FF"/>
                            </a:solidFill>
                            <a:latin typeface="Cambria Math" pitchFamily="34" charset="0"/>
                            <a:ea typeface="Cambria Math" pitchFamily="34" charset="-122"/>
                            <a:cs typeface="Cambria Math" pitchFamily="34" charset="-120"/>
                          </a:rPr>
                          <m:t> </m:t>
                        </m:r>
                        <m:r>
                          <a:rPr lang="en-US" altLang="zh-CN" sz="1800" b="0" i="0">
                            <a:solidFill>
                              <a:srgbClr val="6565FF"/>
                            </a:solidFill>
                            <a:latin typeface="Cambria Math" pitchFamily="34" charset="0"/>
                            <a:ea typeface="Cambria Math" pitchFamily="34" charset="-122"/>
                            <a:cs typeface="Cambria Math" pitchFamily="34" charset="-120"/>
                          </a:rPr>
                          <m:t>000</m:t>
                        </m:r>
                        <m:r>
                          <a:rPr lang="en-US" altLang="zh-CN" sz="1800" b="0" i="0">
                            <a:solidFill>
                              <a:srgbClr val="6565FF"/>
                            </a:solidFill>
                            <a:latin typeface="Cambria Math" pitchFamily="34" charset="0"/>
                            <a:ea typeface="Cambria Math" pitchFamily="34" charset="-122"/>
                            <a:cs typeface="Cambria Math" pitchFamily="34" charset="-120"/>
                          </a:rPr>
                          <m:t>𝑥</m:t>
                        </m:r>
                      </m:den>
                    </m:f>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1</m:t>
                        </m:r>
                        <m:r>
                          <m:rPr>
                            <m:nor/>
                          </m:rPr>
                          <a:rPr lang="en-US" altLang="zh-CN" sz="1800" b="0" i="0">
                            <a:solidFill>
                              <a:srgbClr val="6565FF"/>
                            </a:solidFill>
                            <a:latin typeface="Cambria Math" pitchFamily="34" charset="0"/>
                            <a:ea typeface="Cambria Math" pitchFamily="34" charset="-122"/>
                            <a:cs typeface="Cambria Math" pitchFamily="34" charset="-120"/>
                          </a:rPr>
                          <m:t> </m:t>
                        </m:r>
                        <m:r>
                          <a:rPr lang="en-US" altLang="zh-CN" sz="1800" b="0" i="0">
                            <a:solidFill>
                              <a:srgbClr val="6565FF"/>
                            </a:solidFill>
                            <a:latin typeface="Cambria Math" pitchFamily="34" charset="0"/>
                            <a:ea typeface="Cambria Math" pitchFamily="34" charset="-122"/>
                            <a:cs typeface="Cambria Math" pitchFamily="34" charset="-120"/>
                          </a:rPr>
                          <m:t>280</m:t>
                        </m:r>
                      </m:num>
                      <m:den>
                        <m:r>
                          <a:rPr lang="en-US" altLang="zh-CN" sz="1800" b="0" i="0">
                            <a:solidFill>
                              <a:srgbClr val="6565FF"/>
                            </a:solidFill>
                            <a:latin typeface="Cambria Math" pitchFamily="34" charset="0"/>
                            <a:ea typeface="Cambria Math" pitchFamily="34" charset="-122"/>
                            <a:cs typeface="Cambria Math" pitchFamily="34" charset="-120"/>
                          </a:rPr>
                          <m:t>𝑥</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元.</a:t>
                </a:r>
                <a:endParaRPr lang="en-US" altLang="zh-CN" sz="1800" dirty="0"/>
              </a:p>
              <a:p>
                <a:pPr latinLnBrk="1">
                  <a:lnSpc>
                    <a:spcPts val="4100"/>
                  </a:lnSpc>
                </a:pPr>
                <a:r>
                  <a:rPr lang="en-US" altLang="zh-CN" b="0" i="0">
                    <a:solidFill>
                      <a:srgbClr val="6565FF"/>
                    </a:solidFill>
                    <a:latin typeface="Times New Roman" pitchFamily="34" charset="0"/>
                    <a:ea typeface="微软雅黑" pitchFamily="34" charset="-122"/>
                    <a:cs typeface="Times New Roman" pitchFamily="34" charset="-120"/>
                  </a:rPr>
                  <a:t>因</a:t>
                </a:r>
                <a:r>
                  <a:rPr lang="en-US" altLang="zh-CN" sz="1800" b="0" i="0">
                    <a:solidFill>
                      <a:srgbClr val="6565FF"/>
                    </a:solidFill>
                    <a:latin typeface="Times New Roman" pitchFamily="34" charset="0"/>
                    <a:ea typeface="微软雅黑" pitchFamily="34" charset="-122"/>
                    <a:cs typeface="Times New Roman" pitchFamily="34" charset="-120"/>
                  </a:rPr>
                  <a:t>为每平方米的平均建设费用</a:t>
                </a:r>
                <a:r>
                  <a:rPr lang="en-US" altLang="zh-CN" sz="1800" b="0" i="0" dirty="0">
                    <a:solidFill>
                      <a:srgbClr val="6565FF"/>
                    </a:solidFill>
                    <a:latin typeface="Times New Roman" pitchFamily="34" charset="0"/>
                    <a:ea typeface="微软雅黑" pitchFamily="34" charset="-122"/>
                    <a:cs typeface="Times New Roman" pitchFamily="34" charset="-120"/>
                  </a:rPr>
                  <a:t>（单位：元）可近似地用</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𝑓</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𝑥</m:t>
                    </m:r>
                    <m:r>
                      <a:rPr lang="en-US" altLang="zh-CN" sz="1800" b="0" i="0">
                        <a:solidFill>
                          <a:srgbClr val="6565FF"/>
                        </a:solidFill>
                        <a:latin typeface="Cambria Math" pitchFamily="34" charset="0"/>
                        <a:ea typeface="Cambria Math" pitchFamily="34" charset="-122"/>
                        <a:cs typeface="Cambria Math" pitchFamily="34" charset="-120"/>
                      </a:rPr>
                      <m:t>)=800(1+</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1</m:t>
                        </m:r>
                      </m:num>
                      <m:den>
                        <m:r>
                          <a:rPr lang="en-US" altLang="zh-CN" sz="1800" b="0" i="0">
                            <a:solidFill>
                              <a:srgbClr val="6565FF"/>
                            </a:solidFill>
                            <a:latin typeface="Cambria Math" pitchFamily="34" charset="0"/>
                            <a:ea typeface="Cambria Math" pitchFamily="34" charset="-122"/>
                            <a:cs typeface="Cambria Math" pitchFamily="34" charset="-120"/>
                          </a:rPr>
                          <m:t>5</m:t>
                        </m:r>
                      </m:den>
                    </m:f>
                    <m:r>
                      <m:rPr>
                        <m:sty m:val="p"/>
                      </m:rPr>
                      <a:rPr lang="en-US" altLang="zh-CN" sz="1800" b="0" i="0">
                        <a:solidFill>
                          <a:srgbClr val="6565FF"/>
                        </a:solidFill>
                        <a:latin typeface="Cambria Math" pitchFamily="34" charset="0"/>
                        <a:ea typeface="Cambria Math" pitchFamily="34" charset="-122"/>
                        <a:cs typeface="Cambria Math" pitchFamily="34" charset="-120"/>
                      </a:rPr>
                      <m:t>ln</m:t>
                    </m:r>
                    <m:r>
                      <m:rPr>
                        <m:nor/>
                      </m:rPr>
                      <a:rPr lang="en-US" altLang="zh-CN" sz="1800" b="0" i="0">
                        <a:solidFill>
                          <a:srgbClr val="6565FF"/>
                        </a:solidFill>
                        <a:latin typeface="Cambria Math" pitchFamily="34" charset="0"/>
                        <a:ea typeface="Cambria Math" pitchFamily="34" charset="-122"/>
                        <a:cs typeface="Cambria Math" pitchFamily="34" charset="-120"/>
                      </a:rPr>
                      <m:t> </m:t>
                    </m:r>
                    <m:r>
                      <a:rPr lang="en-US" altLang="zh-CN" sz="1800" b="0" i="0">
                        <a:solidFill>
                          <a:srgbClr val="6565FF"/>
                        </a:solidFill>
                        <a:latin typeface="Cambria Math" pitchFamily="34" charset="0"/>
                        <a:ea typeface="Cambria Math" pitchFamily="34" charset="-122"/>
                        <a:cs typeface="Cambria Math" pitchFamily="34" charset="-120"/>
                      </a:rPr>
                      <m:t>𝑥</m:t>
                    </m:r>
                    <m:r>
                      <a:rPr lang="en-US" altLang="zh-CN" sz="1800" b="0" i="0">
                        <a:solidFill>
                          <a:srgbClr val="6565FF"/>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来表示，</a:t>
                </a:r>
                <a:endParaRPr lang="en-US" altLang="zh-CN" sz="1800" dirty="0"/>
              </a:p>
              <a:p>
                <a:pPr latinLnBrk="1">
                  <a:lnSpc>
                    <a:spcPts val="4100"/>
                  </a:lnSpc>
                </a:pPr>
                <a:r>
                  <a:rPr lang="en-US" altLang="zh-CN" b="0" i="0">
                    <a:solidFill>
                      <a:srgbClr val="6565FF"/>
                    </a:solidFill>
                    <a:latin typeface="Times New Roman" pitchFamily="34" charset="0"/>
                    <a:ea typeface="微软雅黑" pitchFamily="34" charset="-122"/>
                    <a:cs typeface="Times New Roman" pitchFamily="34" charset="-120"/>
                  </a:rPr>
                  <a:t>所</a:t>
                </a:r>
                <a:r>
                  <a:rPr lang="en-US" altLang="zh-CN" sz="1800" b="0" i="0">
                    <a:solidFill>
                      <a:srgbClr val="6565FF"/>
                    </a:solidFill>
                    <a:latin typeface="Times New Roman" pitchFamily="34" charset="0"/>
                    <a:ea typeface="微软雅黑" pitchFamily="34" charset="-122"/>
                    <a:cs typeface="Times New Roman" pitchFamily="34" charset="-120"/>
                  </a:rPr>
                  <a:t>以每平方米的综合费用</a:t>
                </a:r>
                <a:r>
                  <a:rPr lang="en-US" altLang="zh-CN" sz="1800" b="0" i="0" dirty="0">
                    <a:solidFill>
                      <a:srgbClr val="6565FF"/>
                    </a:solidFill>
                    <a:latin typeface="Times New Roman" pitchFamily="34" charset="0"/>
                    <a:ea typeface="微软雅黑" pitchFamily="34" charset="-122"/>
                    <a:cs typeface="Times New Roman" pitchFamily="34" charset="-120"/>
                  </a:rPr>
                  <a:t>（单位：元）为</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𝑔</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𝑥</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𝑓</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𝑥</m:t>
                    </m:r>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1</m:t>
                        </m:r>
                        <m:r>
                          <m:rPr>
                            <m:nor/>
                          </m:rPr>
                          <a:rPr lang="en-US" altLang="zh-CN" sz="1800" b="0" i="0">
                            <a:solidFill>
                              <a:srgbClr val="6565FF"/>
                            </a:solidFill>
                            <a:latin typeface="Cambria Math" pitchFamily="34" charset="0"/>
                            <a:ea typeface="Cambria Math" pitchFamily="34" charset="-122"/>
                            <a:cs typeface="Cambria Math" pitchFamily="34" charset="-120"/>
                          </a:rPr>
                          <m:t> </m:t>
                        </m:r>
                        <m:r>
                          <a:rPr lang="en-US" altLang="zh-CN" sz="1800" b="0" i="0">
                            <a:solidFill>
                              <a:srgbClr val="6565FF"/>
                            </a:solidFill>
                            <a:latin typeface="Cambria Math" pitchFamily="34" charset="0"/>
                            <a:ea typeface="Cambria Math" pitchFamily="34" charset="-122"/>
                            <a:cs typeface="Cambria Math" pitchFamily="34" charset="-120"/>
                          </a:rPr>
                          <m:t>280</m:t>
                        </m:r>
                      </m:num>
                      <m:den>
                        <m:r>
                          <a:rPr lang="en-US" altLang="zh-CN" sz="1800" b="0" i="0">
                            <a:solidFill>
                              <a:srgbClr val="6565FF"/>
                            </a:solidFill>
                            <a:latin typeface="Cambria Math" pitchFamily="34" charset="0"/>
                            <a:ea typeface="Cambria Math" pitchFamily="34" charset="-122"/>
                            <a:cs typeface="Cambria Math" pitchFamily="34" charset="-120"/>
                          </a:rPr>
                          <m:t>𝑥</m:t>
                        </m:r>
                      </m:den>
                    </m:f>
                    <m:r>
                      <a:rPr lang="en-US" altLang="zh-CN" sz="1800" b="0" i="0">
                        <a:solidFill>
                          <a:srgbClr val="6565FF"/>
                        </a:solidFill>
                        <a:latin typeface="Cambria Math" pitchFamily="34" charset="0"/>
                        <a:ea typeface="Cambria Math" pitchFamily="34" charset="-122"/>
                        <a:cs typeface="Cambria Math" pitchFamily="34" charset="-120"/>
                      </a:rPr>
                      <m:t>=800+160</m:t>
                    </m:r>
                    <m:r>
                      <m:rPr>
                        <m:sty m:val="p"/>
                      </m:rPr>
                      <a:rPr lang="en-US" altLang="zh-CN" sz="1800" b="0" i="0">
                        <a:solidFill>
                          <a:srgbClr val="6565FF"/>
                        </a:solidFill>
                        <a:latin typeface="Cambria Math" pitchFamily="34" charset="0"/>
                        <a:ea typeface="Cambria Math" pitchFamily="34" charset="-122"/>
                        <a:cs typeface="Cambria Math" pitchFamily="34" charset="-120"/>
                      </a:rPr>
                      <m:t>ln</m:t>
                    </m:r>
                    <m:r>
                      <m:rPr>
                        <m:nor/>
                      </m:rPr>
                      <a:rPr lang="en-US" altLang="zh-CN" sz="1800" b="0" i="0">
                        <a:solidFill>
                          <a:srgbClr val="6565FF"/>
                        </a:solidFill>
                        <a:latin typeface="Cambria Math" pitchFamily="34" charset="0"/>
                        <a:ea typeface="Cambria Math" pitchFamily="34" charset="-122"/>
                        <a:cs typeface="Cambria Math" pitchFamily="34" charset="-120"/>
                      </a:rPr>
                      <m:t> </m:t>
                    </m:r>
                    <m:r>
                      <a:rPr lang="en-US" altLang="zh-CN" sz="1800" b="0" i="0">
                        <a:solidFill>
                          <a:srgbClr val="6565FF"/>
                        </a:solidFill>
                        <a:latin typeface="Cambria Math" pitchFamily="34" charset="0"/>
                        <a:ea typeface="Cambria Math" pitchFamily="34" charset="-122"/>
                        <a:cs typeface="Cambria Math" pitchFamily="34" charset="-120"/>
                      </a:rPr>
                      <m:t>𝑥</m:t>
                    </m:r>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1</m:t>
                        </m:r>
                        <m:r>
                          <m:rPr>
                            <m:nor/>
                          </m:rPr>
                          <a:rPr lang="en-US" altLang="zh-CN" sz="1800" b="0" i="0">
                            <a:solidFill>
                              <a:srgbClr val="6565FF"/>
                            </a:solidFill>
                            <a:latin typeface="Cambria Math" pitchFamily="34" charset="0"/>
                            <a:ea typeface="Cambria Math" pitchFamily="34" charset="-122"/>
                            <a:cs typeface="Cambria Math" pitchFamily="34" charset="-120"/>
                          </a:rPr>
                          <m:t> </m:t>
                        </m:r>
                        <m:r>
                          <a:rPr lang="en-US" altLang="zh-CN" sz="1800" b="0" i="0">
                            <a:solidFill>
                              <a:srgbClr val="6565FF"/>
                            </a:solidFill>
                            <a:latin typeface="Cambria Math" pitchFamily="34" charset="0"/>
                            <a:ea typeface="Cambria Math" pitchFamily="34" charset="-122"/>
                            <a:cs typeface="Cambria Math" pitchFamily="34" charset="-120"/>
                          </a:rPr>
                          <m:t>280</m:t>
                        </m:r>
                      </m:num>
                      <m:den>
                        <m:r>
                          <a:rPr lang="en-US" altLang="zh-CN" sz="1800" b="0" i="0">
                            <a:solidFill>
                              <a:srgbClr val="6565FF"/>
                            </a:solidFill>
                            <a:latin typeface="Cambria Math" pitchFamily="34" charset="0"/>
                            <a:ea typeface="Cambria Math" pitchFamily="34" charset="-122"/>
                            <a:cs typeface="Cambria Math" pitchFamily="34" charset="-120"/>
                          </a:rPr>
                          <m:t>𝑥</m:t>
                        </m:r>
                      </m:den>
                    </m:f>
                    <m:r>
                      <a:rPr lang="en-US" altLang="zh-CN" sz="1800" b="0" i="0">
                        <a:solidFill>
                          <a:srgbClr val="6565FF"/>
                        </a:solidFill>
                        <a:latin typeface="Cambria Math" pitchFamily="34" charset="0"/>
                        <a:ea typeface="Cambria Math" pitchFamily="34" charset="-122"/>
                        <a:cs typeface="Cambria Math" pitchFamily="34" charset="-120"/>
                      </a:rPr>
                      <m:t>(1≤</m:t>
                    </m:r>
                    <m:r>
                      <a:rPr lang="en-US" altLang="zh-CN" sz="1800" b="0" i="0">
                        <a:solidFill>
                          <a:srgbClr val="6565FF"/>
                        </a:solidFill>
                        <a:latin typeface="Cambria Math" pitchFamily="34" charset="0"/>
                        <a:ea typeface="Cambria Math" pitchFamily="34" charset="-122"/>
                        <a:cs typeface="Cambria Math" pitchFamily="34" charset="-120"/>
                      </a:rPr>
                      <m:t>𝑥</m:t>
                    </m:r>
                    <m:r>
                      <a:rPr lang="en-US" altLang="zh-CN" sz="1800" b="0" i="0">
                        <a:solidFill>
                          <a:srgbClr val="6565FF"/>
                        </a:solidFill>
                        <a:latin typeface="Cambria Math" pitchFamily="34" charset="0"/>
                        <a:ea typeface="Cambria Math" pitchFamily="34" charset="-122"/>
                        <a:cs typeface="Cambria Math" pitchFamily="34" charset="-120"/>
                      </a:rPr>
                      <m:t>≤10</m:t>
                    </m:r>
                  </m:oMath>
                </a14:m>
                <a:r>
                  <a:rPr lang="en-US" altLang="zh-CN" sz="1800" b="0" i="0" dirty="0">
                    <a:solidFill>
                      <a:srgbClr val="6565FF"/>
                    </a:solidFill>
                    <a:latin typeface="Times New Roman" pitchFamily="34" charset="0"/>
                    <a:ea typeface="微软雅黑" pitchFamily="34" charset="-122"/>
                    <a:cs typeface="Times New Roman" pitchFamily="34" charset="-120"/>
                  </a:rPr>
                  <a:t>，且</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𝑥</m:t>
                    </m:r>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1" i="0">
                            <a:solidFill>
                              <a:srgbClr val="6565FF"/>
                            </a:solidFill>
                            <a:latin typeface="Cambria Math" pitchFamily="34" charset="0"/>
                            <a:ea typeface="Cambria Math" pitchFamily="34" charset="-122"/>
                            <a:cs typeface="Cambria Math" pitchFamily="34" charset="-120"/>
                          </a:rPr>
                          <m:t>𝐍</m:t>
                        </m:r>
                      </m:e>
                      <m:sub>
                        <m:r>
                          <a:rPr lang="en-US" altLang="zh-CN" sz="1800" b="0" i="0">
                            <a:solidFill>
                              <a:srgbClr val="6565FF"/>
                            </a:solidFill>
                            <a:latin typeface="Cambria Math" pitchFamily="34" charset="0"/>
                            <a:ea typeface="Cambria Math" pitchFamily="34" charset="-122"/>
                            <a:cs typeface="Cambria Math" pitchFamily="34" charset="-120"/>
                          </a:rPr>
                          <m:t>+</m:t>
                        </m:r>
                      </m:sub>
                    </m:sSub>
                    <m:r>
                      <a:rPr lang="en-US" altLang="zh-CN" sz="1800" b="0" i="0">
                        <a:solidFill>
                          <a:srgbClr val="6565FF"/>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4100"/>
                  </a:lnSpc>
                </a:pPr>
                <a:r>
                  <a:rPr lang="en-US" altLang="zh-CN" b="0" i="0">
                    <a:solidFill>
                      <a:srgbClr val="6565FF"/>
                    </a:solidFill>
                    <a:latin typeface="Times New Roman" pitchFamily="34" charset="0"/>
                    <a:ea typeface="微软雅黑" pitchFamily="34" charset="-122"/>
                    <a:cs typeface="Times New Roman" pitchFamily="34" charset="-120"/>
                  </a:rPr>
                  <a:t>令</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h</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𝑥</m:t>
                    </m:r>
                    <m:r>
                      <a:rPr lang="en-US" altLang="zh-CN" sz="1800" b="0" i="0">
                        <a:solidFill>
                          <a:srgbClr val="6565FF"/>
                        </a:solidFill>
                        <a:latin typeface="Cambria Math" pitchFamily="34" charset="0"/>
                        <a:ea typeface="Cambria Math" pitchFamily="34" charset="-122"/>
                        <a:cs typeface="Cambria Math" pitchFamily="34" charset="-120"/>
                      </a:rPr>
                      <m:t>)=800+160</m:t>
                    </m:r>
                    <m:r>
                      <m:rPr>
                        <m:sty m:val="p"/>
                      </m:rPr>
                      <a:rPr lang="en-US" altLang="zh-CN" sz="1800" b="0" i="0">
                        <a:solidFill>
                          <a:srgbClr val="6565FF"/>
                        </a:solidFill>
                        <a:latin typeface="Cambria Math" pitchFamily="34" charset="0"/>
                        <a:ea typeface="Cambria Math" pitchFamily="34" charset="-122"/>
                        <a:cs typeface="Cambria Math" pitchFamily="34" charset="-120"/>
                      </a:rPr>
                      <m:t>ln</m:t>
                    </m:r>
                    <m:r>
                      <m:rPr>
                        <m:nor/>
                      </m:rPr>
                      <a:rPr lang="en-US" altLang="zh-CN" sz="1800" b="0" i="0">
                        <a:solidFill>
                          <a:srgbClr val="6565FF"/>
                        </a:solidFill>
                        <a:latin typeface="Cambria Math" pitchFamily="34" charset="0"/>
                        <a:ea typeface="Cambria Math" pitchFamily="34" charset="-122"/>
                        <a:cs typeface="Cambria Math" pitchFamily="34" charset="-120"/>
                      </a:rPr>
                      <m:t> </m:t>
                    </m:r>
                    <m:r>
                      <a:rPr lang="en-US" altLang="zh-CN" sz="1800" b="0" i="0">
                        <a:solidFill>
                          <a:srgbClr val="6565FF"/>
                        </a:solidFill>
                        <a:latin typeface="Cambria Math" pitchFamily="34" charset="0"/>
                        <a:ea typeface="Cambria Math" pitchFamily="34" charset="-122"/>
                        <a:cs typeface="Cambria Math" pitchFamily="34" charset="-120"/>
                      </a:rPr>
                      <m:t>𝑥</m:t>
                    </m:r>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1</m:t>
                        </m:r>
                        <m:r>
                          <m:rPr>
                            <m:nor/>
                          </m:rPr>
                          <a:rPr lang="en-US" altLang="zh-CN" sz="1800" b="0" i="0">
                            <a:solidFill>
                              <a:srgbClr val="6565FF"/>
                            </a:solidFill>
                            <a:latin typeface="Cambria Math" pitchFamily="34" charset="0"/>
                            <a:ea typeface="Cambria Math" pitchFamily="34" charset="-122"/>
                            <a:cs typeface="Cambria Math" pitchFamily="34" charset="-120"/>
                          </a:rPr>
                          <m:t> </m:t>
                        </m:r>
                        <m:r>
                          <a:rPr lang="en-US" altLang="zh-CN" sz="1800" b="0" i="0">
                            <a:solidFill>
                              <a:srgbClr val="6565FF"/>
                            </a:solidFill>
                            <a:latin typeface="Cambria Math" pitchFamily="34" charset="0"/>
                            <a:ea typeface="Cambria Math" pitchFamily="34" charset="-122"/>
                            <a:cs typeface="Cambria Math" pitchFamily="34" charset="-120"/>
                          </a:rPr>
                          <m:t>280</m:t>
                        </m:r>
                      </m:num>
                      <m:den>
                        <m:r>
                          <a:rPr lang="en-US" altLang="zh-CN" sz="1800" b="0" i="0">
                            <a:solidFill>
                              <a:srgbClr val="6565FF"/>
                            </a:solidFill>
                            <a:latin typeface="Cambria Math" pitchFamily="34" charset="0"/>
                            <a:ea typeface="Cambria Math" pitchFamily="34" charset="-122"/>
                            <a:cs typeface="Cambria Math" pitchFamily="34" charset="-120"/>
                          </a:rPr>
                          <m:t>𝑥</m:t>
                        </m:r>
                      </m:den>
                    </m:f>
                    <m:r>
                      <a:rPr lang="en-US" altLang="zh-CN" sz="1800" b="0" i="0">
                        <a:solidFill>
                          <a:srgbClr val="6565FF"/>
                        </a:solidFill>
                        <a:latin typeface="Cambria Math" pitchFamily="34" charset="0"/>
                        <a:ea typeface="Cambria Math" pitchFamily="34" charset="-122"/>
                        <a:cs typeface="Cambria Math" pitchFamily="34" charset="-120"/>
                      </a:rPr>
                      <m:t>(1≤</m:t>
                    </m:r>
                    <m:r>
                      <a:rPr lang="en-US" altLang="zh-CN" sz="1800" b="0" i="0">
                        <a:solidFill>
                          <a:srgbClr val="6565FF"/>
                        </a:solidFill>
                        <a:latin typeface="Cambria Math" pitchFamily="34" charset="0"/>
                        <a:ea typeface="Cambria Math" pitchFamily="34" charset="-122"/>
                        <a:cs typeface="Cambria Math" pitchFamily="34" charset="-120"/>
                      </a:rPr>
                      <m:t>𝑥</m:t>
                    </m:r>
                    <m:r>
                      <a:rPr lang="en-US" altLang="zh-CN" sz="1800" b="0" i="0">
                        <a:solidFill>
                          <a:srgbClr val="6565FF"/>
                        </a:solidFill>
                        <a:latin typeface="Cambria Math" pitchFamily="34" charset="0"/>
                        <a:ea typeface="Cambria Math" pitchFamily="34" charset="-122"/>
                        <a:cs typeface="Cambria Math" pitchFamily="34" charset="-120"/>
                      </a:rPr>
                      <m:t>≤10)</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2900"/>
                  </a:lnSpc>
                </a:pPr>
                <a:r>
                  <a:rPr lang="en-US" altLang="zh-CN" b="0" i="0">
                    <a:solidFill>
                      <a:srgbClr val="6565FF"/>
                    </a:solidFill>
                    <a:latin typeface="Times New Roman" pitchFamily="34" charset="0"/>
                    <a:ea typeface="微软雅黑" pitchFamily="34" charset="-122"/>
                    <a:cs typeface="Times New Roman" pitchFamily="34" charset="-120"/>
                  </a:rPr>
                  <a:t>则</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𝑔</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𝑥</m:t>
                    </m:r>
                    <m:r>
                      <a:rPr lang="en-US" altLang="zh-CN" sz="1800" b="0" i="0">
                        <a:solidFill>
                          <a:srgbClr val="6565FF"/>
                        </a:solidFill>
                        <a:latin typeface="Cambria Math" pitchFamily="34" charset="0"/>
                        <a:ea typeface="Cambria Math" pitchFamily="34" charset="-122"/>
                        <a:cs typeface="Cambria Math" pitchFamily="34" charset="-120"/>
                      </a:rPr>
                      <m:t>)</m:t>
                    </m:r>
                  </m:oMath>
                </a14:m>
                <a:r>
                  <a:rPr lang="en-US" altLang="zh-CN" sz="1800" b="0" i="0" dirty="0">
                    <a:solidFill>
                      <a:srgbClr val="6565FF"/>
                    </a:solidFill>
                    <a:latin typeface="Times New Roman" pitchFamily="34" charset="0"/>
                    <a:ea typeface="微软雅黑" pitchFamily="34" charset="-122"/>
                    <a:cs typeface="Times New Roman" pitchFamily="34" charset="-120"/>
                  </a:rPr>
                  <a:t>的图象为</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h</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𝑥</m:t>
                    </m:r>
                    <m:r>
                      <a:rPr lang="en-US" altLang="zh-CN" sz="1800" b="0" i="0">
                        <a:solidFill>
                          <a:srgbClr val="6565FF"/>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图象上横坐标为整数的点，</a:t>
                </a:r>
                <a:endParaRPr lang="en-US" altLang="zh-CN" sz="1800" dirty="0"/>
              </a:p>
              <a:p>
                <a:pPr latinLnBrk="1">
                  <a:lnSpc>
                    <a:spcPts val="3200"/>
                  </a:lnSpc>
                </a:pPr>
                <a:r>
                  <a:rPr lang="en-US" altLang="zh-CN" b="0" i="0">
                    <a:solidFill>
                      <a:srgbClr val="6565FF"/>
                    </a:solidFill>
                    <a:latin typeface="Times New Roman" pitchFamily="34" charset="0"/>
                    <a:ea typeface="微软雅黑" pitchFamily="34" charset="-122"/>
                    <a:cs typeface="Times New Roman" pitchFamily="34" charset="-120"/>
                  </a:rPr>
                  <a:t>所</a:t>
                </a:r>
                <a:r>
                  <a:rPr lang="en-US" altLang="zh-CN" sz="1800" b="0" i="0">
                    <a:solidFill>
                      <a:srgbClr val="6565FF"/>
                    </a:solidFill>
                    <a:latin typeface="Times New Roman" pitchFamily="34" charset="0"/>
                    <a:ea typeface="微软雅黑" pitchFamily="34" charset="-122"/>
                    <a:cs typeface="Times New Roman" pitchFamily="34" charset="-120"/>
                  </a:rPr>
                  <a:t>以</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h</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𝑥</m:t>
                    </m:r>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160(</m:t>
                        </m:r>
                        <m:r>
                          <a:rPr lang="en-US" altLang="zh-CN" sz="1800" b="0" i="0">
                            <a:solidFill>
                              <a:srgbClr val="6565FF"/>
                            </a:solidFill>
                            <a:latin typeface="Cambria Math" pitchFamily="34" charset="0"/>
                            <a:ea typeface="Cambria Math" pitchFamily="34" charset="-122"/>
                            <a:cs typeface="Cambria Math" pitchFamily="34" charset="-120"/>
                          </a:rPr>
                          <m:t>𝑥</m:t>
                        </m:r>
                        <m:r>
                          <a:rPr lang="en-US" altLang="zh-CN" sz="1800" b="0" i="0">
                            <a:solidFill>
                              <a:srgbClr val="6565FF"/>
                            </a:solidFill>
                            <a:latin typeface="Cambria Math" pitchFamily="34" charset="0"/>
                            <a:ea typeface="Cambria Math" pitchFamily="34" charset="-122"/>
                            <a:cs typeface="Cambria Math" pitchFamily="34" charset="-120"/>
                          </a:rPr>
                          <m:t>−8)</m:t>
                        </m:r>
                      </m:num>
                      <m:den>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𝑥</m:t>
                            </m:r>
                          </m:e>
                          <m:sup>
                            <m:r>
                              <a:rPr lang="en-US" altLang="zh-CN" sz="1800" b="0" i="0">
                                <a:solidFill>
                                  <a:srgbClr val="6565FF"/>
                                </a:solidFill>
                                <a:latin typeface="Cambria Math" pitchFamily="34" charset="0"/>
                                <a:ea typeface="Cambria Math" pitchFamily="34" charset="-122"/>
                                <a:cs typeface="Cambria Math" pitchFamily="34" charset="-120"/>
                              </a:rPr>
                              <m:t>2</m:t>
                            </m:r>
                          </m:sup>
                        </m:sSup>
                      </m:den>
                    </m:f>
                    <m:r>
                      <a:rPr lang="en-US" altLang="zh-CN" sz="1800" b="0" i="0">
                        <a:solidFill>
                          <a:srgbClr val="6565FF"/>
                        </a:solidFill>
                        <a:latin typeface="Cambria Math" pitchFamily="34" charset="0"/>
                        <a:ea typeface="Cambria Math" pitchFamily="34" charset="-122"/>
                        <a:cs typeface="Cambria Math" pitchFamily="34" charset="-120"/>
                      </a:rPr>
                      <m:t>(1≤</m:t>
                    </m:r>
                    <m:r>
                      <a:rPr lang="en-US" altLang="zh-CN" sz="1800" b="0" i="0">
                        <a:solidFill>
                          <a:srgbClr val="6565FF"/>
                        </a:solidFill>
                        <a:latin typeface="Cambria Math" pitchFamily="34" charset="0"/>
                        <a:ea typeface="Cambria Math" pitchFamily="34" charset="-122"/>
                        <a:cs typeface="Cambria Math" pitchFamily="34" charset="-120"/>
                      </a:rPr>
                      <m:t>𝑥</m:t>
                    </m:r>
                    <m:r>
                      <a:rPr lang="en-US" altLang="zh-CN" sz="1800" b="0" i="0">
                        <a:solidFill>
                          <a:srgbClr val="6565FF"/>
                        </a:solidFill>
                        <a:latin typeface="Cambria Math" pitchFamily="34" charset="0"/>
                        <a:ea typeface="Cambria Math" pitchFamily="34" charset="-122"/>
                        <a:cs typeface="Cambria Math" pitchFamily="34" charset="-120"/>
                      </a:rPr>
                      <m:t>≤10)</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2900"/>
                  </a:lnSpc>
                </a:pPr>
                <a:r>
                  <a:rPr lang="en-US" altLang="zh-CN" b="0" i="0">
                    <a:solidFill>
                      <a:srgbClr val="6565FF"/>
                    </a:solidFill>
                    <a:latin typeface="Times New Roman" pitchFamily="34" charset="0"/>
                    <a:ea typeface="微软雅黑" pitchFamily="34" charset="-122"/>
                    <a:cs typeface="Times New Roman" pitchFamily="34" charset="-120"/>
                  </a:rPr>
                  <a:t>令</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h</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𝑥</m:t>
                    </m:r>
                    <m:r>
                      <a:rPr lang="en-US" altLang="zh-CN" sz="1800" b="0" i="0">
                        <a:solidFill>
                          <a:srgbClr val="6565FF"/>
                        </a:solidFill>
                        <a:latin typeface="Cambria Math" pitchFamily="34" charset="0"/>
                        <a:ea typeface="Cambria Math" pitchFamily="34" charset="-122"/>
                        <a:cs typeface="Cambria Math" pitchFamily="34" charset="-120"/>
                      </a:rPr>
                      <m:t>)=0</m:t>
                    </m:r>
                  </m:oMath>
                </a14:m>
                <a:r>
                  <a:rPr lang="en-US" altLang="zh-CN" sz="1800" b="0" i="0" dirty="0">
                    <a:solidFill>
                      <a:srgbClr val="6565FF"/>
                    </a:solidFill>
                    <a:latin typeface="Times New Roman" pitchFamily="34" charset="0"/>
                    <a:ea typeface="微软雅黑" pitchFamily="34" charset="-122"/>
                    <a:cs typeface="Times New Roman" pitchFamily="34" charset="-120"/>
                  </a:rPr>
                  <a:t>，则</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𝑥</m:t>
                    </m:r>
                    <m:r>
                      <a:rPr lang="en-US" altLang="zh-CN" sz="1800" b="0" i="0">
                        <a:solidFill>
                          <a:srgbClr val="6565FF"/>
                        </a:solidFill>
                        <a:latin typeface="Cambria Math" pitchFamily="34" charset="0"/>
                        <a:ea typeface="Cambria Math" pitchFamily="34" charset="-122"/>
                        <a:cs typeface="Cambria Math" pitchFamily="34" charset="-120"/>
                      </a:rPr>
                      <m:t>=8</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2900"/>
                  </a:lnSpc>
                </a:pPr>
                <a:r>
                  <a:rPr lang="en-US" altLang="zh-CN" b="0" i="0">
                    <a:solidFill>
                      <a:srgbClr val="6565FF"/>
                    </a:solidFill>
                    <a:latin typeface="Times New Roman" pitchFamily="34" charset="0"/>
                    <a:ea typeface="微软雅黑" pitchFamily="34" charset="-122"/>
                    <a:cs typeface="Times New Roman" pitchFamily="34" charset="-120"/>
                  </a:rPr>
                  <a:t>当</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1&lt;</m:t>
                    </m:r>
                    <m:r>
                      <a:rPr lang="en-US" altLang="zh-CN" sz="1800" b="0" i="0">
                        <a:solidFill>
                          <a:srgbClr val="6565FF"/>
                        </a:solidFill>
                        <a:latin typeface="Cambria Math" pitchFamily="34" charset="0"/>
                        <a:ea typeface="Cambria Math" pitchFamily="34" charset="-122"/>
                        <a:cs typeface="Cambria Math" pitchFamily="34" charset="-120"/>
                      </a:rPr>
                      <m:t>𝑥</m:t>
                    </m:r>
                    <m:r>
                      <a:rPr lang="en-US" altLang="zh-CN" sz="1800" b="0" i="0">
                        <a:solidFill>
                          <a:srgbClr val="6565FF"/>
                        </a:solidFill>
                        <a:latin typeface="Cambria Math" pitchFamily="34" charset="0"/>
                        <a:ea typeface="Cambria Math" pitchFamily="34" charset="-122"/>
                        <a:cs typeface="Cambria Math" pitchFamily="34" charset="-120"/>
                      </a:rPr>
                      <m:t>&lt;8</m:t>
                    </m:r>
                  </m:oMath>
                </a14:m>
                <a:r>
                  <a:rPr lang="en-US" altLang="zh-CN" sz="1800" b="0" i="0" dirty="0">
                    <a:solidFill>
                      <a:srgbClr val="6565FF"/>
                    </a:solidFill>
                    <a:latin typeface="Times New Roman" pitchFamily="34" charset="0"/>
                    <a:ea typeface="微软雅黑" pitchFamily="34" charset="-122"/>
                    <a:cs typeface="Times New Roman" pitchFamily="34" charset="-120"/>
                  </a:rPr>
                  <a:t>时，</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h</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𝑥</m:t>
                    </m:r>
                    <m:r>
                      <a:rPr lang="en-US" altLang="zh-CN" sz="1800" b="0" i="0">
                        <a:solidFill>
                          <a:srgbClr val="6565FF"/>
                        </a:solidFill>
                        <a:latin typeface="Cambria Math" pitchFamily="34" charset="0"/>
                        <a:ea typeface="Cambria Math" pitchFamily="34" charset="-122"/>
                        <a:cs typeface="Cambria Math" pitchFamily="34" charset="-120"/>
                      </a:rPr>
                      <m:t>)&lt;0</m:t>
                    </m:r>
                  </m:oMath>
                </a14:m>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h</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𝑥</m:t>
                    </m:r>
                    <m:r>
                      <a:rPr lang="en-US" altLang="zh-CN" sz="1800" b="0" i="0">
                        <a:solidFill>
                          <a:srgbClr val="6565FF"/>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单调递减;</a:t>
                </a:r>
                <a:endParaRPr lang="en-US" altLang="zh-CN" sz="1800" dirty="0"/>
              </a:p>
              <a:p>
                <a:pPr latinLnBrk="1">
                  <a:lnSpc>
                    <a:spcPts val="2900"/>
                  </a:lnSpc>
                </a:pPr>
                <a:r>
                  <a:rPr lang="en-US" altLang="zh-CN" b="0" i="0">
                    <a:solidFill>
                      <a:srgbClr val="6565FF"/>
                    </a:solidFill>
                    <a:latin typeface="Times New Roman" pitchFamily="34" charset="0"/>
                    <a:ea typeface="微软雅黑" pitchFamily="34" charset="-122"/>
                    <a:cs typeface="Times New Roman" pitchFamily="34" charset="-120"/>
                  </a:rPr>
                  <a:t>当</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8&lt;</m:t>
                    </m:r>
                    <m:r>
                      <a:rPr lang="en-US" altLang="zh-CN" sz="1800" b="0" i="0">
                        <a:solidFill>
                          <a:srgbClr val="6565FF"/>
                        </a:solidFill>
                        <a:latin typeface="Cambria Math" pitchFamily="34" charset="0"/>
                        <a:ea typeface="Cambria Math" pitchFamily="34" charset="-122"/>
                        <a:cs typeface="Cambria Math" pitchFamily="34" charset="-120"/>
                      </a:rPr>
                      <m:t>𝑥</m:t>
                    </m:r>
                    <m:r>
                      <a:rPr lang="en-US" altLang="zh-CN" sz="1800" b="0" i="0">
                        <a:solidFill>
                          <a:srgbClr val="6565FF"/>
                        </a:solidFill>
                        <a:latin typeface="Cambria Math" pitchFamily="34" charset="0"/>
                        <a:ea typeface="Cambria Math" pitchFamily="34" charset="-122"/>
                        <a:cs typeface="Cambria Math" pitchFamily="34" charset="-120"/>
                      </a:rPr>
                      <m:t>&lt;10</m:t>
                    </m:r>
                  </m:oMath>
                </a14:m>
                <a:r>
                  <a:rPr lang="en-US" altLang="zh-CN" sz="1800" b="0" i="0" dirty="0">
                    <a:solidFill>
                      <a:srgbClr val="6565FF"/>
                    </a:solidFill>
                    <a:latin typeface="Times New Roman" pitchFamily="34" charset="0"/>
                    <a:ea typeface="微软雅黑" pitchFamily="34" charset="-122"/>
                    <a:cs typeface="Times New Roman" pitchFamily="34" charset="-120"/>
                  </a:rPr>
                  <a:t>时，</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h</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𝑥</m:t>
                    </m:r>
                    <m:r>
                      <a:rPr lang="en-US" altLang="zh-CN" sz="1800" b="0" i="0">
                        <a:solidFill>
                          <a:srgbClr val="6565FF"/>
                        </a:solidFill>
                        <a:latin typeface="Cambria Math" pitchFamily="34" charset="0"/>
                        <a:ea typeface="Cambria Math" pitchFamily="34" charset="-122"/>
                        <a:cs typeface="Cambria Math" pitchFamily="34" charset="-120"/>
                      </a:rPr>
                      <m:t>)&gt;0</m:t>
                    </m:r>
                  </m:oMath>
                </a14:m>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h</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𝑥</m:t>
                    </m:r>
                    <m:r>
                      <a:rPr lang="en-US" altLang="zh-CN" sz="1800" b="0" i="0">
                        <a:solidFill>
                          <a:srgbClr val="6565FF"/>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单调递增，</a:t>
                </a:r>
                <a:endParaRPr lang="en-US" altLang="zh-CN" sz="1800" dirty="0"/>
              </a:p>
              <a:p>
                <a:pPr latinLnBrk="1">
                  <a:lnSpc>
                    <a:spcPts val="2900"/>
                  </a:lnSpc>
                </a:pPr>
                <a:r>
                  <a:rPr lang="en-US" altLang="zh-CN" b="0" i="0">
                    <a:solidFill>
                      <a:srgbClr val="6565FF"/>
                    </a:solidFill>
                    <a:latin typeface="Times New Roman" pitchFamily="34" charset="0"/>
                    <a:ea typeface="微软雅黑" pitchFamily="34" charset="-122"/>
                    <a:cs typeface="Times New Roman" pitchFamily="34" charset="-120"/>
                  </a:rPr>
                  <a:t>所</a:t>
                </a:r>
                <a:r>
                  <a:rPr lang="en-US" altLang="zh-CN" sz="1800" b="0" i="0">
                    <a:solidFill>
                      <a:srgbClr val="6565FF"/>
                    </a:solidFill>
                    <a:latin typeface="Times New Roman" pitchFamily="34" charset="0"/>
                    <a:ea typeface="微软雅黑" pitchFamily="34" charset="-122"/>
                    <a:cs typeface="Times New Roman" pitchFamily="34" charset="-120"/>
                  </a:rPr>
                  <a:t>以当</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𝑥</m:t>
                    </m:r>
                    <m:r>
                      <a:rPr lang="en-US" altLang="zh-CN" sz="1800" b="0" i="0">
                        <a:solidFill>
                          <a:srgbClr val="6565FF"/>
                        </a:solidFill>
                        <a:latin typeface="Cambria Math" pitchFamily="34" charset="0"/>
                        <a:ea typeface="Cambria Math" pitchFamily="34" charset="-122"/>
                        <a:cs typeface="Cambria Math" pitchFamily="34" charset="-120"/>
                      </a:rPr>
                      <m:t>=8</m:t>
                    </m:r>
                  </m:oMath>
                </a14:m>
                <a:r>
                  <a:rPr lang="en-US" altLang="zh-CN" sz="1800" b="0" i="0" dirty="0">
                    <a:solidFill>
                      <a:srgbClr val="6565FF"/>
                    </a:solidFill>
                    <a:latin typeface="Times New Roman" pitchFamily="34" charset="0"/>
                    <a:ea typeface="微软雅黑" pitchFamily="34" charset="-122"/>
                    <a:cs typeface="Times New Roman" pitchFamily="34" charset="-120"/>
                  </a:rPr>
                  <a:t>时，函数</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h</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𝑥</m:t>
                    </m:r>
                    <m:r>
                      <a:rPr lang="en-US" altLang="zh-CN" sz="1800" b="0" i="0">
                        <a:solidFill>
                          <a:srgbClr val="6565FF"/>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取得极小值，且为最小值，</a:t>
                </a:r>
                <a:endParaRPr lang="en-US" altLang="zh-CN" sz="1800" dirty="0"/>
              </a:p>
              <a:p>
                <a:pPr latinLnBrk="1">
                  <a:lnSpc>
                    <a:spcPts val="2900"/>
                  </a:lnSpc>
                </a:pPr>
                <a:r>
                  <a:rPr lang="en-US" altLang="zh-CN" b="0" i="0">
                    <a:solidFill>
                      <a:srgbClr val="6565FF"/>
                    </a:solidFill>
                    <a:latin typeface="Times New Roman" pitchFamily="34" charset="0"/>
                    <a:ea typeface="微软雅黑" pitchFamily="34" charset="-122"/>
                    <a:cs typeface="Times New Roman" pitchFamily="34" charset="-120"/>
                  </a:rPr>
                  <a:t>即</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𝑔</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𝑥</m:t>
                    </m:r>
                    <m:r>
                      <a:rPr lang="en-US" altLang="zh-CN" sz="1800" b="0" i="0">
                        <a:solidFill>
                          <a:srgbClr val="6565FF"/>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取得最小值.</a:t>
                </a:r>
                <a:endParaRPr lang="en-US" altLang="zh-CN" sz="1800" dirty="0"/>
              </a:p>
              <a:p>
                <a:pPr latinLnBrk="1">
                  <a:lnSpc>
                    <a:spcPts val="2800"/>
                  </a:lnSpc>
                </a:pPr>
                <a:r>
                  <a:rPr lang="en-US" altLang="zh-CN" b="0" i="0">
                    <a:solidFill>
                      <a:srgbClr val="6565FF"/>
                    </a:solidFill>
                    <a:latin typeface="Times New Roman" pitchFamily="34" charset="0"/>
                    <a:ea typeface="微软雅黑" pitchFamily="34" charset="-122"/>
                    <a:cs typeface="Times New Roman" pitchFamily="34" charset="-120"/>
                  </a:rPr>
                  <a:t>故该网球中心应建</a:t>
                </a:r>
                <a:r>
                  <a:rPr lang="en-US" altLang="zh-CN" b="0" i="0" dirty="0">
                    <a:solidFill>
                      <a:srgbClr val="6565FF"/>
                    </a:solidFill>
                    <a:latin typeface="Times New Roman" pitchFamily="34" charset="0"/>
                    <a:ea typeface="微软雅黑" pitchFamily="34" charset="-122"/>
                    <a:cs typeface="Times New Roman" pitchFamily="34" charset="-120"/>
                  </a:rPr>
                  <a:t>8块球场，此时该球场每平方米的综合费用最省.</a:t>
                </a:r>
                <a:endParaRPr lang="en-US" altLang="zh-CN" dirty="0"/>
              </a:p>
            </p:txBody>
          </p:sp>
        </mc:Choice>
        <mc:Fallback xmlns="">
          <p:sp>
            <p:nvSpPr>
              <p:cNvPr id="2" name="QO_6_AN.30_1#5c20a184d?vcp=1&amp;vop=1&amp;pid=98f175637&amp;color=36,64,97&amp;vtp=1&amp;bt=1&amp;bbb=1&amp;hb=1"/>
              <p:cNvSpPr>
                <a:spLocks noRot="1" noChangeAspect="1" noMove="1" noResize="1" noEditPoints="1" noAdjustHandles="1" noChangeArrowheads="1" noChangeShapeType="1" noTextEdit="1"/>
              </p:cNvSpPr>
              <p:nvPr/>
            </p:nvSpPr>
            <p:spPr>
              <a:xfrm>
                <a:off x="539496" y="828000"/>
                <a:ext cx="11109960" cy="5303965"/>
              </a:xfrm>
              <a:prstGeom prst="rect">
                <a:avLst/>
              </a:prstGeom>
              <a:blipFill>
                <a:blip r:embed="rId3"/>
                <a:stretch>
                  <a:fillRect l="-1317" t="-460" r="-1098" b="-2529"/>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anim calcmode="lin" valueType="num">
                                      <p:cBhvr>
                                        <p:cTn id="8" dur="500" fill="hold"/>
                                        <p:tgtEl>
                                          <p:spTgt spid="2">
                                            <p:bg/>
                                          </p:spTgt>
                                        </p:tgtEl>
                                        <p:attrNameLst>
                                          <p:attrName>ppt_x</p:attrName>
                                        </p:attrNameLst>
                                      </p:cBhvr>
                                      <p:tavLst>
                                        <p:tav tm="0">
                                          <p:val>
                                            <p:strVal val="#ppt_x"/>
                                          </p:val>
                                        </p:tav>
                                        <p:tav tm="100000">
                                          <p:val>
                                            <p:strVal val="#ppt_x"/>
                                          </p:val>
                                        </p:tav>
                                      </p:tavLst>
                                    </p:anim>
                                    <p:anim calcmode="lin" valueType="num">
                                      <p:cBhvr>
                                        <p:cTn id="9" dur="500" fill="hold"/>
                                        <p:tgtEl>
                                          <p:spTgt spid="2">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2">
                                            <p:txEl>
                                              <p:pRg st="0" end="0"/>
                                            </p:txEl>
                                          </p:spTgt>
                                        </p:tgtEl>
                                        <p:attrNameLst>
                                          <p:attrName>style.visibility</p:attrName>
                                        </p:attrNameLst>
                                      </p:cBhvr>
                                      <p:to>
                                        <p:strVal val="visible"/>
                                      </p:to>
                                    </p:set>
                                    <p:animEffect transition="in" filter="fade">
                                      <p:cBhvr>
                                        <p:cTn id="12" dur="500"/>
                                        <p:tgtEl>
                                          <p:spTgt spid="2">
                                            <p:txEl>
                                              <p:pRg st="0" end="0"/>
                                            </p:txEl>
                                          </p:spTgt>
                                        </p:tgtEl>
                                      </p:cBhvr>
                                    </p:animEffect>
                                    <p:anim calcmode="lin" valueType="num">
                                      <p:cBhvr>
                                        <p:cTn id="13"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2">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2">
                                            <p:txEl>
                                              <p:pRg st="1" end="1"/>
                                            </p:txEl>
                                          </p:spTgt>
                                        </p:tgtEl>
                                        <p:attrNameLst>
                                          <p:attrName>style.visibility</p:attrName>
                                        </p:attrNameLst>
                                      </p:cBhvr>
                                      <p:to>
                                        <p:strVal val="visible"/>
                                      </p:to>
                                    </p:set>
                                    <p:animEffect transition="in" filter="fade">
                                      <p:cBhvr>
                                        <p:cTn id="17" dur="500"/>
                                        <p:tgtEl>
                                          <p:spTgt spid="2">
                                            <p:txEl>
                                              <p:pRg st="1" end="1"/>
                                            </p:txEl>
                                          </p:spTgt>
                                        </p:tgtEl>
                                      </p:cBhvr>
                                    </p:animEffect>
                                    <p:anim calcmode="lin" valueType="num">
                                      <p:cBhvr>
                                        <p:cTn id="18"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2">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2">
                                            <p:txEl>
                                              <p:pRg st="2" end="2"/>
                                            </p:txEl>
                                          </p:spTgt>
                                        </p:tgtEl>
                                        <p:attrNameLst>
                                          <p:attrName>style.visibility</p:attrName>
                                        </p:attrNameLst>
                                      </p:cBhvr>
                                      <p:to>
                                        <p:strVal val="visible"/>
                                      </p:to>
                                    </p:set>
                                    <p:animEffect transition="in" filter="fade">
                                      <p:cBhvr>
                                        <p:cTn id="22" dur="500"/>
                                        <p:tgtEl>
                                          <p:spTgt spid="2">
                                            <p:txEl>
                                              <p:pRg st="2" end="2"/>
                                            </p:txEl>
                                          </p:spTgt>
                                        </p:tgtEl>
                                      </p:cBhvr>
                                    </p:animEffect>
                                    <p:anim calcmode="lin" valueType="num">
                                      <p:cBhvr>
                                        <p:cTn id="23"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2">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2">
                                            <p:txEl>
                                              <p:pRg st="3" end="3"/>
                                            </p:txEl>
                                          </p:spTgt>
                                        </p:tgtEl>
                                        <p:attrNameLst>
                                          <p:attrName>style.visibility</p:attrName>
                                        </p:attrNameLst>
                                      </p:cBhvr>
                                      <p:to>
                                        <p:strVal val="visible"/>
                                      </p:to>
                                    </p:set>
                                    <p:animEffect transition="in" filter="fade">
                                      <p:cBhvr>
                                        <p:cTn id="27" dur="500"/>
                                        <p:tgtEl>
                                          <p:spTgt spid="2">
                                            <p:txEl>
                                              <p:pRg st="3" end="3"/>
                                            </p:txEl>
                                          </p:spTgt>
                                        </p:tgtEl>
                                      </p:cBhvr>
                                    </p:animEffect>
                                    <p:anim calcmode="lin" valueType="num">
                                      <p:cBhvr>
                                        <p:cTn id="28" dur="500" fill="hold"/>
                                        <p:tgtEl>
                                          <p:spTgt spid="2">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2">
                                            <p:txEl>
                                              <p:pRg st="3" end="3"/>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2">
                                            <p:txEl>
                                              <p:pRg st="4" end="4"/>
                                            </p:txEl>
                                          </p:spTgt>
                                        </p:tgtEl>
                                        <p:attrNameLst>
                                          <p:attrName>style.visibility</p:attrName>
                                        </p:attrNameLst>
                                      </p:cBhvr>
                                      <p:to>
                                        <p:strVal val="visible"/>
                                      </p:to>
                                    </p:set>
                                    <p:animEffect transition="in" filter="fade">
                                      <p:cBhvr>
                                        <p:cTn id="32" dur="500"/>
                                        <p:tgtEl>
                                          <p:spTgt spid="2">
                                            <p:txEl>
                                              <p:pRg st="4" end="4"/>
                                            </p:txEl>
                                          </p:spTgt>
                                        </p:tgtEl>
                                      </p:cBhvr>
                                    </p:animEffect>
                                    <p:anim calcmode="lin" valueType="num">
                                      <p:cBhvr>
                                        <p:cTn id="33" dur="500" fill="hold"/>
                                        <p:tgtEl>
                                          <p:spTgt spid="2">
                                            <p:txEl>
                                              <p:pRg st="4" end="4"/>
                                            </p:txEl>
                                          </p:spTgt>
                                        </p:tgtEl>
                                        <p:attrNameLst>
                                          <p:attrName>ppt_x</p:attrName>
                                        </p:attrNameLst>
                                      </p:cBhvr>
                                      <p:tavLst>
                                        <p:tav tm="0">
                                          <p:val>
                                            <p:strVal val="#ppt_x"/>
                                          </p:val>
                                        </p:tav>
                                        <p:tav tm="100000">
                                          <p:val>
                                            <p:strVal val="#ppt_x"/>
                                          </p:val>
                                        </p:tav>
                                      </p:tavLst>
                                    </p:anim>
                                    <p:anim calcmode="lin" valueType="num">
                                      <p:cBhvr>
                                        <p:cTn id="34" dur="500" fill="hold"/>
                                        <p:tgtEl>
                                          <p:spTgt spid="2">
                                            <p:txEl>
                                              <p:pRg st="4" end="4"/>
                                            </p:txEl>
                                          </p:spTgt>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2">
                                            <p:txEl>
                                              <p:pRg st="5" end="5"/>
                                            </p:txEl>
                                          </p:spTgt>
                                        </p:tgtEl>
                                        <p:attrNameLst>
                                          <p:attrName>style.visibility</p:attrName>
                                        </p:attrNameLst>
                                      </p:cBhvr>
                                      <p:to>
                                        <p:strVal val="visible"/>
                                      </p:to>
                                    </p:set>
                                    <p:animEffect transition="in" filter="fade">
                                      <p:cBhvr>
                                        <p:cTn id="37" dur="500"/>
                                        <p:tgtEl>
                                          <p:spTgt spid="2">
                                            <p:txEl>
                                              <p:pRg st="5" end="5"/>
                                            </p:txEl>
                                          </p:spTgt>
                                        </p:tgtEl>
                                      </p:cBhvr>
                                    </p:animEffect>
                                    <p:anim calcmode="lin" valueType="num">
                                      <p:cBhvr>
                                        <p:cTn id="38" dur="500" fill="hold"/>
                                        <p:tgtEl>
                                          <p:spTgt spid="2">
                                            <p:txEl>
                                              <p:pRg st="5" end="5"/>
                                            </p:txEl>
                                          </p:spTgt>
                                        </p:tgtEl>
                                        <p:attrNameLst>
                                          <p:attrName>ppt_x</p:attrName>
                                        </p:attrNameLst>
                                      </p:cBhvr>
                                      <p:tavLst>
                                        <p:tav tm="0">
                                          <p:val>
                                            <p:strVal val="#ppt_x"/>
                                          </p:val>
                                        </p:tav>
                                        <p:tav tm="100000">
                                          <p:val>
                                            <p:strVal val="#ppt_x"/>
                                          </p:val>
                                        </p:tav>
                                      </p:tavLst>
                                    </p:anim>
                                    <p:anim calcmode="lin" valueType="num">
                                      <p:cBhvr>
                                        <p:cTn id="39" dur="500" fill="hold"/>
                                        <p:tgtEl>
                                          <p:spTgt spid="2">
                                            <p:txEl>
                                              <p:pRg st="5" end="5"/>
                                            </p:txEl>
                                          </p:spTgt>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2">
                                            <p:txEl>
                                              <p:pRg st="6" end="6"/>
                                            </p:txEl>
                                          </p:spTgt>
                                        </p:tgtEl>
                                        <p:attrNameLst>
                                          <p:attrName>style.visibility</p:attrName>
                                        </p:attrNameLst>
                                      </p:cBhvr>
                                      <p:to>
                                        <p:strVal val="visible"/>
                                      </p:to>
                                    </p:set>
                                    <p:animEffect transition="in" filter="fade">
                                      <p:cBhvr>
                                        <p:cTn id="42" dur="500"/>
                                        <p:tgtEl>
                                          <p:spTgt spid="2">
                                            <p:txEl>
                                              <p:pRg st="6" end="6"/>
                                            </p:txEl>
                                          </p:spTgt>
                                        </p:tgtEl>
                                      </p:cBhvr>
                                    </p:animEffect>
                                    <p:anim calcmode="lin" valueType="num">
                                      <p:cBhvr>
                                        <p:cTn id="43" dur="500" fill="hold"/>
                                        <p:tgtEl>
                                          <p:spTgt spid="2">
                                            <p:txEl>
                                              <p:pRg st="6" end="6"/>
                                            </p:txEl>
                                          </p:spTgt>
                                        </p:tgtEl>
                                        <p:attrNameLst>
                                          <p:attrName>ppt_x</p:attrName>
                                        </p:attrNameLst>
                                      </p:cBhvr>
                                      <p:tavLst>
                                        <p:tav tm="0">
                                          <p:val>
                                            <p:strVal val="#ppt_x"/>
                                          </p:val>
                                        </p:tav>
                                        <p:tav tm="100000">
                                          <p:val>
                                            <p:strVal val="#ppt_x"/>
                                          </p:val>
                                        </p:tav>
                                      </p:tavLst>
                                    </p:anim>
                                    <p:anim calcmode="lin" valueType="num">
                                      <p:cBhvr>
                                        <p:cTn id="44" dur="500" fill="hold"/>
                                        <p:tgtEl>
                                          <p:spTgt spid="2">
                                            <p:txEl>
                                              <p:pRg st="6" end="6"/>
                                            </p:txEl>
                                          </p:spTgt>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2">
                                            <p:txEl>
                                              <p:pRg st="7" end="7"/>
                                            </p:txEl>
                                          </p:spTgt>
                                        </p:tgtEl>
                                        <p:attrNameLst>
                                          <p:attrName>style.visibility</p:attrName>
                                        </p:attrNameLst>
                                      </p:cBhvr>
                                      <p:to>
                                        <p:strVal val="visible"/>
                                      </p:to>
                                    </p:set>
                                    <p:animEffect transition="in" filter="fade">
                                      <p:cBhvr>
                                        <p:cTn id="47" dur="500"/>
                                        <p:tgtEl>
                                          <p:spTgt spid="2">
                                            <p:txEl>
                                              <p:pRg st="7" end="7"/>
                                            </p:txEl>
                                          </p:spTgt>
                                        </p:tgtEl>
                                      </p:cBhvr>
                                    </p:animEffect>
                                    <p:anim calcmode="lin" valueType="num">
                                      <p:cBhvr>
                                        <p:cTn id="48" dur="500" fill="hold"/>
                                        <p:tgtEl>
                                          <p:spTgt spid="2">
                                            <p:txEl>
                                              <p:pRg st="7" end="7"/>
                                            </p:txEl>
                                          </p:spTgt>
                                        </p:tgtEl>
                                        <p:attrNameLst>
                                          <p:attrName>ppt_x</p:attrName>
                                        </p:attrNameLst>
                                      </p:cBhvr>
                                      <p:tavLst>
                                        <p:tav tm="0">
                                          <p:val>
                                            <p:strVal val="#ppt_x"/>
                                          </p:val>
                                        </p:tav>
                                        <p:tav tm="100000">
                                          <p:val>
                                            <p:strVal val="#ppt_x"/>
                                          </p:val>
                                        </p:tav>
                                      </p:tavLst>
                                    </p:anim>
                                    <p:anim calcmode="lin" valueType="num">
                                      <p:cBhvr>
                                        <p:cTn id="49" dur="500" fill="hold"/>
                                        <p:tgtEl>
                                          <p:spTgt spid="2">
                                            <p:txEl>
                                              <p:pRg st="7" end="7"/>
                                            </p:txEl>
                                          </p:spTgt>
                                        </p:tgtEl>
                                        <p:attrNameLst>
                                          <p:attrName>ppt_y</p:attrName>
                                        </p:attrNameLst>
                                      </p:cBhvr>
                                      <p:tavLst>
                                        <p:tav tm="0">
                                          <p:val>
                                            <p:strVal val="#ppt_y+.1"/>
                                          </p:val>
                                        </p:tav>
                                        <p:tav tm="100000">
                                          <p:val>
                                            <p:strVal val="#ppt_y"/>
                                          </p:val>
                                        </p:tav>
                                      </p:tavLst>
                                    </p:anim>
                                  </p:childTnLst>
                                </p:cTn>
                              </p:par>
                              <p:par>
                                <p:cTn id="50" presetID="42" presetClass="entr" presetSubtype="0" fill="hold" grpId="0" nodeType="withEffect">
                                  <p:stCondLst>
                                    <p:cond delay="0"/>
                                  </p:stCondLst>
                                  <p:childTnLst>
                                    <p:set>
                                      <p:cBhvr>
                                        <p:cTn id="51" dur="1" fill="hold">
                                          <p:stCondLst>
                                            <p:cond delay="0"/>
                                          </p:stCondLst>
                                        </p:cTn>
                                        <p:tgtEl>
                                          <p:spTgt spid="2">
                                            <p:txEl>
                                              <p:pRg st="8" end="8"/>
                                            </p:txEl>
                                          </p:spTgt>
                                        </p:tgtEl>
                                        <p:attrNameLst>
                                          <p:attrName>style.visibility</p:attrName>
                                        </p:attrNameLst>
                                      </p:cBhvr>
                                      <p:to>
                                        <p:strVal val="visible"/>
                                      </p:to>
                                    </p:set>
                                    <p:animEffect transition="in" filter="fade">
                                      <p:cBhvr>
                                        <p:cTn id="52" dur="500"/>
                                        <p:tgtEl>
                                          <p:spTgt spid="2">
                                            <p:txEl>
                                              <p:pRg st="8" end="8"/>
                                            </p:txEl>
                                          </p:spTgt>
                                        </p:tgtEl>
                                      </p:cBhvr>
                                    </p:animEffect>
                                    <p:anim calcmode="lin" valueType="num">
                                      <p:cBhvr>
                                        <p:cTn id="53" dur="500" fill="hold"/>
                                        <p:tgtEl>
                                          <p:spTgt spid="2">
                                            <p:txEl>
                                              <p:pRg st="8" end="8"/>
                                            </p:txEl>
                                          </p:spTgt>
                                        </p:tgtEl>
                                        <p:attrNameLst>
                                          <p:attrName>ppt_x</p:attrName>
                                        </p:attrNameLst>
                                      </p:cBhvr>
                                      <p:tavLst>
                                        <p:tav tm="0">
                                          <p:val>
                                            <p:strVal val="#ppt_x"/>
                                          </p:val>
                                        </p:tav>
                                        <p:tav tm="100000">
                                          <p:val>
                                            <p:strVal val="#ppt_x"/>
                                          </p:val>
                                        </p:tav>
                                      </p:tavLst>
                                    </p:anim>
                                    <p:anim calcmode="lin" valueType="num">
                                      <p:cBhvr>
                                        <p:cTn id="54" dur="500" fill="hold"/>
                                        <p:tgtEl>
                                          <p:spTgt spid="2">
                                            <p:txEl>
                                              <p:pRg st="8" end="8"/>
                                            </p:txEl>
                                          </p:spTgt>
                                        </p:tgtEl>
                                        <p:attrNameLst>
                                          <p:attrName>ppt_y</p:attrName>
                                        </p:attrNameLst>
                                      </p:cBhvr>
                                      <p:tavLst>
                                        <p:tav tm="0">
                                          <p:val>
                                            <p:strVal val="#ppt_y+.1"/>
                                          </p:val>
                                        </p:tav>
                                        <p:tav tm="100000">
                                          <p:val>
                                            <p:strVal val="#ppt_y"/>
                                          </p:val>
                                        </p:tav>
                                      </p:tavLst>
                                    </p:anim>
                                  </p:childTnLst>
                                </p:cTn>
                              </p:par>
                              <p:par>
                                <p:cTn id="55" presetID="42" presetClass="entr" presetSubtype="0" fill="hold" grpId="0" nodeType="withEffect">
                                  <p:stCondLst>
                                    <p:cond delay="0"/>
                                  </p:stCondLst>
                                  <p:childTnLst>
                                    <p:set>
                                      <p:cBhvr>
                                        <p:cTn id="56" dur="1" fill="hold">
                                          <p:stCondLst>
                                            <p:cond delay="0"/>
                                          </p:stCondLst>
                                        </p:cTn>
                                        <p:tgtEl>
                                          <p:spTgt spid="2">
                                            <p:txEl>
                                              <p:pRg st="9" end="9"/>
                                            </p:txEl>
                                          </p:spTgt>
                                        </p:tgtEl>
                                        <p:attrNameLst>
                                          <p:attrName>style.visibility</p:attrName>
                                        </p:attrNameLst>
                                      </p:cBhvr>
                                      <p:to>
                                        <p:strVal val="visible"/>
                                      </p:to>
                                    </p:set>
                                    <p:animEffect transition="in" filter="fade">
                                      <p:cBhvr>
                                        <p:cTn id="57" dur="500"/>
                                        <p:tgtEl>
                                          <p:spTgt spid="2">
                                            <p:txEl>
                                              <p:pRg st="9" end="9"/>
                                            </p:txEl>
                                          </p:spTgt>
                                        </p:tgtEl>
                                      </p:cBhvr>
                                    </p:animEffect>
                                    <p:anim calcmode="lin" valueType="num">
                                      <p:cBhvr>
                                        <p:cTn id="58" dur="500" fill="hold"/>
                                        <p:tgtEl>
                                          <p:spTgt spid="2">
                                            <p:txEl>
                                              <p:pRg st="9" end="9"/>
                                            </p:txEl>
                                          </p:spTgt>
                                        </p:tgtEl>
                                        <p:attrNameLst>
                                          <p:attrName>ppt_x</p:attrName>
                                        </p:attrNameLst>
                                      </p:cBhvr>
                                      <p:tavLst>
                                        <p:tav tm="0">
                                          <p:val>
                                            <p:strVal val="#ppt_x"/>
                                          </p:val>
                                        </p:tav>
                                        <p:tav tm="100000">
                                          <p:val>
                                            <p:strVal val="#ppt_x"/>
                                          </p:val>
                                        </p:tav>
                                      </p:tavLst>
                                    </p:anim>
                                    <p:anim calcmode="lin" valueType="num">
                                      <p:cBhvr>
                                        <p:cTn id="59" dur="500" fill="hold"/>
                                        <p:tgtEl>
                                          <p:spTgt spid="2">
                                            <p:txEl>
                                              <p:pRg st="9" end="9"/>
                                            </p:txEl>
                                          </p:spTgt>
                                        </p:tgtEl>
                                        <p:attrNameLst>
                                          <p:attrName>ppt_y</p:attrName>
                                        </p:attrNameLst>
                                      </p:cBhvr>
                                      <p:tavLst>
                                        <p:tav tm="0">
                                          <p:val>
                                            <p:strVal val="#ppt_y+.1"/>
                                          </p:val>
                                        </p:tav>
                                        <p:tav tm="100000">
                                          <p:val>
                                            <p:strVal val="#ppt_y"/>
                                          </p:val>
                                        </p:tav>
                                      </p:tavLst>
                                    </p:anim>
                                  </p:childTnLst>
                                </p:cTn>
                              </p:par>
                              <p:par>
                                <p:cTn id="60" presetID="42" presetClass="entr" presetSubtype="0" fill="hold" grpId="0" nodeType="withEffect">
                                  <p:stCondLst>
                                    <p:cond delay="0"/>
                                  </p:stCondLst>
                                  <p:childTnLst>
                                    <p:set>
                                      <p:cBhvr>
                                        <p:cTn id="61" dur="1" fill="hold">
                                          <p:stCondLst>
                                            <p:cond delay="0"/>
                                          </p:stCondLst>
                                        </p:cTn>
                                        <p:tgtEl>
                                          <p:spTgt spid="2">
                                            <p:txEl>
                                              <p:pRg st="10" end="10"/>
                                            </p:txEl>
                                          </p:spTgt>
                                        </p:tgtEl>
                                        <p:attrNameLst>
                                          <p:attrName>style.visibility</p:attrName>
                                        </p:attrNameLst>
                                      </p:cBhvr>
                                      <p:to>
                                        <p:strVal val="visible"/>
                                      </p:to>
                                    </p:set>
                                    <p:animEffect transition="in" filter="fade">
                                      <p:cBhvr>
                                        <p:cTn id="62" dur="500"/>
                                        <p:tgtEl>
                                          <p:spTgt spid="2">
                                            <p:txEl>
                                              <p:pRg st="10" end="10"/>
                                            </p:txEl>
                                          </p:spTgt>
                                        </p:tgtEl>
                                      </p:cBhvr>
                                    </p:animEffect>
                                    <p:anim calcmode="lin" valueType="num">
                                      <p:cBhvr>
                                        <p:cTn id="63" dur="500" fill="hold"/>
                                        <p:tgtEl>
                                          <p:spTgt spid="2">
                                            <p:txEl>
                                              <p:pRg st="10" end="10"/>
                                            </p:txEl>
                                          </p:spTgt>
                                        </p:tgtEl>
                                        <p:attrNameLst>
                                          <p:attrName>ppt_x</p:attrName>
                                        </p:attrNameLst>
                                      </p:cBhvr>
                                      <p:tavLst>
                                        <p:tav tm="0">
                                          <p:val>
                                            <p:strVal val="#ppt_x"/>
                                          </p:val>
                                        </p:tav>
                                        <p:tav tm="100000">
                                          <p:val>
                                            <p:strVal val="#ppt_x"/>
                                          </p:val>
                                        </p:tav>
                                      </p:tavLst>
                                    </p:anim>
                                    <p:anim calcmode="lin" valueType="num">
                                      <p:cBhvr>
                                        <p:cTn id="64" dur="500" fill="hold"/>
                                        <p:tgtEl>
                                          <p:spTgt spid="2">
                                            <p:txEl>
                                              <p:pRg st="10" end="10"/>
                                            </p:txEl>
                                          </p:spTgt>
                                        </p:tgtEl>
                                        <p:attrNameLst>
                                          <p:attrName>ppt_y</p:attrName>
                                        </p:attrNameLst>
                                      </p:cBhvr>
                                      <p:tavLst>
                                        <p:tav tm="0">
                                          <p:val>
                                            <p:strVal val="#ppt_y+.1"/>
                                          </p:val>
                                        </p:tav>
                                        <p:tav tm="100000">
                                          <p:val>
                                            <p:strVal val="#ppt_y"/>
                                          </p:val>
                                        </p:tav>
                                      </p:tavLst>
                                    </p:anim>
                                  </p:childTnLst>
                                </p:cTn>
                              </p:par>
                              <p:par>
                                <p:cTn id="65" presetID="42" presetClass="entr" presetSubtype="0" fill="hold" grpId="0" nodeType="withEffect">
                                  <p:stCondLst>
                                    <p:cond delay="0"/>
                                  </p:stCondLst>
                                  <p:childTnLst>
                                    <p:set>
                                      <p:cBhvr>
                                        <p:cTn id="66" dur="1" fill="hold">
                                          <p:stCondLst>
                                            <p:cond delay="0"/>
                                          </p:stCondLst>
                                        </p:cTn>
                                        <p:tgtEl>
                                          <p:spTgt spid="2">
                                            <p:txEl>
                                              <p:pRg st="11" end="11"/>
                                            </p:txEl>
                                          </p:spTgt>
                                        </p:tgtEl>
                                        <p:attrNameLst>
                                          <p:attrName>style.visibility</p:attrName>
                                        </p:attrNameLst>
                                      </p:cBhvr>
                                      <p:to>
                                        <p:strVal val="visible"/>
                                      </p:to>
                                    </p:set>
                                    <p:animEffect transition="in" filter="fade">
                                      <p:cBhvr>
                                        <p:cTn id="67" dur="500"/>
                                        <p:tgtEl>
                                          <p:spTgt spid="2">
                                            <p:txEl>
                                              <p:pRg st="11" end="11"/>
                                            </p:txEl>
                                          </p:spTgt>
                                        </p:tgtEl>
                                      </p:cBhvr>
                                    </p:animEffect>
                                    <p:anim calcmode="lin" valueType="num">
                                      <p:cBhvr>
                                        <p:cTn id="68" dur="500" fill="hold"/>
                                        <p:tgtEl>
                                          <p:spTgt spid="2">
                                            <p:txEl>
                                              <p:pRg st="11" end="11"/>
                                            </p:txEl>
                                          </p:spTgt>
                                        </p:tgtEl>
                                        <p:attrNameLst>
                                          <p:attrName>ppt_x</p:attrName>
                                        </p:attrNameLst>
                                      </p:cBhvr>
                                      <p:tavLst>
                                        <p:tav tm="0">
                                          <p:val>
                                            <p:strVal val="#ppt_x"/>
                                          </p:val>
                                        </p:tav>
                                        <p:tav tm="100000">
                                          <p:val>
                                            <p:strVal val="#ppt_x"/>
                                          </p:val>
                                        </p:tav>
                                      </p:tavLst>
                                    </p:anim>
                                    <p:anim calcmode="lin" valueType="num">
                                      <p:cBhvr>
                                        <p:cTn id="69" dur="500" fill="hold"/>
                                        <p:tgtEl>
                                          <p:spTgt spid="2">
                                            <p:txEl>
                                              <p:pRg st="11" end="11"/>
                                            </p:txEl>
                                          </p:spTgt>
                                        </p:tgtEl>
                                        <p:attrNameLst>
                                          <p:attrName>ppt_y</p:attrName>
                                        </p:attrNameLst>
                                      </p:cBhvr>
                                      <p:tavLst>
                                        <p:tav tm="0">
                                          <p:val>
                                            <p:strVal val="#ppt_y+.1"/>
                                          </p:val>
                                        </p:tav>
                                        <p:tav tm="100000">
                                          <p:val>
                                            <p:strVal val="#ppt_y"/>
                                          </p:val>
                                        </p:tav>
                                      </p:tavLst>
                                    </p:anim>
                                  </p:childTnLst>
                                </p:cTn>
                              </p:par>
                              <p:par>
                                <p:cTn id="70" presetID="42" presetClass="entr" presetSubtype="0" fill="hold" grpId="0" nodeType="withEffect">
                                  <p:stCondLst>
                                    <p:cond delay="0"/>
                                  </p:stCondLst>
                                  <p:childTnLst>
                                    <p:set>
                                      <p:cBhvr>
                                        <p:cTn id="71" dur="1" fill="hold">
                                          <p:stCondLst>
                                            <p:cond delay="0"/>
                                          </p:stCondLst>
                                        </p:cTn>
                                        <p:tgtEl>
                                          <p:spTgt spid="2">
                                            <p:txEl>
                                              <p:pRg st="12" end="12"/>
                                            </p:txEl>
                                          </p:spTgt>
                                        </p:tgtEl>
                                        <p:attrNameLst>
                                          <p:attrName>style.visibility</p:attrName>
                                        </p:attrNameLst>
                                      </p:cBhvr>
                                      <p:to>
                                        <p:strVal val="visible"/>
                                      </p:to>
                                    </p:set>
                                    <p:animEffect transition="in" filter="fade">
                                      <p:cBhvr>
                                        <p:cTn id="72" dur="500"/>
                                        <p:tgtEl>
                                          <p:spTgt spid="2">
                                            <p:txEl>
                                              <p:pRg st="12" end="12"/>
                                            </p:txEl>
                                          </p:spTgt>
                                        </p:tgtEl>
                                      </p:cBhvr>
                                    </p:animEffect>
                                    <p:anim calcmode="lin" valueType="num">
                                      <p:cBhvr>
                                        <p:cTn id="73" dur="500" fill="hold"/>
                                        <p:tgtEl>
                                          <p:spTgt spid="2">
                                            <p:txEl>
                                              <p:pRg st="12" end="12"/>
                                            </p:txEl>
                                          </p:spTgt>
                                        </p:tgtEl>
                                        <p:attrNameLst>
                                          <p:attrName>ppt_x</p:attrName>
                                        </p:attrNameLst>
                                      </p:cBhvr>
                                      <p:tavLst>
                                        <p:tav tm="0">
                                          <p:val>
                                            <p:strVal val="#ppt_x"/>
                                          </p:val>
                                        </p:tav>
                                        <p:tav tm="100000">
                                          <p:val>
                                            <p:strVal val="#ppt_x"/>
                                          </p:val>
                                        </p:tav>
                                      </p:tavLst>
                                    </p:anim>
                                    <p:anim calcmode="lin" valueType="num">
                                      <p:cBhvr>
                                        <p:cTn id="74" dur="500" fill="hold"/>
                                        <p:tgtEl>
                                          <p:spTgt spid="2">
                                            <p:txEl>
                                              <p:pRg st="12" end="1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9.xml><?xml version="1.0" encoding="utf-8"?>
<p:sld xmlns:a="http://schemas.openxmlformats.org/drawingml/2006/main" xmlns:r="http://schemas.openxmlformats.org/officeDocument/2006/relationships" xmlns:p="http://schemas.openxmlformats.org/presentationml/2006/main">
  <p:cSld name="Slide 19&amp;si=19checked= 1 &amp; amp; version = 1.0.5checked=1&amp;version=1.0.5">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O_6_EX.31_1#5c20a184d?vcp=1&amp;vop=1&amp;pid=98f175637&amp;color=36,64,97&amp;vtp=1&amp;bt=1&amp;bbb=1&amp;hb=1"/>
              <p:cNvSpPr/>
              <p:nvPr/>
            </p:nvSpPr>
            <p:spPr>
              <a:xfrm>
                <a:off x="539496" y="2941782"/>
                <a:ext cx="11109960" cy="1192340"/>
              </a:xfrm>
              <a:prstGeom prst="rect">
                <a:avLst/>
              </a:prstGeom>
              <a:noFill/>
              <a:ln/>
            </p:spPr>
            <p:txBody>
              <a:bodyPr wrap="none" lIns="0" tIns="0" rIns="0" bIns="0" rtlCol="0" anchor="t"/>
              <a:lstStyle/>
              <a:p>
                <a:pPr algn="l" latinLnBrk="1">
                  <a:lnSpc>
                    <a:spcPts val="3300"/>
                  </a:lnSpc>
                </a:pPr>
                <a:r>
                  <a:rPr lang="en-US" altLang="zh-CN" sz="1800" b="0" i="0" dirty="0">
                    <a:solidFill>
                      <a:srgbClr val="244061"/>
                    </a:solidFill>
                    <a:latin typeface="SimSun" pitchFamily="34" charset="0"/>
                    <a:ea typeface="SimSun" pitchFamily="34" charset="-122"/>
                    <a:cs typeface="SimSun" pitchFamily="34" charset="-120"/>
                  </a:rPr>
                  <a:t>    </a:t>
                </a:r>
                <a:r>
                  <a:rPr lang="en-US" altLang="zh-CN" sz="1800" b="1" i="0" dirty="0">
                    <a:solidFill>
                      <a:srgbClr val="244061"/>
                    </a:solidFill>
                    <a:latin typeface="Times New Roman" pitchFamily="34" charset="0"/>
                    <a:ea typeface="微软雅黑" pitchFamily="34" charset="-122"/>
                    <a:cs typeface="Times New Roman" pitchFamily="34" charset="-120"/>
                  </a:rPr>
                  <a:t>【方法总结】</a:t>
                </a:r>
                <a:r>
                  <a:rPr lang="en-US" altLang="zh-CN" sz="1800" b="0" i="0" dirty="0">
                    <a:solidFill>
                      <a:srgbClr val="244061"/>
                    </a:solidFill>
                    <a:latin typeface="Times New Roman" pitchFamily="34" charset="0"/>
                    <a:ea typeface="微软雅黑" pitchFamily="34" charset="-122"/>
                    <a:cs typeface="Times New Roman" pitchFamily="34" charset="-120"/>
                  </a:rPr>
                  <a:t>实际生活中用料最省、费用最低、损耗最小</a:t>
                </a:r>
                <a:r>
                  <a:rPr lang="en-US" altLang="zh-CN" sz="1800" b="0" i="0">
                    <a:solidFill>
                      <a:srgbClr val="244061"/>
                    </a:solidFill>
                    <a:latin typeface="Times New Roman" pitchFamily="34" charset="0"/>
                    <a:ea typeface="微软雅黑" pitchFamily="34" charset="-122"/>
                    <a:cs typeface="Times New Roman" pitchFamily="34" charset="-120"/>
                  </a:rPr>
                  <a:t>、最节省时间等问题一般都需要利用导数求解相</a:t>
                </a:r>
              </a:p>
              <a:p>
                <a:pPr latinLnBrk="1">
                  <a:lnSpc>
                    <a:spcPts val="3300"/>
                  </a:lnSpc>
                </a:pPr>
                <a:r>
                  <a:rPr lang="en-US" altLang="zh-CN" sz="1800" b="0" i="0">
                    <a:solidFill>
                      <a:srgbClr val="244061"/>
                    </a:solidFill>
                    <a:latin typeface="Times New Roman" pitchFamily="34" charset="0"/>
                    <a:ea typeface="微软雅黑" pitchFamily="34" charset="-122"/>
                    <a:cs typeface="Times New Roman" pitchFamily="34" charset="-120"/>
                  </a:rPr>
                  <a:t>应函数的最小值</a:t>
                </a:r>
                <a:r>
                  <a:rPr lang="en-US" altLang="zh-CN" sz="1800" b="0" i="0" dirty="0">
                    <a:solidFill>
                      <a:srgbClr val="244061"/>
                    </a:solidFill>
                    <a:latin typeface="Times New Roman" pitchFamily="34" charset="0"/>
                    <a:ea typeface="微软雅黑" pitchFamily="34" charset="-122"/>
                    <a:cs typeface="Times New Roman" pitchFamily="34" charset="-120"/>
                  </a:rPr>
                  <a:t>.根据</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𝑓</m:t>
                    </m:r>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𝑥</m:t>
                    </m:r>
                    <m:r>
                      <a:rPr lang="en-US" altLang="zh-CN" sz="1800" b="0" i="0">
                        <a:solidFill>
                          <a:srgbClr val="244061"/>
                        </a:solidFill>
                        <a:latin typeface="Cambria Math" pitchFamily="34" charset="0"/>
                        <a:ea typeface="Cambria Math" pitchFamily="34" charset="-122"/>
                        <a:cs typeface="Cambria Math" pitchFamily="34" charset="-120"/>
                      </a:rPr>
                      <m:t>)=0</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求出极值点（注意根据实际意义舍去不合适的极值点）后</a:t>
                </a:r>
                <a:r>
                  <a:rPr lang="en-US" altLang="zh-CN" sz="1800" b="0" i="0">
                    <a:solidFill>
                      <a:srgbClr val="244061"/>
                    </a:solidFill>
                    <a:latin typeface="Times New Roman" pitchFamily="34" charset="0"/>
                    <a:ea typeface="微软雅黑" pitchFamily="34" charset="-122"/>
                    <a:cs typeface="Times New Roman" pitchFamily="34" charset="-120"/>
                  </a:rPr>
                  <a:t>，函数在该点附近满足</a:t>
                </a:r>
              </a:p>
              <a:p>
                <a:pPr latinLnBrk="1">
                  <a:lnSpc>
                    <a:spcPts val="3100"/>
                  </a:lnSpc>
                </a:pPr>
                <a:r>
                  <a:rPr lang="en-US" altLang="zh-CN" b="0" i="0">
                    <a:solidFill>
                      <a:srgbClr val="244061"/>
                    </a:solidFill>
                    <a:latin typeface="Times New Roman" pitchFamily="34" charset="0"/>
                    <a:ea typeface="微软雅黑" pitchFamily="34" charset="-122"/>
                    <a:cs typeface="Times New Roman" pitchFamily="34" charset="-120"/>
                  </a:rPr>
                  <a:t>左减右增</a:t>
                </a:r>
                <a:r>
                  <a:rPr lang="en-US" altLang="zh-CN" b="0" i="0" dirty="0">
                    <a:solidFill>
                      <a:srgbClr val="244061"/>
                    </a:solidFill>
                    <a:latin typeface="Times New Roman" pitchFamily="34" charset="0"/>
                    <a:ea typeface="微软雅黑" pitchFamily="34" charset="-122"/>
                    <a:cs typeface="Times New Roman" pitchFamily="34" charset="-120"/>
                  </a:rPr>
                  <a:t>，则此时唯一的极小值就是所求函数的最小值.</a:t>
                </a:r>
                <a:endParaRPr lang="en-US" altLang="zh-CN" dirty="0"/>
              </a:p>
            </p:txBody>
          </p:sp>
        </mc:Choice>
        <mc:Fallback xmlns="">
          <p:sp>
            <p:nvSpPr>
              <p:cNvPr id="2" name="QO_6_EX.31_1#5c20a184d?vcp=1&amp;vop=1&amp;pid=98f175637&amp;color=36,64,97&amp;vtp=1&amp;bt=1&amp;bbb=1&amp;hb=1"/>
              <p:cNvSpPr>
                <a:spLocks noRot="1" noChangeAspect="1" noMove="1" noResize="1" noEditPoints="1" noAdjustHandles="1" noChangeArrowheads="1" noChangeShapeType="1" noTextEdit="1"/>
              </p:cNvSpPr>
              <p:nvPr/>
            </p:nvSpPr>
            <p:spPr>
              <a:xfrm>
                <a:off x="539496" y="2941782"/>
                <a:ext cx="11109960" cy="1192340"/>
              </a:xfrm>
              <a:prstGeom prst="rect">
                <a:avLst/>
              </a:prstGeom>
              <a:blipFill>
                <a:blip r:embed="rId3"/>
                <a:stretch>
                  <a:fillRect l="-1317" r="-823" b="-11795"/>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anim calcmode="lin" valueType="num">
                                      <p:cBhvr>
                                        <p:cTn id="8" dur="500" fill="hold"/>
                                        <p:tgtEl>
                                          <p:spTgt spid="2">
                                            <p:bg/>
                                          </p:spTgt>
                                        </p:tgtEl>
                                        <p:attrNameLst>
                                          <p:attrName>ppt_x</p:attrName>
                                        </p:attrNameLst>
                                      </p:cBhvr>
                                      <p:tavLst>
                                        <p:tav tm="0">
                                          <p:val>
                                            <p:strVal val="#ppt_x"/>
                                          </p:val>
                                        </p:tav>
                                        <p:tav tm="100000">
                                          <p:val>
                                            <p:strVal val="#ppt_x"/>
                                          </p:val>
                                        </p:tav>
                                      </p:tavLst>
                                    </p:anim>
                                    <p:anim calcmode="lin" valueType="num">
                                      <p:cBhvr>
                                        <p:cTn id="9" dur="500" fill="hold"/>
                                        <p:tgtEl>
                                          <p:spTgt spid="2">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2">
                                            <p:txEl>
                                              <p:pRg st="0" end="0"/>
                                            </p:txEl>
                                          </p:spTgt>
                                        </p:tgtEl>
                                        <p:attrNameLst>
                                          <p:attrName>style.visibility</p:attrName>
                                        </p:attrNameLst>
                                      </p:cBhvr>
                                      <p:to>
                                        <p:strVal val="visible"/>
                                      </p:to>
                                    </p:set>
                                    <p:animEffect transition="in" filter="fade">
                                      <p:cBhvr>
                                        <p:cTn id="12" dur="500"/>
                                        <p:tgtEl>
                                          <p:spTgt spid="2">
                                            <p:txEl>
                                              <p:pRg st="0" end="0"/>
                                            </p:txEl>
                                          </p:spTgt>
                                        </p:tgtEl>
                                      </p:cBhvr>
                                    </p:animEffect>
                                    <p:anim calcmode="lin" valueType="num">
                                      <p:cBhvr>
                                        <p:cTn id="13"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2">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2">
                                            <p:txEl>
                                              <p:pRg st="1" end="1"/>
                                            </p:txEl>
                                          </p:spTgt>
                                        </p:tgtEl>
                                        <p:attrNameLst>
                                          <p:attrName>style.visibility</p:attrName>
                                        </p:attrNameLst>
                                      </p:cBhvr>
                                      <p:to>
                                        <p:strVal val="visible"/>
                                      </p:to>
                                    </p:set>
                                    <p:animEffect transition="in" filter="fade">
                                      <p:cBhvr>
                                        <p:cTn id="17" dur="500"/>
                                        <p:tgtEl>
                                          <p:spTgt spid="2">
                                            <p:txEl>
                                              <p:pRg st="1" end="1"/>
                                            </p:txEl>
                                          </p:spTgt>
                                        </p:tgtEl>
                                      </p:cBhvr>
                                    </p:animEffect>
                                    <p:anim calcmode="lin" valueType="num">
                                      <p:cBhvr>
                                        <p:cTn id="18"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2">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2">
                                            <p:txEl>
                                              <p:pRg st="2" end="2"/>
                                            </p:txEl>
                                          </p:spTgt>
                                        </p:tgtEl>
                                        <p:attrNameLst>
                                          <p:attrName>style.visibility</p:attrName>
                                        </p:attrNameLst>
                                      </p:cBhvr>
                                      <p:to>
                                        <p:strVal val="visible"/>
                                      </p:to>
                                    </p:set>
                                    <p:animEffect transition="in" filter="fade">
                                      <p:cBhvr>
                                        <p:cTn id="22" dur="500"/>
                                        <p:tgtEl>
                                          <p:spTgt spid="2">
                                            <p:txEl>
                                              <p:pRg st="2" end="2"/>
                                            </p:txEl>
                                          </p:spTgt>
                                        </p:tgtEl>
                                      </p:cBhvr>
                                    </p:animEffect>
                                    <p:anim calcmode="lin" valueType="num">
                                      <p:cBhvr>
                                        <p:cTn id="23"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2">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xml><?xml version="1.0" encoding="utf-8"?>
<p:sld xmlns:a="http://schemas.openxmlformats.org/drawingml/2006/main" xmlns:r="http://schemas.openxmlformats.org/officeDocument/2006/relationships" xmlns:p="http://schemas.openxmlformats.org/presentationml/2006/main">
  <p:cSld name="Slide 2&amp;si=2checked= 1 &amp; amp; version = 1.0.5checked=1&amp;version=1.0.5">
    <p:spTree>
      <p:nvGrpSpPr>
        <p:cNvPr id="1" name=""/>
        <p:cNvGrpSpPr/>
        <p:nvPr/>
      </p:nvGrpSpPr>
      <p:grpSpPr>
        <a:xfrm>
          <a:off x="0" y="0"/>
          <a:ext cx="0" cy="0"/>
          <a:chOff x="0" y="0"/>
          <a:chExt cx="0" cy="0"/>
        </a:xfrm>
      </p:grpSpPr>
      <p:pic>
        <p:nvPicPr>
          <p:cNvPr id="2" name="C_1#e233293e8.fixed?vcp=1&amp;color=36,64,97&amp;tib=255,255,255&amp;vtp=1" descr="preencoded.png"/>
          <p:cNvPicPr>
            <a:picLocks noChangeAspect="1"/>
          </p:cNvPicPr>
          <p:nvPr/>
        </p:nvPicPr>
        <p:blipFill>
          <a:blip r:embed="rId3"/>
          <a:stretch>
            <a:fillRect/>
          </a:stretch>
        </p:blipFill>
        <p:spPr>
          <a:xfrm>
            <a:off x="4873752" y="2020824"/>
            <a:ext cx="2414016" cy="1344168"/>
          </a:xfrm>
          <a:prstGeom prst="rect">
            <a:avLst/>
          </a:prstGeom>
        </p:spPr>
      </p:pic>
      <p:sp>
        <p:nvSpPr>
          <p:cNvPr id="3" name="C_1_BD#e233293e8.fixed?vcp=1&amp;color=61,88,159&amp;vtp=1&amp;bbb=1"/>
          <p:cNvSpPr/>
          <p:nvPr/>
        </p:nvSpPr>
        <p:spPr>
          <a:xfrm>
            <a:off x="4946904" y="2093976"/>
            <a:ext cx="2304288" cy="932688"/>
          </a:xfrm>
          <a:prstGeom prst="rect">
            <a:avLst/>
          </a:prstGeom>
          <a:noFill/>
          <a:ln/>
        </p:spPr>
        <p:txBody>
          <a:bodyPr wrap="none" lIns="0" tIns="0" rIns="0" bIns="0" rtlCol="0" anchor="ctr"/>
          <a:lstStyle/>
          <a:p>
            <a:pPr algn="ctr" latinLnBrk="1">
              <a:lnSpc>
                <a:spcPts val="6600"/>
              </a:lnSpc>
            </a:pPr>
            <a:r>
              <a:rPr lang="en-US" altLang="zh-CN" sz="5400" b="1" i="0" dirty="0">
                <a:solidFill>
                  <a:srgbClr val="3D589F"/>
                </a:solidFill>
                <a:latin typeface="微软雅黑" pitchFamily="34" charset="0"/>
                <a:ea typeface="微软雅黑" pitchFamily="34" charset="-122"/>
                <a:cs typeface="微软雅黑" pitchFamily="34" charset="-120"/>
              </a:rPr>
              <a:t>第六章</a:t>
            </a:r>
            <a:endParaRPr lang="en-US" altLang="zh-CN" sz="5400" dirty="0"/>
          </a:p>
        </p:txBody>
      </p:sp>
      <p:sp>
        <p:nvSpPr>
          <p:cNvPr id="4" name="C_1_BD#e233293e8.fixed?vcp=1&amp;color=61,88,159&amp;vtp=1&amp;bbb=1"/>
          <p:cNvSpPr/>
          <p:nvPr/>
        </p:nvSpPr>
        <p:spPr>
          <a:xfrm>
            <a:off x="0" y="3657600"/>
            <a:ext cx="12188952" cy="923544"/>
          </a:xfrm>
          <a:prstGeom prst="rect">
            <a:avLst/>
          </a:prstGeom>
          <a:noFill/>
          <a:ln/>
        </p:spPr>
        <p:txBody>
          <a:bodyPr wrap="none" lIns="0" tIns="0" rIns="0" bIns="0" rtlCol="0" anchor="ctr"/>
          <a:lstStyle/>
          <a:p>
            <a:pPr algn="ctr" latinLnBrk="1">
              <a:lnSpc>
                <a:spcPts val="6600"/>
              </a:lnSpc>
            </a:pPr>
            <a:r>
              <a:rPr lang="en-US" altLang="zh-CN" sz="5400" b="1" i="0" dirty="0">
                <a:solidFill>
                  <a:srgbClr val="3D589F"/>
                </a:solidFill>
                <a:latin typeface="微软雅黑" pitchFamily="34" charset="0"/>
                <a:ea typeface="微软雅黑" pitchFamily="34" charset="-122"/>
                <a:cs typeface="微软雅黑" pitchFamily="34" charset="-120"/>
              </a:rPr>
              <a:t>导数及其应用</a:t>
            </a:r>
            <a:endParaRPr lang="en-US" altLang="zh-CN" sz="5400" dirty="0"/>
          </a:p>
        </p:txBody>
      </p:sp>
    </p:spTree>
  </p:cSld>
  <p:clrMapOvr>
    <a:masterClrMapping/>
  </p:clrMapOvr>
  <p:transition/>
</p:sld>
</file>

<file path=ppt/slides/slide20.xml><?xml version="1.0" encoding="utf-8"?>
<p:sld xmlns:a="http://schemas.openxmlformats.org/drawingml/2006/main" xmlns:r="http://schemas.openxmlformats.org/officeDocument/2006/relationships" xmlns:p="http://schemas.openxmlformats.org/presentationml/2006/main">
  <p:cSld name="Slide 20&amp;si=20checked= 1 &amp; amp; version = 1.0.5checked=1&amp;version=1.0.5">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B_6_BD.32_1#ff1a4d30f?vaa=1&amp;vcp=1&amp;vop=1&amp;pid=98f175637&amp;color=36,64,97&amp;vtp=1&amp;bt=1&amp;bbb=1&amp;hb=1"/>
              <p:cNvSpPr/>
              <p:nvPr/>
            </p:nvSpPr>
            <p:spPr>
              <a:xfrm>
                <a:off x="539496" y="1515509"/>
                <a:ext cx="11109960" cy="1257300"/>
              </a:xfrm>
              <a:prstGeom prst="rect">
                <a:avLst/>
              </a:prstGeom>
              <a:noFill/>
              <a:ln/>
            </p:spPr>
            <p:txBody>
              <a:bodyPr wrap="none" lIns="0" tIns="0" rIns="0" bIns="0" rtlCol="0" anchor="t"/>
              <a:lstStyle/>
              <a:p>
                <a:pPr algn="l" latinLnBrk="1">
                  <a:lnSpc>
                    <a:spcPts val="3300"/>
                  </a:lnSpc>
                </a:pPr>
                <a:r>
                  <a:rPr lang="en-US" altLang="zh-CN" sz="1800" b="1" i="0" dirty="0">
                    <a:solidFill>
                      <a:srgbClr val="244061"/>
                    </a:solidFill>
                    <a:latin typeface="Times New Roman" pitchFamily="34" charset="0"/>
                    <a:ea typeface="微软雅黑" pitchFamily="34" charset="-122"/>
                    <a:cs typeface="Times New Roman" pitchFamily="34" charset="-120"/>
                  </a:rPr>
                  <a:t>2-1</a:t>
                </a:r>
                <a:r>
                  <a:rPr lang="en-US" altLang="zh-CN" sz="1800" b="1" i="0" dirty="0">
                    <a:solidFill>
                      <a:srgbClr val="244061"/>
                    </a:solidFill>
                    <a:latin typeface="SimSun" pitchFamily="34" charset="0"/>
                    <a:ea typeface="SimSun" pitchFamily="34" charset="-122"/>
                    <a:cs typeface="SimSu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已知泳池深度为</a:t>
                </a: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2</m:t>
                    </m:r>
                    <m:r>
                      <m:rPr>
                        <m:sty m:val="p"/>
                      </m:rPr>
                      <a:rPr lang="en-US" altLang="zh-CN" sz="1800" b="0" i="0" smtClean="0">
                        <a:solidFill>
                          <a:srgbClr val="244061"/>
                        </a:solidFill>
                        <a:latin typeface="Cambria Math" pitchFamily="34" charset="0"/>
                        <a:ea typeface="Cambria Math" pitchFamily="34" charset="-122"/>
                        <a:cs typeface="Cambria Math" pitchFamily="34" charset="-120"/>
                      </a:rPr>
                      <m:t>m</m:t>
                    </m:r>
                  </m:oMath>
                </a14:m>
                <a:r>
                  <a:rPr lang="en-US" altLang="zh-CN" sz="1800" b="0" i="0" dirty="0">
                    <a:solidFill>
                      <a:srgbClr val="244061"/>
                    </a:solidFill>
                    <a:latin typeface="Times New Roman" pitchFamily="34" charset="0"/>
                    <a:ea typeface="微软雅黑" pitchFamily="34" charset="-122"/>
                    <a:cs typeface="Times New Roman" pitchFamily="34" charset="-120"/>
                  </a:rPr>
                  <a:t>，其容积为</a:t>
                </a: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2500</m:t>
                    </m:r>
                    <m:sSup>
                      <m:sSup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sSupPr>
                      <m:e>
                        <m:r>
                          <m:rPr>
                            <m:sty m:val="p"/>
                          </m:rPr>
                          <a:rPr lang="en-US" altLang="zh-CN" sz="1800" b="0" i="0">
                            <a:solidFill>
                              <a:srgbClr val="244061"/>
                            </a:solidFill>
                            <a:latin typeface="Cambria Math" pitchFamily="34" charset="0"/>
                            <a:ea typeface="Cambria Math" pitchFamily="34" charset="-122"/>
                            <a:cs typeface="Cambria Math" pitchFamily="34" charset="-120"/>
                          </a:rPr>
                          <m:t>m</m:t>
                        </m:r>
                      </m:e>
                      <m:sup>
                        <m:r>
                          <a:rPr lang="en-US" altLang="zh-CN" sz="1800" b="0" i="0">
                            <a:solidFill>
                              <a:srgbClr val="244061"/>
                            </a:solidFill>
                            <a:latin typeface="Cambria Math" pitchFamily="34" charset="0"/>
                            <a:ea typeface="Cambria Math" pitchFamily="34" charset="-122"/>
                            <a:cs typeface="Cambria Math" pitchFamily="34" charset="-120"/>
                          </a:rPr>
                          <m:t>3</m:t>
                        </m:r>
                      </m:sup>
                    </m:sSup>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，如果池底每平方米的维修费用为150元</a:t>
                </a:r>
                <a:r>
                  <a:rPr lang="en-US" altLang="zh-CN" sz="1800" b="0" i="0">
                    <a:solidFill>
                      <a:srgbClr val="244061"/>
                    </a:solidFill>
                    <a:latin typeface="Times New Roman" pitchFamily="34" charset="0"/>
                    <a:ea typeface="微软雅黑" pitchFamily="34" charset="-122"/>
                    <a:cs typeface="Times New Roman" pitchFamily="34" charset="-120"/>
                  </a:rPr>
                  <a:t>.设入水处的较短池壁长度为</a:t>
                </a:r>
              </a:p>
              <a:p>
                <a:pPr latinLnBrk="1">
                  <a:lnSpc>
                    <a:spcPts val="3300"/>
                  </a:lnSpc>
                </a:pP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𝑥</m:t>
                    </m:r>
                    <m:r>
                      <m:rPr>
                        <m:sty m:val="p"/>
                      </m:rPr>
                      <a:rPr lang="en-US" altLang="zh-CN" sz="1800" b="0" i="0" smtClean="0">
                        <a:solidFill>
                          <a:srgbClr val="244061"/>
                        </a:solidFill>
                        <a:latin typeface="Cambria Math" pitchFamily="34" charset="0"/>
                        <a:ea typeface="Cambria Math" pitchFamily="34" charset="-122"/>
                        <a:cs typeface="Cambria Math" pitchFamily="34" charset="-120"/>
                      </a:rPr>
                      <m:t>m</m:t>
                    </m:r>
                  </m:oMath>
                </a14:m>
                <a:r>
                  <a:rPr lang="en-US" altLang="zh-CN" sz="1800" b="0" i="0" dirty="0">
                    <a:solidFill>
                      <a:srgbClr val="244061"/>
                    </a:solidFill>
                    <a:latin typeface="Times New Roman" pitchFamily="34" charset="0"/>
                    <a:ea typeface="微软雅黑" pitchFamily="34" charset="-122"/>
                    <a:cs typeface="Times New Roman" pitchFamily="34" charset="-120"/>
                  </a:rPr>
                  <a:t>，且据估计较短的池壁维修费用与池壁长度成正比，且比例系数为</a:t>
                </a:r>
                <a14:m>
                  <m:oMath xmlns:m="http://schemas.openxmlformats.org/officeDocument/2006/math">
                    <m:f>
                      <m:f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244061"/>
                            </a:solidFill>
                            <a:latin typeface="Cambria Math" pitchFamily="34" charset="0"/>
                            <a:ea typeface="Cambria Math" pitchFamily="34" charset="-122"/>
                            <a:cs typeface="Cambria Math" pitchFamily="34" charset="-120"/>
                          </a:rPr>
                          <m:t>4</m:t>
                        </m:r>
                      </m:num>
                      <m:den>
                        <m:r>
                          <a:rPr lang="en-US" altLang="zh-CN" sz="1800" b="0" i="0">
                            <a:solidFill>
                              <a:srgbClr val="244061"/>
                            </a:solidFill>
                            <a:latin typeface="Cambria Math" pitchFamily="34" charset="0"/>
                            <a:ea typeface="Cambria Math" pitchFamily="34" charset="-122"/>
                            <a:cs typeface="Cambria Math" pitchFamily="34" charset="-120"/>
                          </a:rPr>
                          <m:t>25</m:t>
                        </m:r>
                      </m:den>
                    </m:f>
                    <m:r>
                      <a:rPr lang="en-US" altLang="zh-CN" sz="1800" b="0" i="0" smtClean="0">
                        <a:solidFill>
                          <a:srgbClr val="244061"/>
                        </a:solidFill>
                        <a:latin typeface="Cambria Math" pitchFamily="34" charset="0"/>
                        <a:ea typeface="Cambria Math" pitchFamily="34" charset="-122"/>
                        <a:cs typeface="Cambria Math" pitchFamily="34" charset="-120"/>
                      </a:rPr>
                      <m:t>𝑘</m:t>
                    </m:r>
                    <m:r>
                      <a:rPr lang="en-US" altLang="zh-CN" sz="1800" b="0" i="0" smtClean="0">
                        <a:solidFill>
                          <a:srgbClr val="244061"/>
                        </a:solidFill>
                        <a:latin typeface="Cambria Math" pitchFamily="34" charset="0"/>
                        <a:ea typeface="Cambria Math" pitchFamily="34" charset="-122"/>
                        <a:cs typeface="Cambria Math" pitchFamily="34" charset="-120"/>
                      </a:rPr>
                      <m:t>(</m:t>
                    </m:r>
                    <m:r>
                      <a:rPr lang="en-US" altLang="zh-CN" sz="1800" b="0" i="0" smtClean="0">
                        <a:solidFill>
                          <a:srgbClr val="244061"/>
                        </a:solidFill>
                        <a:latin typeface="Cambria Math" pitchFamily="34" charset="0"/>
                        <a:ea typeface="Cambria Math" pitchFamily="34" charset="-122"/>
                        <a:cs typeface="Cambria Math" pitchFamily="34" charset="-120"/>
                      </a:rPr>
                      <m:t>𝑘</m:t>
                    </m:r>
                    <m:r>
                      <a:rPr lang="en-US" altLang="zh-CN" sz="1800" b="0" i="0" smtClean="0">
                        <a:solidFill>
                          <a:srgbClr val="244061"/>
                        </a:solidFill>
                        <a:latin typeface="Cambria Math" pitchFamily="34" charset="0"/>
                        <a:ea typeface="Cambria Math" pitchFamily="34" charset="-122"/>
                        <a:cs typeface="Cambria Math" pitchFamily="34" charset="-120"/>
                      </a:rPr>
                      <m:t>&gt;0)</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，较长的池壁总维修费用满足</a:t>
                </a:r>
              </a:p>
              <a:p>
                <a:pPr latinLnBrk="1">
                  <a:lnSpc>
                    <a:spcPts val="3300"/>
                  </a:lnSpc>
                </a:pPr>
                <a:r>
                  <a:rPr lang="en-US" altLang="zh-CN" b="0" i="0">
                    <a:solidFill>
                      <a:srgbClr val="244061"/>
                    </a:solidFill>
                    <a:latin typeface="Times New Roman" pitchFamily="34" charset="0"/>
                    <a:ea typeface="微软雅黑" pitchFamily="34" charset="-122"/>
                    <a:cs typeface="Times New Roman" pitchFamily="34" charset="-120"/>
                  </a:rPr>
                  <a:t>代数式</a:t>
                </a:r>
                <a14:m>
                  <m:oMath xmlns:m="http://schemas.openxmlformats.org/officeDocument/2006/math">
                    <m:f>
                      <m:fPr>
                        <m:ctrlPr>
                          <a:rPr lang="en-US" altLang="zh-CN" b="0" i="1" dirty="0" smtClean="0">
                            <a:solidFill>
                              <a:srgbClr val="244061"/>
                            </a:solidFill>
                            <a:latin typeface="Cambria Math" panose="02040503050406030204" pitchFamily="18" charset="0"/>
                            <a:ea typeface="微软雅黑" pitchFamily="34" charset="-122"/>
                            <a:cs typeface="Times New Roman" pitchFamily="34" charset="-120"/>
                          </a:rPr>
                        </m:ctrlPr>
                      </m:fPr>
                      <m:num>
                        <m:r>
                          <a:rPr lang="en-US" altLang="zh-CN" b="0" i="0">
                            <a:solidFill>
                              <a:srgbClr val="244061"/>
                            </a:solidFill>
                            <a:latin typeface="Cambria Math" pitchFamily="34" charset="0"/>
                            <a:ea typeface="Cambria Math" pitchFamily="34" charset="-122"/>
                            <a:cs typeface="Cambria Math" pitchFamily="34" charset="-120"/>
                          </a:rPr>
                          <m:t>2500</m:t>
                        </m:r>
                        <m:r>
                          <a:rPr lang="en-US" altLang="zh-CN" b="0" i="0">
                            <a:solidFill>
                              <a:srgbClr val="244061"/>
                            </a:solidFill>
                            <a:latin typeface="Cambria Math" pitchFamily="34" charset="0"/>
                            <a:ea typeface="Cambria Math" pitchFamily="34" charset="-122"/>
                            <a:cs typeface="Cambria Math" pitchFamily="34" charset="-120"/>
                          </a:rPr>
                          <m:t>𝑘</m:t>
                        </m:r>
                      </m:num>
                      <m:den>
                        <m:sSup>
                          <m:sSupPr>
                            <m:ctrlPr>
                              <a:rPr lang="en-US" altLang="zh-CN" b="0" i="1" dirty="0">
                                <a:solidFill>
                                  <a:srgbClr val="244061"/>
                                </a:solidFill>
                                <a:latin typeface="Cambria Math" panose="02040503050406030204" pitchFamily="18" charset="0"/>
                                <a:ea typeface="微软雅黑" pitchFamily="34" charset="-122"/>
                                <a:cs typeface="Times New Roman" pitchFamily="34" charset="-120"/>
                              </a:rPr>
                            </m:ctrlPr>
                          </m:sSupPr>
                          <m:e>
                            <m:r>
                              <a:rPr lang="en-US" altLang="zh-CN" b="0" i="0">
                                <a:solidFill>
                                  <a:srgbClr val="244061"/>
                                </a:solidFill>
                                <a:latin typeface="Cambria Math" pitchFamily="34" charset="0"/>
                                <a:ea typeface="Cambria Math" pitchFamily="34" charset="-122"/>
                                <a:cs typeface="Cambria Math" pitchFamily="34" charset="-120"/>
                              </a:rPr>
                              <m:t>𝑥</m:t>
                            </m:r>
                          </m:e>
                          <m:sup>
                            <m:r>
                              <a:rPr lang="en-US" altLang="zh-CN" b="0" i="0">
                                <a:solidFill>
                                  <a:srgbClr val="244061"/>
                                </a:solidFill>
                                <a:latin typeface="Cambria Math" pitchFamily="34" charset="0"/>
                                <a:ea typeface="Cambria Math" pitchFamily="34" charset="-122"/>
                                <a:cs typeface="Cambria Math" pitchFamily="34" charset="-120"/>
                              </a:rPr>
                              <m:t>2</m:t>
                            </m:r>
                          </m:sup>
                        </m:sSup>
                      </m:den>
                    </m:f>
                  </m:oMath>
                </a14:m>
                <a:r>
                  <a:rPr lang="en-US" altLang="zh-CN" b="0" i="0" dirty="0">
                    <a:solidFill>
                      <a:srgbClr val="244061"/>
                    </a:solidFill>
                    <a:latin typeface="Times New Roman" pitchFamily="34" charset="0"/>
                    <a:ea typeface="微软雅黑" pitchFamily="34" charset="-122"/>
                    <a:cs typeface="Times New Roman" pitchFamily="34" charset="-120"/>
                  </a:rPr>
                  <a:t>，则当泳池的总维修费用最低时</a:t>
                </a:r>
                <a14:m>
                  <m:oMath xmlns:m="http://schemas.openxmlformats.org/officeDocument/2006/math">
                    <m:r>
                      <a:rPr lang="en-US" altLang="zh-CN" b="0" i="0" smtClean="0">
                        <a:solidFill>
                          <a:srgbClr val="244061"/>
                        </a:solidFill>
                        <a:latin typeface="Cambria Math" pitchFamily="34" charset="0"/>
                        <a:ea typeface="Cambria Math" pitchFamily="34" charset="-122"/>
                        <a:cs typeface="Cambria Math" pitchFamily="34" charset="-120"/>
                      </a:rPr>
                      <m:t>𝑥</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a:solidFill>
                      <a:srgbClr val="244061"/>
                    </a:solidFill>
                    <a:latin typeface="Times New Roman" pitchFamily="34" charset="0"/>
                    <a:ea typeface="微软雅黑" pitchFamily="34" charset="-122"/>
                    <a:cs typeface="Times New Roman" pitchFamily="34" charset="-120"/>
                  </a:rPr>
                  <a:t>的值为</a:t>
                </a:r>
                <a:r>
                  <a:rPr lang="en-US" altLang="zh-CN" i="0">
                    <a:solidFill>
                      <a:srgbClr val="244061"/>
                    </a:solidFill>
                    <a:latin typeface="SimSun" pitchFamily="34" charset="0"/>
                    <a:ea typeface="SimSun" pitchFamily="34" charset="-122"/>
                    <a:cs typeface="SimSun" pitchFamily="34" charset="-120"/>
                  </a:rPr>
                  <a:t>____</a:t>
                </a:r>
                <a:r>
                  <a:rPr lang="en-US" altLang="zh-CN" b="0" i="0">
                    <a:solidFill>
                      <a:srgbClr val="244061"/>
                    </a:solidFill>
                    <a:latin typeface="Times New Roman" pitchFamily="34" charset="0"/>
                    <a:ea typeface="微软雅黑" pitchFamily="34" charset="-122"/>
                    <a:cs typeface="Times New Roman" pitchFamily="34" charset="-120"/>
                  </a:rPr>
                  <a:t>.</a:t>
                </a:r>
                <a:endParaRPr lang="en-US" altLang="zh-CN" dirty="0">
                  <a:solidFill>
                    <a:srgbClr val="244061"/>
                  </a:solidFill>
                </a:endParaRPr>
              </a:p>
            </p:txBody>
          </p:sp>
        </mc:Choice>
        <mc:Fallback xmlns="">
          <p:sp>
            <p:nvSpPr>
              <p:cNvPr id="2" name="QB_6_BD.32_1#ff1a4d30f?vaa=1&amp;vcp=1&amp;vop=1&amp;pid=98f175637&amp;color=36,64,97&amp;vtp=1&amp;bt=1&amp;bbb=1&amp;hb=1"/>
              <p:cNvSpPr>
                <a:spLocks noRot="1" noChangeAspect="1" noMove="1" noResize="1" noEditPoints="1" noAdjustHandles="1" noChangeArrowheads="1" noChangeShapeType="1" noTextEdit="1"/>
              </p:cNvSpPr>
              <p:nvPr/>
            </p:nvSpPr>
            <p:spPr>
              <a:xfrm>
                <a:off x="539496" y="1515509"/>
                <a:ext cx="11109960" cy="1257300"/>
              </a:xfrm>
              <a:prstGeom prst="rect">
                <a:avLst/>
              </a:prstGeom>
              <a:blipFill>
                <a:blip r:embed="rId3"/>
                <a:stretch>
                  <a:fillRect l="-1317" r="-1262" b="-6311"/>
                </a:stretch>
              </a:blipFill>
              <a:ln/>
            </p:spPr>
            <p:txBody>
              <a:bodyPr/>
              <a:lstStyle/>
              <a:p>
                <a:r>
                  <a:rPr lang="zh-CN" altLang="en-US">
                    <a:noFill/>
                  </a:rPr>
                  <a:t> </a:t>
                </a:r>
              </a:p>
            </p:txBody>
          </p:sp>
        </mc:Fallback>
      </mc:AlternateContent>
      <p:sp>
        <p:nvSpPr>
          <p:cNvPr id="3" name="QB_6_AN.34_1#ff1a4d30f.blank?vaa=1&amp;vcp=1&amp;vop=1&amp;pid=98f175637&amp;color=36,64,97&amp;vpa=4&amp;vtp=1&amp;bbb=1"/>
          <p:cNvSpPr/>
          <p:nvPr/>
        </p:nvSpPr>
        <p:spPr>
          <a:xfrm>
            <a:off x="5740051" y="2381585"/>
            <a:ext cx="395288" cy="268415"/>
          </a:xfrm>
          <a:prstGeom prst="rect">
            <a:avLst/>
          </a:prstGeom>
          <a:noFill/>
          <a:ln/>
        </p:spPr>
        <p:txBody>
          <a:bodyPr wrap="none" lIns="0" tIns="0" rIns="0" bIns="0" rtlCol="0" anchor="t"/>
          <a:lstStyle/>
          <a:p>
            <a:pPr algn="ctr" latinLnBrk="1">
              <a:lnSpc>
                <a:spcPts val="2200"/>
              </a:lnSpc>
            </a:pPr>
            <a:r>
              <a:rPr lang="en-US" altLang="zh-CN" b="0" i="0" dirty="0">
                <a:solidFill>
                  <a:srgbClr val="6565FF"/>
                </a:solidFill>
                <a:latin typeface="Times New Roman" pitchFamily="34" charset="0"/>
                <a:ea typeface="微软雅黑" pitchFamily="34" charset="-122"/>
                <a:cs typeface="Times New Roman" pitchFamily="34" charset="-120"/>
              </a:rPr>
              <a:t>25</a:t>
            </a:r>
            <a:endParaRPr lang="en-US" altLang="zh-CN" dirty="0">
              <a:solidFill>
                <a:srgbClr val="6565FF"/>
              </a:solidFill>
            </a:endParaRPr>
          </a:p>
        </p:txBody>
      </p:sp>
      <mc:AlternateContent xmlns:mc="http://schemas.openxmlformats.org/markup-compatibility/2006" xmlns:a14="http://schemas.microsoft.com/office/drawing/2010/main">
        <mc:Choice Requires="a14">
          <p:sp>
            <p:nvSpPr>
              <p:cNvPr id="4" name="QB_6_AS.33_1#ff1a4d30f?vaa=1&amp;vcp=1&amp;vop=1&amp;pid=98f175637&amp;color=36,64,97&amp;vtp=1&amp;bbb=1&amp;hb=1"/>
              <p:cNvSpPr/>
              <p:nvPr/>
            </p:nvSpPr>
            <p:spPr>
              <a:xfrm>
                <a:off x="539496" y="2781127"/>
                <a:ext cx="11109960" cy="2207959"/>
              </a:xfrm>
              <a:prstGeom prst="rect">
                <a:avLst/>
              </a:prstGeom>
              <a:noFill/>
              <a:ln/>
            </p:spPr>
            <p:txBody>
              <a:bodyPr wrap="none" lIns="0" tIns="0" rIns="0" bIns="0" rtlCol="0" anchor="t"/>
              <a:lstStyle/>
              <a:p>
                <a:pPr algn="l" latinLnBrk="1">
                  <a:lnSpc>
                    <a:spcPts val="34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0" i="0" dirty="0">
                    <a:solidFill>
                      <a:srgbClr val="003760"/>
                    </a:solidFill>
                    <a:latin typeface="Times New Roman" pitchFamily="34" charset="0"/>
                    <a:ea typeface="微软雅黑" pitchFamily="34" charset="-122"/>
                    <a:cs typeface="Times New Roman" pitchFamily="34" charset="-120"/>
                  </a:rPr>
                  <a:t>由题可知池底面积为</a:t>
                </a:r>
                <a14:m>
                  <m:oMath xmlns:m="http://schemas.openxmlformats.org/officeDocument/2006/math">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2</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500</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smtClean="0">
                        <a:solidFill>
                          <a:srgbClr val="003760"/>
                        </a:solidFill>
                        <a:latin typeface="Cambria Math" pitchFamily="34" charset="0"/>
                        <a:ea typeface="Cambria Math" pitchFamily="34" charset="-122"/>
                        <a:cs typeface="Cambria Math" pitchFamily="34" charset="-120"/>
                      </a:rPr>
                      <m:t>=1</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250(</m:t>
                    </m:r>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m:rPr>
                            <m:sty m:val="p"/>
                          </m:rPr>
                          <a:rPr lang="en-US" altLang="zh-CN" sz="1800" b="0" i="0">
                            <a:solidFill>
                              <a:srgbClr val="003760"/>
                            </a:solidFill>
                            <a:latin typeface="Cambria Math" pitchFamily="34" charset="0"/>
                            <a:ea typeface="Cambria Math" pitchFamily="34" charset="-122"/>
                            <a:cs typeface="Cambria Math" pitchFamily="34" charset="-120"/>
                          </a:rPr>
                          <m:t>m</m:t>
                        </m:r>
                      </m:e>
                      <m:sup>
                        <m:r>
                          <a:rPr lang="en-US" altLang="zh-CN" sz="1800" b="0" i="0">
                            <a:solidFill>
                              <a:srgbClr val="003760"/>
                            </a:solidFill>
                            <a:latin typeface="Cambria Math" pitchFamily="34" charset="0"/>
                            <a:ea typeface="Cambria Math" pitchFamily="34" charset="-122"/>
                            <a:cs typeface="Cambria Math" pitchFamily="34" charset="-120"/>
                          </a:rPr>
                          <m:t>2</m:t>
                        </m:r>
                      </m:sup>
                    </m:sSup>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，其为定值，则池底维修费用为定值</a:t>
                </a:r>
                <a:r>
                  <a:rPr lang="en-US" altLang="zh-CN" sz="1800" b="0" i="0">
                    <a:solidFill>
                      <a:srgbClr val="003760"/>
                    </a:solidFill>
                    <a:latin typeface="Times New Roman" pitchFamily="34" charset="0"/>
                    <a:ea typeface="微软雅黑" pitchFamily="34" charset="-122"/>
                    <a:cs typeface="Times New Roman" pitchFamily="34" charset="-120"/>
                  </a:rPr>
                  <a:t>，则泳池维修费用由池壁</a:t>
                </a:r>
              </a:p>
              <a:p>
                <a:pPr latinLnBrk="1">
                  <a:lnSpc>
                    <a:spcPts val="3500"/>
                  </a:lnSpc>
                </a:pPr>
                <a:r>
                  <a:rPr lang="en-US" altLang="zh-CN" sz="1800" b="0" i="0">
                    <a:solidFill>
                      <a:srgbClr val="003760"/>
                    </a:solidFill>
                    <a:latin typeface="Times New Roman" pitchFamily="34" charset="0"/>
                    <a:ea typeface="微软雅黑" pitchFamily="34" charset="-122"/>
                    <a:cs typeface="Times New Roman" pitchFamily="34" charset="-120"/>
                  </a:rPr>
                  <a:t>维修费用决定</a:t>
                </a:r>
                <a:r>
                  <a:rPr lang="en-US" altLang="zh-CN" sz="1800" b="0" i="0" dirty="0">
                    <a:solidFill>
                      <a:srgbClr val="003760"/>
                    </a:solidFill>
                    <a:latin typeface="Times New Roman" pitchFamily="34" charset="0"/>
                    <a:ea typeface="微软雅黑" pitchFamily="34" charset="-122"/>
                    <a:cs typeface="Times New Roman" pitchFamily="34" charset="-120"/>
                  </a:rPr>
                  <a:t>.又</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𝑥</m:t>
                    </m:r>
                  </m:oMath>
                </a14:m>
                <a:r>
                  <a:rPr lang="en-US" altLang="zh-CN" sz="1800" b="0" i="0" dirty="0">
                    <a:solidFill>
                      <a:srgbClr val="003760"/>
                    </a:solidFill>
                    <a:latin typeface="Times New Roman" pitchFamily="34" charset="0"/>
                    <a:ea typeface="微软雅黑" pitchFamily="34" charset="-122"/>
                    <a:cs typeface="Times New Roman" pitchFamily="34" charset="-120"/>
                  </a:rPr>
                  <a:t>表示较短池壁长，则</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0&lt;</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&lt;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2</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500</m:t>
                        </m:r>
                      </m:num>
                      <m:den>
                        <m:r>
                          <a:rPr lang="en-US" altLang="zh-CN" sz="1800" b="0" i="0">
                            <a:solidFill>
                              <a:srgbClr val="003760"/>
                            </a:solidFill>
                            <a:latin typeface="Cambria Math" pitchFamily="34" charset="0"/>
                            <a:ea typeface="Cambria Math" pitchFamily="34" charset="-122"/>
                            <a:cs typeface="Cambria Math" pitchFamily="34" charset="-120"/>
                          </a:rPr>
                          <m:t>2</m:t>
                        </m:r>
                        <m:r>
                          <a:rPr lang="en-US" altLang="zh-CN" sz="1800" b="0" i="0">
                            <a:solidFill>
                              <a:srgbClr val="003760"/>
                            </a:solidFill>
                            <a:latin typeface="Cambria Math" pitchFamily="34" charset="0"/>
                            <a:ea typeface="Cambria Math" pitchFamily="34" charset="-122"/>
                            <a:cs typeface="Cambria Math" pitchFamily="34" charset="-120"/>
                          </a:rPr>
                          <m:t>𝑥</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，即</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0&lt;</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&lt;25</m:t>
                    </m:r>
                    <m:rad>
                      <m:radPr>
                        <m:degHide m:val="on"/>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2</m:t>
                        </m:r>
                      </m:e>
                    </m:rad>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，则池壁的总维修费用表达式为</a:t>
                </a:r>
              </a:p>
              <a:p>
                <a:pPr latinLnBrk="1">
                  <a:lnSpc>
                    <a:spcPts val="3800"/>
                  </a:lnSpc>
                </a:pP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2×</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4</m:t>
                        </m:r>
                        <m:r>
                          <a:rPr lang="en-US" altLang="zh-CN" sz="1800" b="0" i="0">
                            <a:solidFill>
                              <a:srgbClr val="003760"/>
                            </a:solidFill>
                            <a:latin typeface="Cambria Math" pitchFamily="34" charset="0"/>
                            <a:ea typeface="Cambria Math" pitchFamily="34" charset="-122"/>
                            <a:cs typeface="Cambria Math" pitchFamily="34" charset="-120"/>
                          </a:rPr>
                          <m:t>𝑘</m:t>
                        </m:r>
                      </m:num>
                      <m:den>
                        <m:r>
                          <a:rPr lang="en-US" altLang="zh-CN" sz="1800" b="0" i="0">
                            <a:solidFill>
                              <a:srgbClr val="003760"/>
                            </a:solidFill>
                            <a:latin typeface="Cambria Math" pitchFamily="34" charset="0"/>
                            <a:ea typeface="Cambria Math" pitchFamily="34" charset="-122"/>
                            <a:cs typeface="Cambria Math" pitchFamily="34" charset="-120"/>
                          </a:rPr>
                          <m:t>25</m:t>
                        </m:r>
                      </m:den>
                    </m:f>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2</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500</m:t>
                        </m:r>
                        <m:r>
                          <a:rPr lang="en-US" altLang="zh-CN" sz="1800" b="0" i="0">
                            <a:solidFill>
                              <a:srgbClr val="003760"/>
                            </a:solidFill>
                            <a:latin typeface="Cambria Math" pitchFamily="34" charset="0"/>
                            <a:ea typeface="Cambria Math" pitchFamily="34" charset="-122"/>
                            <a:cs typeface="Cambria Math" pitchFamily="34" charset="-120"/>
                          </a:rPr>
                          <m:t>𝑘</m:t>
                        </m:r>
                      </m:num>
                      <m:den>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𝑥</m:t>
                            </m:r>
                          </m:e>
                          <m:sup>
                            <m:r>
                              <a:rPr lang="en-US" altLang="zh-CN" sz="1800" b="0" i="0">
                                <a:solidFill>
                                  <a:srgbClr val="003760"/>
                                </a:solidFill>
                                <a:latin typeface="Cambria Math" pitchFamily="34" charset="0"/>
                                <a:ea typeface="Cambria Math" pitchFamily="34" charset="-122"/>
                                <a:cs typeface="Cambria Math" pitchFamily="34" charset="-120"/>
                              </a:rPr>
                              <m:t>2</m:t>
                            </m:r>
                          </m:sup>
                        </m:sSup>
                      </m:den>
                    </m:f>
                  </m:oMath>
                </a14:m>
                <a:r>
                  <a:rPr lang="en-US" altLang="zh-CN" sz="1800" b="0" i="0" dirty="0">
                    <a:solidFill>
                      <a:srgbClr val="003760"/>
                    </a:solidFill>
                    <a:latin typeface="Times New Roman" pitchFamily="34" charset="0"/>
                    <a:ea typeface="微软雅黑" pitchFamily="34" charset="-122"/>
                    <a:cs typeface="Times New Roman" pitchFamily="34" charset="-120"/>
                  </a:rPr>
                  <a:t>.设</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𝑓</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8</m:t>
                        </m:r>
                        <m:r>
                          <a:rPr lang="en-US" altLang="zh-CN" sz="1800" b="0" i="0">
                            <a:solidFill>
                              <a:srgbClr val="003760"/>
                            </a:solidFill>
                            <a:latin typeface="Cambria Math" pitchFamily="34" charset="0"/>
                            <a:ea typeface="Cambria Math" pitchFamily="34" charset="-122"/>
                            <a:cs typeface="Cambria Math" pitchFamily="34" charset="-120"/>
                          </a:rPr>
                          <m:t>𝑘</m:t>
                        </m:r>
                      </m:num>
                      <m:den>
                        <m:r>
                          <a:rPr lang="en-US" altLang="zh-CN" sz="1800" b="0" i="0">
                            <a:solidFill>
                              <a:srgbClr val="003760"/>
                            </a:solidFill>
                            <a:latin typeface="Cambria Math" pitchFamily="34" charset="0"/>
                            <a:ea typeface="Cambria Math" pitchFamily="34" charset="-122"/>
                            <a:cs typeface="Cambria Math" pitchFamily="34" charset="-120"/>
                          </a:rPr>
                          <m:t>25</m:t>
                        </m:r>
                      </m:den>
                    </m:f>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2</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500</m:t>
                        </m:r>
                        <m:r>
                          <a:rPr lang="en-US" altLang="zh-CN" sz="1800" b="0" i="0">
                            <a:solidFill>
                              <a:srgbClr val="003760"/>
                            </a:solidFill>
                            <a:latin typeface="Cambria Math" pitchFamily="34" charset="0"/>
                            <a:ea typeface="Cambria Math" pitchFamily="34" charset="-122"/>
                            <a:cs typeface="Cambria Math" pitchFamily="34" charset="-120"/>
                          </a:rPr>
                          <m:t>𝑘</m:t>
                        </m:r>
                      </m:num>
                      <m:den>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𝑥</m:t>
                            </m:r>
                          </m:e>
                          <m:sup>
                            <m:r>
                              <a:rPr lang="en-US" altLang="zh-CN" sz="1800" b="0" i="0">
                                <a:solidFill>
                                  <a:srgbClr val="003760"/>
                                </a:solidFill>
                                <a:latin typeface="Cambria Math" pitchFamily="34" charset="0"/>
                                <a:ea typeface="Cambria Math" pitchFamily="34" charset="-122"/>
                                <a:cs typeface="Cambria Math" pitchFamily="34" charset="-120"/>
                              </a:rPr>
                              <m:t>2</m:t>
                            </m:r>
                          </m:sup>
                        </m:sSup>
                      </m:den>
                    </m:f>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0&lt;</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&lt;25</m:t>
                    </m:r>
                    <m:rad>
                      <m:radPr>
                        <m:degHide m:val="on"/>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2</m:t>
                        </m:r>
                      </m:e>
                    </m:rad>
                  </m:oMath>
                </a14:m>
                <a:r>
                  <a:rPr lang="en-US" altLang="zh-CN" sz="1800" b="0" i="0" dirty="0">
                    <a:solidFill>
                      <a:srgbClr val="003760"/>
                    </a:solidFill>
                    <a:latin typeface="Times New Roman" pitchFamily="34" charset="0"/>
                    <a:ea typeface="微软雅黑" pitchFamily="34" charset="-122"/>
                    <a:cs typeface="Times New Roman" pitchFamily="34" charset="-120"/>
                  </a:rPr>
                  <a:t>，则</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𝑓</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8</m:t>
                        </m:r>
                        <m:r>
                          <a:rPr lang="en-US" altLang="zh-CN" sz="1800" b="0" i="0">
                            <a:solidFill>
                              <a:srgbClr val="003760"/>
                            </a:solidFill>
                            <a:latin typeface="Cambria Math" pitchFamily="34" charset="0"/>
                            <a:ea typeface="Cambria Math" pitchFamily="34" charset="-122"/>
                            <a:cs typeface="Cambria Math" pitchFamily="34" charset="-120"/>
                          </a:rPr>
                          <m:t>𝑘</m:t>
                        </m:r>
                      </m:num>
                      <m:den>
                        <m:r>
                          <a:rPr lang="en-US" altLang="zh-CN" sz="1800" b="0" i="0">
                            <a:solidFill>
                              <a:srgbClr val="003760"/>
                            </a:solidFill>
                            <a:latin typeface="Cambria Math" pitchFamily="34" charset="0"/>
                            <a:ea typeface="Cambria Math" pitchFamily="34" charset="-122"/>
                            <a:cs typeface="Cambria Math" pitchFamily="34" charset="-120"/>
                          </a:rPr>
                          <m:t>25</m:t>
                        </m:r>
                      </m:den>
                    </m:f>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5</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000</m:t>
                        </m:r>
                        <m:r>
                          <a:rPr lang="en-US" altLang="zh-CN" sz="1800" b="0" i="0">
                            <a:solidFill>
                              <a:srgbClr val="003760"/>
                            </a:solidFill>
                            <a:latin typeface="Cambria Math" pitchFamily="34" charset="0"/>
                            <a:ea typeface="Cambria Math" pitchFamily="34" charset="-122"/>
                            <a:cs typeface="Cambria Math" pitchFamily="34" charset="-120"/>
                          </a:rPr>
                          <m:t>𝑘</m:t>
                        </m:r>
                      </m:num>
                      <m:den>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𝑥</m:t>
                            </m:r>
                          </m:e>
                          <m:sup>
                            <m:r>
                              <a:rPr lang="en-US" altLang="zh-CN" sz="1800" b="0" i="0">
                                <a:solidFill>
                                  <a:srgbClr val="003760"/>
                                </a:solidFill>
                                <a:latin typeface="Cambria Math" pitchFamily="34" charset="0"/>
                                <a:ea typeface="Cambria Math" pitchFamily="34" charset="-122"/>
                                <a:cs typeface="Cambria Math" pitchFamily="34" charset="-120"/>
                              </a:rPr>
                              <m:t>3</m:t>
                            </m:r>
                          </m:sup>
                        </m:sSup>
                      </m:den>
                    </m:f>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8</m:t>
                        </m:r>
                        <m:r>
                          <a:rPr lang="en-US" altLang="zh-CN" sz="1800" b="0" i="0">
                            <a:solidFill>
                              <a:srgbClr val="003760"/>
                            </a:solidFill>
                            <a:latin typeface="Cambria Math" pitchFamily="34" charset="0"/>
                            <a:ea typeface="Cambria Math" pitchFamily="34" charset="-122"/>
                            <a:cs typeface="Cambria Math" pitchFamily="34" charset="-120"/>
                          </a:rPr>
                          <m:t>𝑘</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𝑥</m:t>
                            </m:r>
                          </m:e>
                          <m:sup>
                            <m:r>
                              <a:rPr lang="en-US" altLang="zh-CN" sz="1800" b="0" i="0">
                                <a:solidFill>
                                  <a:srgbClr val="003760"/>
                                </a:solidFill>
                                <a:latin typeface="Cambria Math" pitchFamily="34" charset="0"/>
                                <a:ea typeface="Cambria Math" pitchFamily="34" charset="-122"/>
                                <a:cs typeface="Cambria Math" pitchFamily="34" charset="-120"/>
                              </a:rPr>
                              <m:t>3</m:t>
                            </m:r>
                          </m:sup>
                        </m:sSup>
                        <m:r>
                          <a:rPr lang="en-US" altLang="zh-CN" sz="1800" b="0" i="0">
                            <a:solidFill>
                              <a:srgbClr val="003760"/>
                            </a:solidFill>
                            <a:latin typeface="Cambria Math" pitchFamily="34" charset="0"/>
                            <a:ea typeface="Cambria Math" pitchFamily="34" charset="-122"/>
                            <a:cs typeface="Cambria Math" pitchFamily="34" charset="-120"/>
                          </a:rPr>
                          <m:t>−125</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000</m:t>
                        </m:r>
                        <m:r>
                          <a:rPr lang="en-US" altLang="zh-CN" sz="1800" b="0" i="0">
                            <a:solidFill>
                              <a:srgbClr val="003760"/>
                            </a:solidFill>
                            <a:latin typeface="Cambria Math" pitchFamily="34" charset="0"/>
                            <a:ea typeface="Cambria Math" pitchFamily="34" charset="-122"/>
                            <a:cs typeface="Cambria Math" pitchFamily="34" charset="-120"/>
                          </a:rPr>
                          <m:t>𝑘</m:t>
                        </m:r>
                      </m:num>
                      <m:den>
                        <m:r>
                          <a:rPr lang="en-US" altLang="zh-CN" sz="1800" b="0" i="0">
                            <a:solidFill>
                              <a:srgbClr val="003760"/>
                            </a:solidFill>
                            <a:latin typeface="Cambria Math" pitchFamily="34" charset="0"/>
                            <a:ea typeface="Cambria Math" pitchFamily="34" charset="-122"/>
                            <a:cs typeface="Cambria Math" pitchFamily="34" charset="-120"/>
                          </a:rPr>
                          <m:t>25</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𝑥</m:t>
                            </m:r>
                          </m:e>
                          <m:sup>
                            <m:r>
                              <a:rPr lang="en-US" altLang="zh-CN" sz="1800" b="0" i="0">
                                <a:solidFill>
                                  <a:srgbClr val="003760"/>
                                </a:solidFill>
                                <a:latin typeface="Cambria Math" pitchFamily="34" charset="0"/>
                                <a:ea typeface="Cambria Math" pitchFamily="34" charset="-122"/>
                                <a:cs typeface="Cambria Math" pitchFamily="34" charset="-120"/>
                              </a:rPr>
                              <m:t>3</m:t>
                            </m:r>
                          </m:sup>
                        </m:sSup>
                      </m:den>
                    </m:f>
                  </m:oMath>
                </a14:m>
                <a:r>
                  <a:rPr lang="en-US" altLang="zh-CN" sz="1800" b="0" i="0" dirty="0">
                    <a:solidFill>
                      <a:srgbClr val="003760"/>
                    </a:solidFill>
                    <a:latin typeface="Times New Roman" pitchFamily="34" charset="0"/>
                    <a:ea typeface="微软雅黑" pitchFamily="34" charset="-122"/>
                    <a:cs typeface="Times New Roman" pitchFamily="34" charset="-120"/>
                  </a:rPr>
                  <a:t>，令</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𝑓</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)=0</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t>
                </a:r>
              </a:p>
              <a:p>
                <a:pPr latinLnBrk="1">
                  <a:lnSpc>
                    <a:spcPts val="3600"/>
                  </a:lnSpc>
                </a:pPr>
                <a:r>
                  <a:rPr lang="en-US" altLang="zh-CN" sz="1800" b="0" i="0">
                    <a:solidFill>
                      <a:srgbClr val="003760"/>
                    </a:solidFill>
                    <a:latin typeface="Times New Roman" pitchFamily="34" charset="0"/>
                    <a:ea typeface="微软雅黑" pitchFamily="34" charset="-122"/>
                    <a:cs typeface="Times New Roman" pitchFamily="34" charset="-120"/>
                  </a:rPr>
                  <a:t>解得</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=25</m:t>
                    </m:r>
                  </m:oMath>
                </a14:m>
                <a:r>
                  <a:rPr lang="en-US" altLang="zh-CN" sz="1800" b="0" i="0" dirty="0">
                    <a:solidFill>
                      <a:srgbClr val="003760"/>
                    </a:solidFill>
                    <a:latin typeface="Times New Roman" pitchFamily="34" charset="0"/>
                    <a:ea typeface="微软雅黑" pitchFamily="34" charset="-122"/>
                    <a:cs typeface="Times New Roman" pitchFamily="34" charset="-120"/>
                  </a:rPr>
                  <a:t>，则当</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𝑓</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)&gt;0</m:t>
                    </m:r>
                  </m:oMath>
                </a14:m>
                <a:r>
                  <a:rPr lang="en-US" altLang="zh-CN" sz="1800" b="0" i="0" dirty="0">
                    <a:solidFill>
                      <a:srgbClr val="003760"/>
                    </a:solidFill>
                    <a:latin typeface="Times New Roman" pitchFamily="34" charset="0"/>
                    <a:ea typeface="微软雅黑" pitchFamily="34" charset="-122"/>
                    <a:cs typeface="Times New Roman" pitchFamily="34" charset="-120"/>
                  </a:rPr>
                  <a:t>时，</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25&lt;</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&lt;25</m:t>
                    </m:r>
                    <m:rad>
                      <m:radPr>
                        <m:degHide m:val="on"/>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2</m:t>
                        </m:r>
                      </m:e>
                    </m:rad>
                  </m:oMath>
                </a14:m>
                <a:r>
                  <a:rPr lang="en-US" altLang="zh-CN" sz="1800" b="0" i="0" dirty="0">
                    <a:solidFill>
                      <a:srgbClr val="003760"/>
                    </a:solidFill>
                    <a:latin typeface="Times New Roman" pitchFamily="34" charset="0"/>
                    <a:ea typeface="微软雅黑" pitchFamily="34" charset="-122"/>
                    <a:cs typeface="Times New Roman" pitchFamily="34" charset="-120"/>
                  </a:rPr>
                  <a:t>，当</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𝑓</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)&lt;0</m:t>
                    </m:r>
                  </m:oMath>
                </a14:m>
                <a:r>
                  <a:rPr lang="en-US" altLang="zh-CN" sz="1800" b="0" i="0" dirty="0">
                    <a:solidFill>
                      <a:srgbClr val="003760"/>
                    </a:solidFill>
                    <a:latin typeface="Times New Roman" pitchFamily="34" charset="0"/>
                    <a:ea typeface="微软雅黑" pitchFamily="34" charset="-122"/>
                    <a:cs typeface="Times New Roman" pitchFamily="34" charset="-120"/>
                  </a:rPr>
                  <a:t>时，</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0&lt;</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&lt;25</m:t>
                    </m:r>
                  </m:oMath>
                </a14:m>
                <a:r>
                  <a:rPr lang="en-US" altLang="zh-CN" sz="1800" b="0" i="0" dirty="0">
                    <a:solidFill>
                      <a:srgbClr val="003760"/>
                    </a:solidFill>
                    <a:latin typeface="Times New Roman" pitchFamily="34" charset="0"/>
                    <a:ea typeface="微软雅黑" pitchFamily="34" charset="-122"/>
                    <a:cs typeface="Times New Roman" pitchFamily="34" charset="-120"/>
                  </a:rPr>
                  <a:t>，则</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𝑓</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在</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(0,25)</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上单调递减，</a:t>
                </a:r>
              </a:p>
              <a:p>
                <a:pPr latinLnBrk="1">
                  <a:lnSpc>
                    <a:spcPts val="3500"/>
                  </a:lnSpc>
                </a:pPr>
                <a:r>
                  <a:rPr lang="en-US" altLang="zh-CN" b="0" i="0">
                    <a:solidFill>
                      <a:srgbClr val="003760"/>
                    </a:solidFill>
                    <a:latin typeface="Times New Roman" pitchFamily="34" charset="0"/>
                    <a:ea typeface="微软雅黑" pitchFamily="34" charset="-122"/>
                    <a:cs typeface="Times New Roman" pitchFamily="34" charset="-120"/>
                  </a:rPr>
                  <a:t>在</a:t>
                </a:r>
                <a14:m>
                  <m:oMath xmlns:m="http://schemas.openxmlformats.org/officeDocument/2006/math">
                    <m:r>
                      <a:rPr lang="en-US" altLang="zh-CN" b="0" i="0" smtClean="0">
                        <a:solidFill>
                          <a:srgbClr val="003760"/>
                        </a:solidFill>
                        <a:latin typeface="Cambria Math" pitchFamily="34" charset="0"/>
                        <a:ea typeface="Cambria Math" pitchFamily="34" charset="-122"/>
                        <a:cs typeface="Cambria Math" pitchFamily="34" charset="-120"/>
                      </a:rPr>
                      <m:t>(25,25</m:t>
                    </m:r>
                    <m:rad>
                      <m:radPr>
                        <m:degHide m:val="on"/>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b="0" i="0">
                            <a:solidFill>
                              <a:srgbClr val="003760"/>
                            </a:solidFill>
                            <a:latin typeface="Cambria Math" pitchFamily="34" charset="0"/>
                            <a:ea typeface="Cambria Math" pitchFamily="34" charset="-122"/>
                            <a:cs typeface="Cambria Math" pitchFamily="34" charset="-120"/>
                          </a:rPr>
                          <m:t>2</m:t>
                        </m:r>
                      </m:e>
                    </m:rad>
                    <m:r>
                      <a:rPr lang="en-US" altLang="zh-CN" b="0" i="0" smtClean="0">
                        <a:solidFill>
                          <a:srgbClr val="003760"/>
                        </a:solidFill>
                        <a:latin typeface="Cambria Math" pitchFamily="34" charset="0"/>
                        <a:ea typeface="Cambria Math" pitchFamily="34" charset="-122"/>
                        <a:cs typeface="Cambria Math" pitchFamily="34" charset="-120"/>
                      </a:rPr>
                      <m:t>)</m:t>
                    </m:r>
                  </m:oMath>
                </a14:m>
                <a:r>
                  <a:rPr lang="en-US" altLang="zh-CN" b="0" i="0" dirty="0">
                    <a:solidFill>
                      <a:srgbClr val="003760"/>
                    </a:solidFill>
                    <a:latin typeface="Times New Roman" pitchFamily="34" charset="0"/>
                    <a:ea typeface="微软雅黑" pitchFamily="34" charset="-122"/>
                    <a:cs typeface="Times New Roman" pitchFamily="34" charset="-120"/>
                  </a:rPr>
                  <a:t>上单调递增，所以当</a:t>
                </a:r>
                <a14:m>
                  <m:oMath xmlns:m="http://schemas.openxmlformats.org/officeDocument/2006/math">
                    <m:r>
                      <a:rPr lang="en-US" altLang="zh-CN" b="0" i="0" smtClean="0">
                        <a:solidFill>
                          <a:srgbClr val="003760"/>
                        </a:solidFill>
                        <a:latin typeface="Cambria Math" pitchFamily="34" charset="0"/>
                        <a:ea typeface="Cambria Math" pitchFamily="34" charset="-122"/>
                        <a:cs typeface="Cambria Math" pitchFamily="34" charset="-120"/>
                      </a:rPr>
                      <m:t>𝑥</m:t>
                    </m:r>
                    <m:r>
                      <a:rPr lang="en-US" altLang="zh-CN" b="0" i="0" smtClean="0">
                        <a:solidFill>
                          <a:srgbClr val="003760"/>
                        </a:solidFill>
                        <a:latin typeface="Cambria Math" pitchFamily="34" charset="0"/>
                        <a:ea typeface="Cambria Math" pitchFamily="34" charset="-122"/>
                        <a:cs typeface="Cambria Math" pitchFamily="34" charset="-120"/>
                      </a:rPr>
                      <m:t>=25</m:t>
                    </m:r>
                  </m:oMath>
                </a14:m>
                <a:r>
                  <a:rPr lang="en-US" altLang="zh-CN" b="0" i="0" dirty="0">
                    <a:solidFill>
                      <a:srgbClr val="003760"/>
                    </a:solidFill>
                    <a:latin typeface="Times New Roman" pitchFamily="34" charset="0"/>
                    <a:ea typeface="微软雅黑" pitchFamily="34" charset="-122"/>
                    <a:cs typeface="Times New Roman" pitchFamily="34" charset="-120"/>
                  </a:rPr>
                  <a:t>时，</a:t>
                </a:r>
                <a14:m>
                  <m:oMath xmlns:m="http://schemas.openxmlformats.org/officeDocument/2006/math">
                    <m:r>
                      <a:rPr lang="en-US" altLang="zh-CN" b="0" i="0" smtClean="0">
                        <a:solidFill>
                          <a:srgbClr val="003760"/>
                        </a:solidFill>
                        <a:latin typeface="Cambria Math" pitchFamily="34" charset="0"/>
                        <a:ea typeface="Cambria Math" pitchFamily="34" charset="-122"/>
                        <a:cs typeface="Cambria Math" pitchFamily="34" charset="-120"/>
                      </a:rPr>
                      <m:t>𝑓</m:t>
                    </m:r>
                    <m:r>
                      <a:rPr lang="en-US" altLang="zh-CN" b="0" i="0" smtClean="0">
                        <a:solidFill>
                          <a:srgbClr val="003760"/>
                        </a:solidFill>
                        <a:latin typeface="Cambria Math" pitchFamily="34" charset="0"/>
                        <a:ea typeface="Cambria Math" pitchFamily="34" charset="-122"/>
                        <a:cs typeface="Cambria Math" pitchFamily="34" charset="-120"/>
                      </a:rPr>
                      <m:t>(</m:t>
                    </m:r>
                    <m:r>
                      <a:rPr lang="en-US" altLang="zh-CN" b="0" i="0" smtClean="0">
                        <a:solidFill>
                          <a:srgbClr val="003760"/>
                        </a:solidFill>
                        <a:latin typeface="Cambria Math" pitchFamily="34" charset="0"/>
                        <a:ea typeface="Cambria Math" pitchFamily="34" charset="-122"/>
                        <a:cs typeface="Cambria Math" pitchFamily="34" charset="-120"/>
                      </a:rPr>
                      <m:t>𝑥</m:t>
                    </m:r>
                    <m:r>
                      <a:rPr lang="en-US" altLang="zh-CN" b="0" i="0" smtClean="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取最小值，即泳池的总维修费用最低.</a:t>
                </a:r>
                <a:endParaRPr lang="en-US" altLang="zh-CN" dirty="0">
                  <a:solidFill>
                    <a:srgbClr val="003760"/>
                  </a:solidFill>
                </a:endParaRPr>
              </a:p>
            </p:txBody>
          </p:sp>
        </mc:Choice>
        <mc:Fallback xmlns="">
          <p:sp>
            <p:nvSpPr>
              <p:cNvPr id="4" name="QB_6_AS.33_1#ff1a4d30f?vaa=1&amp;vcp=1&amp;vop=1&amp;pid=98f175637&amp;color=36,64,97&amp;vtp=1&amp;bbb=1&amp;hb=1"/>
              <p:cNvSpPr>
                <a:spLocks noRot="1" noChangeAspect="1" noMove="1" noResize="1" noEditPoints="1" noAdjustHandles="1" noChangeArrowheads="1" noChangeShapeType="1" noTextEdit="1"/>
              </p:cNvSpPr>
              <p:nvPr/>
            </p:nvSpPr>
            <p:spPr>
              <a:xfrm>
                <a:off x="539496" y="2781127"/>
                <a:ext cx="11109960" cy="2207959"/>
              </a:xfrm>
              <a:prstGeom prst="rect">
                <a:avLst/>
              </a:prstGeom>
              <a:blipFill>
                <a:blip r:embed="rId4"/>
                <a:stretch>
                  <a:fillRect l="-1317" r="-165" b="-6630"/>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anim calcmode="lin" valueType="num">
                                      <p:cBhvr>
                                        <p:cTn id="8" dur="500" fill="hold"/>
                                        <p:tgtEl>
                                          <p:spTgt spid="4">
                                            <p:bg/>
                                          </p:spTgt>
                                        </p:tgtEl>
                                        <p:attrNameLst>
                                          <p:attrName>ppt_x</p:attrName>
                                        </p:attrNameLst>
                                      </p:cBhvr>
                                      <p:tavLst>
                                        <p:tav tm="0">
                                          <p:val>
                                            <p:strVal val="#ppt_x"/>
                                          </p:val>
                                        </p:tav>
                                        <p:tav tm="100000">
                                          <p:val>
                                            <p:strVal val="#ppt_x"/>
                                          </p:val>
                                        </p:tav>
                                      </p:tavLst>
                                    </p:anim>
                                    <p:anim calcmode="lin" valueType="num">
                                      <p:cBhvr>
                                        <p:cTn id="9" dur="500" fill="hold"/>
                                        <p:tgtEl>
                                          <p:spTgt spid="4">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4">
                                            <p:txEl>
                                              <p:pRg st="0" end="0"/>
                                            </p:txEl>
                                          </p:spTgt>
                                        </p:tgtEl>
                                        <p:attrNameLst>
                                          <p:attrName>style.visibility</p:attrName>
                                        </p:attrNameLst>
                                      </p:cBhvr>
                                      <p:to>
                                        <p:strVal val="visible"/>
                                      </p:to>
                                    </p:set>
                                    <p:animEffect transition="in" filter="fade">
                                      <p:cBhvr>
                                        <p:cTn id="12" dur="500"/>
                                        <p:tgtEl>
                                          <p:spTgt spid="4">
                                            <p:txEl>
                                              <p:pRg st="0" end="0"/>
                                            </p:txEl>
                                          </p:spTgt>
                                        </p:tgtEl>
                                      </p:cBhvr>
                                    </p:animEffect>
                                    <p:anim calcmode="lin" valueType="num">
                                      <p:cBhvr>
                                        <p:cTn id="13"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4">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4">
                                            <p:txEl>
                                              <p:pRg st="1" end="1"/>
                                            </p:txEl>
                                          </p:spTgt>
                                        </p:tgtEl>
                                        <p:attrNameLst>
                                          <p:attrName>style.visibility</p:attrName>
                                        </p:attrNameLst>
                                      </p:cBhvr>
                                      <p:to>
                                        <p:strVal val="visible"/>
                                      </p:to>
                                    </p:set>
                                    <p:animEffect transition="in" filter="fade">
                                      <p:cBhvr>
                                        <p:cTn id="17" dur="500"/>
                                        <p:tgtEl>
                                          <p:spTgt spid="4">
                                            <p:txEl>
                                              <p:pRg st="1" end="1"/>
                                            </p:txEl>
                                          </p:spTgt>
                                        </p:tgtEl>
                                      </p:cBhvr>
                                    </p:animEffect>
                                    <p:anim calcmode="lin" valueType="num">
                                      <p:cBhvr>
                                        <p:cTn id="18"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4">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4">
                                            <p:txEl>
                                              <p:pRg st="2" end="2"/>
                                            </p:txEl>
                                          </p:spTgt>
                                        </p:tgtEl>
                                        <p:attrNameLst>
                                          <p:attrName>style.visibility</p:attrName>
                                        </p:attrNameLst>
                                      </p:cBhvr>
                                      <p:to>
                                        <p:strVal val="visible"/>
                                      </p:to>
                                    </p:set>
                                    <p:animEffect transition="in" filter="fade">
                                      <p:cBhvr>
                                        <p:cTn id="22" dur="500"/>
                                        <p:tgtEl>
                                          <p:spTgt spid="4">
                                            <p:txEl>
                                              <p:pRg st="2" end="2"/>
                                            </p:txEl>
                                          </p:spTgt>
                                        </p:tgtEl>
                                      </p:cBhvr>
                                    </p:animEffect>
                                    <p:anim calcmode="lin" valueType="num">
                                      <p:cBhvr>
                                        <p:cTn id="23"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4">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4">
                                            <p:txEl>
                                              <p:pRg st="3" end="3"/>
                                            </p:txEl>
                                          </p:spTgt>
                                        </p:tgtEl>
                                        <p:attrNameLst>
                                          <p:attrName>style.visibility</p:attrName>
                                        </p:attrNameLst>
                                      </p:cBhvr>
                                      <p:to>
                                        <p:strVal val="visible"/>
                                      </p:to>
                                    </p:set>
                                    <p:animEffect transition="in" filter="fade">
                                      <p:cBhvr>
                                        <p:cTn id="27" dur="500"/>
                                        <p:tgtEl>
                                          <p:spTgt spid="4">
                                            <p:txEl>
                                              <p:pRg st="3" end="3"/>
                                            </p:txEl>
                                          </p:spTgt>
                                        </p:tgtEl>
                                      </p:cBhvr>
                                    </p:animEffect>
                                    <p:anim calcmode="lin" valueType="num">
                                      <p:cBhvr>
                                        <p:cTn id="28"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4">
                                            <p:txEl>
                                              <p:pRg st="3" end="3"/>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4">
                                            <p:txEl>
                                              <p:pRg st="4" end="4"/>
                                            </p:txEl>
                                          </p:spTgt>
                                        </p:tgtEl>
                                        <p:attrNameLst>
                                          <p:attrName>style.visibility</p:attrName>
                                        </p:attrNameLst>
                                      </p:cBhvr>
                                      <p:to>
                                        <p:strVal val="visible"/>
                                      </p:to>
                                    </p:set>
                                    <p:animEffect transition="in" filter="fade">
                                      <p:cBhvr>
                                        <p:cTn id="32" dur="500"/>
                                        <p:tgtEl>
                                          <p:spTgt spid="4">
                                            <p:txEl>
                                              <p:pRg st="4" end="4"/>
                                            </p:txEl>
                                          </p:spTgt>
                                        </p:tgtEl>
                                      </p:cBhvr>
                                    </p:animEffect>
                                    <p:anim calcmode="lin" valueType="num">
                                      <p:cBhvr>
                                        <p:cTn id="33" dur="500" fill="hold"/>
                                        <p:tgtEl>
                                          <p:spTgt spid="4">
                                            <p:txEl>
                                              <p:pRg st="4" end="4"/>
                                            </p:txEl>
                                          </p:spTgt>
                                        </p:tgtEl>
                                        <p:attrNameLst>
                                          <p:attrName>ppt_x</p:attrName>
                                        </p:attrNameLst>
                                      </p:cBhvr>
                                      <p:tavLst>
                                        <p:tav tm="0">
                                          <p:val>
                                            <p:strVal val="#ppt_x"/>
                                          </p:val>
                                        </p:tav>
                                        <p:tav tm="100000">
                                          <p:val>
                                            <p:strVal val="#ppt_x"/>
                                          </p:val>
                                        </p:tav>
                                      </p:tavLst>
                                    </p:anim>
                                    <p:anim calcmode="lin" valueType="num">
                                      <p:cBhvr>
                                        <p:cTn id="34" dur="500" fill="hold"/>
                                        <p:tgtEl>
                                          <p:spTgt spid="4">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42" presetClass="entr" presetSubtype="0" fill="hold" grpId="0" nodeType="clickEffect">
                                  <p:stCondLst>
                                    <p:cond delay="0"/>
                                  </p:stCondLst>
                                  <p:childTnLst>
                                    <p:set>
                                      <p:cBhvr>
                                        <p:cTn id="38" dur="1" fill="hold">
                                          <p:stCondLst>
                                            <p:cond delay="0"/>
                                          </p:stCondLst>
                                        </p:cTn>
                                        <p:tgtEl>
                                          <p:spTgt spid="3">
                                            <p:bg/>
                                          </p:spTgt>
                                        </p:tgtEl>
                                        <p:attrNameLst>
                                          <p:attrName>style.visibility</p:attrName>
                                        </p:attrNameLst>
                                      </p:cBhvr>
                                      <p:to>
                                        <p:strVal val="visible"/>
                                      </p:to>
                                    </p:set>
                                    <p:animEffect transition="in" filter="fade">
                                      <p:cBhvr>
                                        <p:cTn id="39" dur="500"/>
                                        <p:tgtEl>
                                          <p:spTgt spid="3">
                                            <p:bg/>
                                          </p:spTgt>
                                        </p:tgtEl>
                                      </p:cBhvr>
                                    </p:animEffect>
                                    <p:anim calcmode="lin" valueType="num">
                                      <p:cBhvr>
                                        <p:cTn id="40" dur="500" fill="hold"/>
                                        <p:tgtEl>
                                          <p:spTgt spid="3">
                                            <p:bg/>
                                          </p:spTgt>
                                        </p:tgtEl>
                                        <p:attrNameLst>
                                          <p:attrName>ppt_x</p:attrName>
                                        </p:attrNameLst>
                                      </p:cBhvr>
                                      <p:tavLst>
                                        <p:tav tm="0">
                                          <p:val>
                                            <p:strVal val="#ppt_x"/>
                                          </p:val>
                                        </p:tav>
                                        <p:tav tm="100000">
                                          <p:val>
                                            <p:strVal val="#ppt_x"/>
                                          </p:val>
                                        </p:tav>
                                      </p:tavLst>
                                    </p:anim>
                                    <p:anim calcmode="lin" valueType="num">
                                      <p:cBhvr>
                                        <p:cTn id="41" dur="500" fill="hold"/>
                                        <p:tgtEl>
                                          <p:spTgt spid="3">
                                            <p:bg/>
                                          </p:spTgt>
                                        </p:tgtEl>
                                        <p:attrNameLst>
                                          <p:attrName>ppt_y</p:attrName>
                                        </p:attrNameLst>
                                      </p:cBhvr>
                                      <p:tavLst>
                                        <p:tav tm="0">
                                          <p:val>
                                            <p:strVal val="#ppt_y+.1"/>
                                          </p:val>
                                        </p:tav>
                                        <p:tav tm="100000">
                                          <p:val>
                                            <p:strVal val="#ppt_y"/>
                                          </p:val>
                                        </p:tav>
                                      </p:tavLst>
                                    </p:anim>
                                  </p:childTnLst>
                                </p:cTn>
                              </p:par>
                              <p:par>
                                <p:cTn id="42" presetID="42" presetClass="entr" presetSubtype="0" fill="hold" grpId="0" nodeType="withEffect">
                                  <p:stCondLst>
                                    <p:cond delay="0"/>
                                  </p:stCondLst>
                                  <p:childTnLst>
                                    <p:set>
                                      <p:cBhvr>
                                        <p:cTn id="43" dur="1" fill="hold">
                                          <p:stCondLst>
                                            <p:cond delay="0"/>
                                          </p:stCondLst>
                                        </p:cTn>
                                        <p:tgtEl>
                                          <p:spTgt spid="3">
                                            <p:txEl>
                                              <p:pRg st="0" end="0"/>
                                            </p:txEl>
                                          </p:spTgt>
                                        </p:tgtEl>
                                        <p:attrNameLst>
                                          <p:attrName>style.visibility</p:attrName>
                                        </p:attrNameLst>
                                      </p:cBhvr>
                                      <p:to>
                                        <p:strVal val="visible"/>
                                      </p:to>
                                    </p:set>
                                    <p:animEffect transition="in" filter="fade">
                                      <p:cBhvr>
                                        <p:cTn id="44" dur="500"/>
                                        <p:tgtEl>
                                          <p:spTgt spid="3">
                                            <p:txEl>
                                              <p:pRg st="0" end="0"/>
                                            </p:txEl>
                                          </p:spTgt>
                                        </p:tgtEl>
                                      </p:cBhvr>
                                    </p:animEffect>
                                    <p:anim calcmode="lin" valueType="num">
                                      <p:cBhvr>
                                        <p:cTn id="45"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46" dur="5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21.xml><?xml version="1.0" encoding="utf-8"?>
<p:sld xmlns:a="http://schemas.openxmlformats.org/drawingml/2006/main" xmlns:r="http://schemas.openxmlformats.org/officeDocument/2006/relationships" xmlns:p="http://schemas.openxmlformats.org/presentationml/2006/main">
  <p:cSld name="Slide 21&amp;si=21checked= 1 &amp; amp; version = 1.0.5checked=1&amp;version=1.0.5">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O_6_BD.36_1#7c860d248?vcp=1&amp;vop=1&amp;pid=98f175637&amp;color=36,64,97&amp;vtp=1&amp;bt=1&amp;bbb=1&amp;hb=1"/>
              <p:cNvSpPr/>
              <p:nvPr/>
            </p:nvSpPr>
            <p:spPr>
              <a:xfrm>
                <a:off x="539496" y="1658289"/>
                <a:ext cx="11109960" cy="1611440"/>
              </a:xfrm>
              <a:prstGeom prst="rect">
                <a:avLst/>
              </a:prstGeom>
              <a:noFill/>
              <a:ln/>
            </p:spPr>
            <p:txBody>
              <a:bodyPr wrap="none" lIns="0" tIns="0" rIns="0" bIns="0" rtlCol="0" anchor="t"/>
              <a:lstStyle/>
              <a:p>
                <a:pPr algn="l" latinLnBrk="1">
                  <a:lnSpc>
                    <a:spcPts val="3300"/>
                  </a:lnSpc>
                </a:pPr>
                <a:r>
                  <a:rPr lang="en-US" altLang="zh-CN" sz="1800" b="1" i="0" dirty="0">
                    <a:solidFill>
                      <a:srgbClr val="244061"/>
                    </a:solidFill>
                    <a:latin typeface="Times New Roman" pitchFamily="34" charset="0"/>
                    <a:ea typeface="微软雅黑" pitchFamily="34" charset="-122"/>
                    <a:cs typeface="Times New Roman" pitchFamily="34" charset="-120"/>
                  </a:rPr>
                  <a:t>2-2</a:t>
                </a:r>
                <a:r>
                  <a:rPr lang="en-US" altLang="zh-CN" sz="1800" b="1" i="0" dirty="0">
                    <a:solidFill>
                      <a:srgbClr val="244061"/>
                    </a:solidFill>
                    <a:latin typeface="SimSun" pitchFamily="34" charset="0"/>
                    <a:ea typeface="SimSun" pitchFamily="34" charset="-122"/>
                    <a:cs typeface="SimSu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某城镇在规划的一工业园区内架设一条</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16</m:t>
                    </m:r>
                    <m:r>
                      <m:rPr>
                        <m:sty m:val="p"/>
                      </m:rPr>
                      <a:rPr lang="en-US" altLang="zh-CN" sz="1800" b="0" i="0">
                        <a:solidFill>
                          <a:srgbClr val="244061"/>
                        </a:solidFill>
                        <a:latin typeface="Cambria Math" pitchFamily="34" charset="0"/>
                        <a:ea typeface="Cambria Math" pitchFamily="34" charset="-122"/>
                        <a:cs typeface="Cambria Math" pitchFamily="34" charset="-120"/>
                      </a:rPr>
                      <m:t>km</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长的高压线，该段线路两端的高压线塔已经搭建好</a:t>
                </a:r>
                <a:r>
                  <a:rPr lang="en-US" altLang="zh-CN" sz="1800" b="0" i="0">
                    <a:solidFill>
                      <a:srgbClr val="244061"/>
                    </a:solidFill>
                    <a:latin typeface="Times New Roman" pitchFamily="34" charset="0"/>
                    <a:ea typeface="微软雅黑" pitchFamily="34" charset="-122"/>
                    <a:cs typeface="Times New Roman" pitchFamily="34" charset="-120"/>
                  </a:rPr>
                  <a:t>，余下的工</a:t>
                </a:r>
              </a:p>
              <a:p>
                <a:pPr latinLnBrk="1">
                  <a:lnSpc>
                    <a:spcPts val="3300"/>
                  </a:lnSpc>
                </a:pPr>
                <a:r>
                  <a:rPr lang="en-US" altLang="zh-CN" sz="1800" b="0" i="0">
                    <a:solidFill>
                      <a:srgbClr val="244061"/>
                    </a:solidFill>
                    <a:latin typeface="Times New Roman" pitchFamily="34" charset="0"/>
                    <a:ea typeface="微软雅黑" pitchFamily="34" charset="-122"/>
                    <a:cs typeface="Times New Roman" pitchFamily="34" charset="-120"/>
                  </a:rPr>
                  <a:t>程只需要在已建好的两高压线塔之间等距离地再修建若干座高压线塔和架设电线</a:t>
                </a:r>
                <a:r>
                  <a:rPr lang="en-US" altLang="zh-CN" sz="1800" b="0" i="0" dirty="0">
                    <a:solidFill>
                      <a:srgbClr val="244061"/>
                    </a:solidFill>
                    <a:latin typeface="Times New Roman" pitchFamily="34" charset="0"/>
                    <a:ea typeface="微软雅黑" pitchFamily="34" charset="-122"/>
                    <a:cs typeface="Times New Roman" pitchFamily="34" charset="-120"/>
                  </a:rPr>
                  <a:t>.已知建造一座高压线塔需</a:t>
                </a:r>
                <a:r>
                  <a:rPr lang="en-US" altLang="zh-CN" sz="1800" b="0" i="0">
                    <a:solidFill>
                      <a:srgbClr val="244061"/>
                    </a:solidFill>
                    <a:latin typeface="Times New Roman" pitchFamily="34" charset="0"/>
                    <a:ea typeface="微软雅黑" pitchFamily="34" charset="-122"/>
                    <a:cs typeface="Times New Roman" pitchFamily="34" charset="-120"/>
                  </a:rPr>
                  <a:t>2万</a:t>
                </a:r>
              </a:p>
              <a:p>
                <a:pPr latinLnBrk="1">
                  <a:lnSpc>
                    <a:spcPts val="3300"/>
                  </a:lnSpc>
                </a:pPr>
                <a:r>
                  <a:rPr lang="en-US" altLang="zh-CN" sz="1800" b="0" i="0">
                    <a:solidFill>
                      <a:srgbClr val="244061"/>
                    </a:solidFill>
                    <a:latin typeface="Times New Roman" pitchFamily="34" charset="0"/>
                    <a:ea typeface="微软雅黑" pitchFamily="34" charset="-122"/>
                    <a:cs typeface="Times New Roman" pitchFamily="34" charset="-120"/>
                  </a:rPr>
                  <a:t>元</a:t>
                </a:r>
                <a:r>
                  <a:rPr lang="en-US" altLang="zh-CN" sz="1800" b="0" i="0" dirty="0">
                    <a:solidFill>
                      <a:srgbClr val="244061"/>
                    </a:solidFill>
                    <a:latin typeface="Times New Roman" pitchFamily="34" charset="0"/>
                    <a:ea typeface="微软雅黑" pitchFamily="34" charset="-122"/>
                    <a:cs typeface="Times New Roman" pitchFamily="34" charset="-120"/>
                  </a:rPr>
                  <a:t>，搭建距离为</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𝑥</m:t>
                    </m:r>
                    <m:r>
                      <m:rPr>
                        <m:sty m:val="p"/>
                      </m:rPr>
                      <a:rPr lang="en-US" altLang="zh-CN" sz="1800" b="0" i="0">
                        <a:solidFill>
                          <a:srgbClr val="244061"/>
                        </a:solidFill>
                        <a:latin typeface="Cambria Math" pitchFamily="34" charset="0"/>
                        <a:ea typeface="Cambria Math" pitchFamily="34" charset="-122"/>
                        <a:cs typeface="Cambria Math" pitchFamily="34" charset="-120"/>
                      </a:rPr>
                      <m:t>km</m:t>
                    </m:r>
                  </m:oMath>
                </a14:m>
                <a:r>
                  <a:rPr lang="en-US" altLang="zh-CN" sz="1800" b="0" i="0" dirty="0">
                    <a:solidFill>
                      <a:srgbClr val="244061"/>
                    </a:solidFill>
                    <a:latin typeface="Times New Roman" pitchFamily="34" charset="0"/>
                    <a:ea typeface="微软雅黑" pitchFamily="34" charset="-122"/>
                    <a:cs typeface="Times New Roman" pitchFamily="34" charset="-120"/>
                  </a:rPr>
                  <a:t>的相邻两高压线塔之间的电线和人工费用等共为</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4</m:t>
                    </m:r>
                    <m:r>
                      <a:rPr lang="en-US" altLang="zh-CN" sz="1800" b="0" i="0">
                        <a:solidFill>
                          <a:srgbClr val="244061"/>
                        </a:solidFill>
                        <a:latin typeface="Cambria Math" pitchFamily="34" charset="0"/>
                        <a:ea typeface="Cambria Math" pitchFamily="34" charset="-122"/>
                        <a:cs typeface="Cambria Math" pitchFamily="34" charset="-120"/>
                      </a:rPr>
                      <m:t>𝑥</m:t>
                    </m:r>
                    <m:r>
                      <a:rPr lang="en-US" altLang="zh-CN" sz="1800" b="0" i="0">
                        <a:solidFill>
                          <a:srgbClr val="244061"/>
                        </a:solidFill>
                        <a:latin typeface="Cambria Math" pitchFamily="34" charset="0"/>
                        <a:ea typeface="Cambria Math" pitchFamily="34" charset="-122"/>
                        <a:cs typeface="Cambria Math" pitchFamily="34" charset="-120"/>
                      </a:rPr>
                      <m:t>[</m:t>
                    </m:r>
                    <m:r>
                      <m:rPr>
                        <m:sty m:val="p"/>
                      </m:rPr>
                      <a:rPr lang="en-US" altLang="zh-CN" sz="1800" b="0" i="0">
                        <a:solidFill>
                          <a:srgbClr val="244061"/>
                        </a:solidFill>
                        <a:latin typeface="Cambria Math" pitchFamily="34" charset="0"/>
                        <a:ea typeface="Cambria Math" pitchFamily="34" charset="-122"/>
                        <a:cs typeface="Cambria Math" pitchFamily="34" charset="-120"/>
                      </a:rPr>
                      <m:t>ln</m:t>
                    </m:r>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𝑥</m:t>
                    </m:r>
                    <m:r>
                      <a:rPr lang="en-US" altLang="zh-CN" sz="1800" b="0" i="0">
                        <a:solidFill>
                          <a:srgbClr val="244061"/>
                        </a:solidFill>
                        <a:latin typeface="Cambria Math" pitchFamily="34" charset="0"/>
                        <a:ea typeface="Cambria Math" pitchFamily="34" charset="-122"/>
                        <a:cs typeface="Cambria Math" pitchFamily="34" charset="-120"/>
                      </a:rPr>
                      <m:t>+0.48)−0.125]</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万元</a:t>
                </a:r>
                <a:r>
                  <a:rPr lang="en-US" altLang="zh-CN" sz="1800" b="0" i="0">
                    <a:solidFill>
                      <a:srgbClr val="244061"/>
                    </a:solidFill>
                    <a:latin typeface="Times New Roman" pitchFamily="34" charset="0"/>
                    <a:ea typeface="微软雅黑" pitchFamily="34" charset="-122"/>
                    <a:cs typeface="Times New Roman" pitchFamily="34" charset="-120"/>
                  </a:rPr>
                  <a:t>.所有高压线</a:t>
                </a:r>
              </a:p>
              <a:p>
                <a:pPr latinLnBrk="1">
                  <a:lnSpc>
                    <a:spcPts val="3100"/>
                  </a:lnSpc>
                </a:pPr>
                <a:r>
                  <a:rPr lang="en-US" altLang="zh-CN" b="0" i="0">
                    <a:solidFill>
                      <a:srgbClr val="244061"/>
                    </a:solidFill>
                    <a:latin typeface="Times New Roman" pitchFamily="34" charset="0"/>
                    <a:ea typeface="微软雅黑" pitchFamily="34" charset="-122"/>
                    <a:cs typeface="Times New Roman" pitchFamily="34" charset="-120"/>
                  </a:rPr>
                  <a:t>塔都视为</a:t>
                </a:r>
                <a:r>
                  <a:rPr lang="en-US" altLang="zh-CN" b="0" i="0" dirty="0">
                    <a:solidFill>
                      <a:srgbClr val="244061"/>
                    </a:solidFill>
                    <a:latin typeface="Times New Roman" pitchFamily="34" charset="0"/>
                    <a:ea typeface="微软雅黑" pitchFamily="34" charset="-122"/>
                    <a:cs typeface="Times New Roman" pitchFamily="34" charset="-120"/>
                  </a:rPr>
                  <a:t>“点”，且不考虑其他因素，记余下的工程费用为</a:t>
                </a:r>
                <a14:m>
                  <m:oMath xmlns:m="http://schemas.openxmlformats.org/officeDocument/2006/math">
                    <m:r>
                      <a:rPr lang="en-US" altLang="zh-CN" b="0" i="0">
                        <a:solidFill>
                          <a:srgbClr val="244061"/>
                        </a:solidFill>
                        <a:latin typeface="Cambria Math" pitchFamily="34" charset="0"/>
                        <a:ea typeface="Cambria Math" pitchFamily="34" charset="-122"/>
                        <a:cs typeface="Cambria Math" pitchFamily="34" charset="-120"/>
                      </a:rPr>
                      <m:t>𝑦</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244061"/>
                    </a:solidFill>
                    <a:latin typeface="Times New Roman" pitchFamily="34" charset="0"/>
                    <a:ea typeface="微软雅黑" pitchFamily="34" charset="-122"/>
                    <a:cs typeface="Times New Roman" pitchFamily="34" charset="-120"/>
                  </a:rPr>
                  <a:t>万元.</a:t>
                </a:r>
                <a:endParaRPr lang="en-US" altLang="zh-CN" dirty="0"/>
              </a:p>
            </p:txBody>
          </p:sp>
        </mc:Choice>
        <mc:Fallback xmlns="">
          <p:sp>
            <p:nvSpPr>
              <p:cNvPr id="2" name="QO_6_BD.36_1#7c860d248?vcp=1&amp;vop=1&amp;pid=98f175637&amp;color=36,64,97&amp;vtp=1&amp;bt=1&amp;bbb=1&amp;hb=1"/>
              <p:cNvSpPr>
                <a:spLocks noRot="1" noChangeAspect="1" noMove="1" noResize="1" noEditPoints="1" noAdjustHandles="1" noChangeArrowheads="1" noChangeShapeType="1" noTextEdit="1"/>
              </p:cNvSpPr>
              <p:nvPr/>
            </p:nvSpPr>
            <p:spPr>
              <a:xfrm>
                <a:off x="539496" y="1658289"/>
                <a:ext cx="11109960" cy="1611440"/>
              </a:xfrm>
              <a:prstGeom prst="rect">
                <a:avLst/>
              </a:prstGeom>
              <a:blipFill>
                <a:blip r:embed="rId3"/>
                <a:stretch>
                  <a:fillRect l="-1317" r="-878" b="-9091"/>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3" name="QO_7_BD.37_1#8c7c2c1ab?vcp=1&amp;vop=1&amp;pid=7c860d248&amp;color=36,64,97&amp;vtp=1&amp;bbb=1"/>
              <p:cNvSpPr/>
              <p:nvPr/>
            </p:nvSpPr>
            <p:spPr>
              <a:xfrm>
                <a:off x="539496" y="3309606"/>
                <a:ext cx="11109960" cy="363665"/>
              </a:xfrm>
              <a:prstGeom prst="rect">
                <a:avLst/>
              </a:prstGeom>
              <a:noFill/>
              <a:ln/>
            </p:spPr>
            <p:txBody>
              <a:bodyPr wrap="none" lIns="0" tIns="0" rIns="0" bIns="0" rtlCol="0" anchor="t"/>
              <a:lstStyle/>
              <a:p>
                <a:pPr algn="l" latinLnBrk="1">
                  <a:lnSpc>
                    <a:spcPts val="3200"/>
                  </a:lnSpc>
                </a:pPr>
                <a:r>
                  <a:rPr lang="en-US" altLang="zh-CN" sz="1800" b="0" i="0" dirty="0">
                    <a:solidFill>
                      <a:srgbClr val="003760"/>
                    </a:solidFill>
                    <a:latin typeface="Times New Roman" pitchFamily="34" charset="0"/>
                    <a:ea typeface="微软雅黑" pitchFamily="34" charset="-122"/>
                    <a:cs typeface="Times New Roman" pitchFamily="34" charset="-120"/>
                  </a:rPr>
                  <a:t>（1）</a:t>
                </a:r>
                <a:r>
                  <a:rPr lang="en-US" altLang="zh-CN" sz="1800" b="0" i="0" dirty="0">
                    <a:solidFill>
                      <a:srgbClr val="244061"/>
                    </a:solidFill>
                    <a:latin typeface="Times New Roman" pitchFamily="34" charset="0"/>
                    <a:ea typeface="微软雅黑" pitchFamily="34" charset="-122"/>
                    <a:cs typeface="Times New Roman" pitchFamily="34" charset="-120"/>
                  </a:rPr>
                  <a:t>试写出</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𝑦</m:t>
                    </m:r>
                  </m:oMath>
                </a14:m>
                <a:r>
                  <a:rPr lang="en-US" altLang="zh-CN" sz="1800" b="0" i="0" dirty="0">
                    <a:solidFill>
                      <a:srgbClr val="244061"/>
                    </a:solidFill>
                    <a:latin typeface="Times New Roman" pitchFamily="34" charset="0"/>
                    <a:ea typeface="微软雅黑" pitchFamily="34" charset="-122"/>
                    <a:cs typeface="Times New Roman" pitchFamily="34" charset="-120"/>
                  </a:rPr>
                  <a:t>关于</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𝑥</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的函数关系式.</a:t>
                </a:r>
                <a:endParaRPr lang="en-US" altLang="zh-CN" sz="1800" dirty="0"/>
              </a:p>
            </p:txBody>
          </p:sp>
        </mc:Choice>
        <mc:Fallback xmlns="">
          <p:sp>
            <p:nvSpPr>
              <p:cNvPr id="3" name="QO_7_BD.37_1#8c7c2c1ab?vcp=1&amp;vop=1&amp;pid=7c860d248&amp;color=36,64,97&amp;vtp=1&amp;bbb=1"/>
              <p:cNvSpPr>
                <a:spLocks noRot="1" noChangeAspect="1" noMove="1" noResize="1" noEditPoints="1" noAdjustHandles="1" noChangeArrowheads="1" noChangeShapeType="1" noTextEdit="1"/>
              </p:cNvSpPr>
              <p:nvPr/>
            </p:nvSpPr>
            <p:spPr>
              <a:xfrm>
                <a:off x="539496" y="3309606"/>
                <a:ext cx="11109960" cy="363665"/>
              </a:xfrm>
              <a:prstGeom prst="rect">
                <a:avLst/>
              </a:prstGeom>
              <a:blipFill>
                <a:blip r:embed="rId4"/>
                <a:stretch>
                  <a:fillRect l="-1317" b="-36667"/>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4" name="QO_7_AN.38_1#8c7c2c1ab?vcp=1&amp;vop=1&amp;pid=7c860d248&amp;color=36,64,97&amp;vtp=1&amp;bbb=1"/>
              <p:cNvSpPr/>
              <p:nvPr/>
            </p:nvSpPr>
            <p:spPr>
              <a:xfrm>
                <a:off x="539496" y="3682923"/>
                <a:ext cx="11109960" cy="1694371"/>
              </a:xfrm>
              <a:prstGeom prst="rect">
                <a:avLst/>
              </a:prstGeom>
              <a:noFill/>
              <a:ln/>
            </p:spPr>
            <p:txBody>
              <a:bodyPr wrap="none" lIns="0" tIns="0" rIns="0" bIns="0" rtlCol="0" anchor="t"/>
              <a:lstStyle/>
              <a:p>
                <a:pPr algn="l" latinLnBrk="1">
                  <a:lnSpc>
                    <a:spcPts val="4600"/>
                  </a:lnSpc>
                </a:pPr>
                <a:r>
                  <a:rPr lang="en-US" altLang="zh-CN" sz="1800" b="0" i="0" dirty="0">
                    <a:solidFill>
                      <a:srgbClr val="6565FF"/>
                    </a:solidFill>
                    <a:latin typeface="Times New Roman" pitchFamily="34" charset="0"/>
                    <a:ea typeface="微软雅黑" pitchFamily="34" charset="-122"/>
                    <a:cs typeface="Times New Roman" pitchFamily="34" charset="-120"/>
                  </a:rPr>
                  <a:t>【解】由题意知，需要新建的高压线塔为</a:t>
                </a:r>
                <a14:m>
                  <m:oMath xmlns:m="http://schemas.openxmlformats.org/officeDocument/2006/math">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16</m:t>
                        </m:r>
                      </m:num>
                      <m:den>
                        <m:r>
                          <a:rPr lang="en-US" altLang="zh-CN" sz="1800" b="0" i="0">
                            <a:solidFill>
                              <a:srgbClr val="6565FF"/>
                            </a:solidFill>
                            <a:latin typeface="Cambria Math" pitchFamily="34" charset="0"/>
                            <a:ea typeface="Cambria Math" pitchFamily="34" charset="-122"/>
                            <a:cs typeface="Cambria Math" pitchFamily="34" charset="-120"/>
                          </a:rPr>
                          <m:t>𝑥</m:t>
                        </m:r>
                      </m:den>
                    </m:f>
                    <m:r>
                      <a:rPr lang="en-US" altLang="zh-CN" sz="1800" b="0" i="0">
                        <a:solidFill>
                          <a:srgbClr val="6565FF"/>
                        </a:solidFill>
                        <a:latin typeface="Cambria Math" pitchFamily="34" charset="0"/>
                        <a:ea typeface="Cambria Math" pitchFamily="34" charset="-122"/>
                        <a:cs typeface="Cambria Math" pitchFamily="34" charset="-120"/>
                      </a:rPr>
                      <m:t>−1(0&lt;</m:t>
                    </m:r>
                    <m:r>
                      <a:rPr lang="en-US" altLang="zh-CN" sz="1800" b="0" i="0">
                        <a:solidFill>
                          <a:srgbClr val="6565FF"/>
                        </a:solidFill>
                        <a:latin typeface="Cambria Math" pitchFamily="34" charset="0"/>
                        <a:ea typeface="Cambria Math" pitchFamily="34" charset="-122"/>
                        <a:cs typeface="Cambria Math" pitchFamily="34" charset="-120"/>
                      </a:rPr>
                      <m:t>𝑥</m:t>
                    </m:r>
                    <m:r>
                      <a:rPr lang="en-US" altLang="zh-CN" sz="1800" b="0" i="0">
                        <a:solidFill>
                          <a:srgbClr val="6565FF"/>
                        </a:solidFill>
                        <a:latin typeface="Cambria Math" pitchFamily="34" charset="0"/>
                        <a:ea typeface="Cambria Math" pitchFamily="34" charset="-122"/>
                        <a:cs typeface="Cambria Math" pitchFamily="34" charset="-120"/>
                      </a:rPr>
                      <m:t>≤16</m:t>
                    </m:r>
                  </m:oMath>
                </a14:m>
                <a:r>
                  <a:rPr lang="en-US" altLang="zh-CN" sz="1800" b="0" i="0" dirty="0">
                    <a:solidFill>
                      <a:srgbClr val="6565FF"/>
                    </a:solidFill>
                    <a:latin typeface="Times New Roman" pitchFamily="34" charset="0"/>
                    <a:ea typeface="微软雅黑" pitchFamily="34" charset="-122"/>
                    <a:cs typeface="Times New Roman" pitchFamily="34" charset="-120"/>
                  </a:rPr>
                  <a:t>，且</a:t>
                </a:r>
                <a14:m>
                  <m:oMath xmlns:m="http://schemas.openxmlformats.org/officeDocument/2006/math">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16</m:t>
                        </m:r>
                      </m:num>
                      <m:den>
                        <m:r>
                          <a:rPr lang="en-US" altLang="zh-CN" sz="1800" b="0" i="0">
                            <a:solidFill>
                              <a:srgbClr val="6565FF"/>
                            </a:solidFill>
                            <a:latin typeface="Cambria Math" pitchFamily="34" charset="0"/>
                            <a:ea typeface="Cambria Math" pitchFamily="34" charset="-122"/>
                            <a:cs typeface="Cambria Math" pitchFamily="34" charset="-120"/>
                          </a:rPr>
                          <m:t>𝑥</m:t>
                        </m:r>
                      </m:den>
                    </m:f>
                  </m:oMath>
                </a14:m>
                <a:r>
                  <a:rPr lang="en-US" altLang="zh-CN" sz="1800" b="0" i="0" dirty="0">
                    <a:solidFill>
                      <a:srgbClr val="6565FF"/>
                    </a:solidFill>
                    <a:latin typeface="Times New Roman" pitchFamily="34" charset="0"/>
                    <a:ea typeface="微软雅黑" pitchFamily="34" charset="-122"/>
                    <a:cs typeface="Times New Roman" pitchFamily="34" charset="-120"/>
                  </a:rPr>
                  <a:t>为正整数</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座.</a:t>
                </a:r>
                <a:endParaRPr lang="en-US" altLang="zh-CN" sz="1800" dirty="0"/>
              </a:p>
              <a:p>
                <a:pPr latinLnBrk="1">
                  <a:lnSpc>
                    <a:spcPts val="4600"/>
                  </a:lnSpc>
                </a:pPr>
                <a:r>
                  <a:rPr lang="en-US" altLang="zh-CN" b="0" i="0">
                    <a:solidFill>
                      <a:srgbClr val="6565FF"/>
                    </a:solidFill>
                    <a:latin typeface="Times New Roman" pitchFamily="34" charset="0"/>
                    <a:ea typeface="微软雅黑" pitchFamily="34" charset="-122"/>
                    <a:cs typeface="Times New Roman" pitchFamily="34" charset="-120"/>
                  </a:rPr>
                  <a:t>所</a:t>
                </a:r>
                <a:r>
                  <a:rPr lang="en-US" altLang="zh-CN" sz="1800" b="0" i="0">
                    <a:solidFill>
                      <a:srgbClr val="6565FF"/>
                    </a:solidFill>
                    <a:latin typeface="Times New Roman" pitchFamily="34" charset="0"/>
                    <a:ea typeface="微软雅黑" pitchFamily="34" charset="-122"/>
                    <a:cs typeface="Times New Roman" pitchFamily="34" charset="-120"/>
                  </a:rPr>
                  <a:t>以</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𝑦</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𝑓</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𝑥</m:t>
                    </m:r>
                    <m:r>
                      <a:rPr lang="en-US" altLang="zh-CN" sz="1800" b="0" i="0">
                        <a:solidFill>
                          <a:srgbClr val="6565FF"/>
                        </a:solidFill>
                        <a:latin typeface="Cambria Math" pitchFamily="34" charset="0"/>
                        <a:ea typeface="Cambria Math" pitchFamily="34" charset="-122"/>
                        <a:cs typeface="Cambria Math" pitchFamily="34" charset="-120"/>
                      </a:rPr>
                      <m:t>)=2(</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16</m:t>
                        </m:r>
                      </m:num>
                      <m:den>
                        <m:r>
                          <a:rPr lang="en-US" altLang="zh-CN" sz="1800" b="0" i="0">
                            <a:solidFill>
                              <a:srgbClr val="6565FF"/>
                            </a:solidFill>
                            <a:latin typeface="Cambria Math" pitchFamily="34" charset="0"/>
                            <a:ea typeface="Cambria Math" pitchFamily="34" charset="-122"/>
                            <a:cs typeface="Cambria Math" pitchFamily="34" charset="-120"/>
                          </a:rPr>
                          <m:t>𝑥</m:t>
                        </m:r>
                      </m:den>
                    </m:f>
                    <m:r>
                      <a:rPr lang="en-US" altLang="zh-CN" sz="1800" b="0" i="0">
                        <a:solidFill>
                          <a:srgbClr val="6565FF"/>
                        </a:solidFill>
                        <a:latin typeface="Cambria Math" pitchFamily="34" charset="0"/>
                        <a:ea typeface="Cambria Math" pitchFamily="34" charset="-122"/>
                        <a:cs typeface="Cambria Math" pitchFamily="34" charset="-120"/>
                      </a:rPr>
                      <m:t>−1)+</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16</m:t>
                        </m:r>
                      </m:num>
                      <m:den>
                        <m:r>
                          <a:rPr lang="en-US" altLang="zh-CN" sz="1800" b="0" i="0">
                            <a:solidFill>
                              <a:srgbClr val="6565FF"/>
                            </a:solidFill>
                            <a:latin typeface="Cambria Math" pitchFamily="34" charset="0"/>
                            <a:ea typeface="Cambria Math" pitchFamily="34" charset="-122"/>
                            <a:cs typeface="Cambria Math" pitchFamily="34" charset="-120"/>
                          </a:rPr>
                          <m:t>𝑥</m:t>
                        </m:r>
                      </m:den>
                    </m:f>
                    <m:r>
                      <a:rPr lang="en-US" altLang="zh-CN" sz="1800" b="0" i="0">
                        <a:solidFill>
                          <a:srgbClr val="6565FF"/>
                        </a:solidFill>
                        <a:latin typeface="Cambria Math" pitchFamily="34" charset="0"/>
                        <a:ea typeface="Cambria Math" pitchFamily="34" charset="-122"/>
                        <a:cs typeface="Cambria Math" pitchFamily="34" charset="-120"/>
                      </a:rPr>
                      <m:t>×4</m:t>
                    </m:r>
                    <m:r>
                      <a:rPr lang="en-US" altLang="zh-CN" sz="1800" b="0" i="0">
                        <a:solidFill>
                          <a:srgbClr val="6565FF"/>
                        </a:solidFill>
                        <a:latin typeface="Cambria Math" pitchFamily="34" charset="0"/>
                        <a:ea typeface="Cambria Math" pitchFamily="34" charset="-122"/>
                        <a:cs typeface="Cambria Math" pitchFamily="34" charset="-120"/>
                      </a:rPr>
                      <m:t>𝑥</m:t>
                    </m:r>
                    <m:r>
                      <a:rPr lang="en-US" altLang="zh-CN" sz="1800" b="0" i="0">
                        <a:solidFill>
                          <a:srgbClr val="6565FF"/>
                        </a:solidFill>
                        <a:latin typeface="Cambria Math" pitchFamily="34" charset="0"/>
                        <a:ea typeface="Cambria Math" pitchFamily="34" charset="-122"/>
                        <a:cs typeface="Cambria Math" pitchFamily="34" charset="-120"/>
                      </a:rPr>
                      <m:t>[</m:t>
                    </m:r>
                    <m:r>
                      <m:rPr>
                        <m:sty m:val="p"/>
                      </m:rPr>
                      <a:rPr lang="en-US" altLang="zh-CN" sz="1800" b="0" i="0">
                        <a:solidFill>
                          <a:srgbClr val="6565FF"/>
                        </a:solidFill>
                        <a:latin typeface="Cambria Math" pitchFamily="34" charset="0"/>
                        <a:ea typeface="Cambria Math" pitchFamily="34" charset="-122"/>
                        <a:cs typeface="Cambria Math" pitchFamily="34" charset="-120"/>
                      </a:rPr>
                      <m:t>ln</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𝑥</m:t>
                    </m:r>
                    <m:r>
                      <a:rPr lang="en-US" altLang="zh-CN" sz="1800" b="0" i="0">
                        <a:solidFill>
                          <a:srgbClr val="6565FF"/>
                        </a:solidFill>
                        <a:latin typeface="Cambria Math" pitchFamily="34" charset="0"/>
                        <a:ea typeface="Cambria Math" pitchFamily="34" charset="-122"/>
                        <a:cs typeface="Cambria Math" pitchFamily="34" charset="-120"/>
                      </a:rPr>
                      <m:t>+0.48)−0.125]</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4500"/>
                  </a:lnSpc>
                </a:pPr>
                <a:r>
                  <a:rPr lang="en-US" altLang="zh-CN" b="0" i="0">
                    <a:solidFill>
                      <a:srgbClr val="6565FF"/>
                    </a:solidFill>
                    <a:latin typeface="Times New Roman" pitchFamily="34" charset="0"/>
                    <a:ea typeface="微软雅黑" pitchFamily="34" charset="-122"/>
                    <a:cs typeface="Times New Roman" pitchFamily="34" charset="-120"/>
                  </a:rPr>
                  <a:t>即</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𝑦</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𝑓</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𝑥</m:t>
                    </m:r>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32</m:t>
                        </m:r>
                      </m:num>
                      <m:den>
                        <m:r>
                          <a:rPr lang="en-US" altLang="zh-CN" sz="1800" b="0" i="0">
                            <a:solidFill>
                              <a:srgbClr val="6565FF"/>
                            </a:solidFill>
                            <a:latin typeface="Cambria Math" pitchFamily="34" charset="0"/>
                            <a:ea typeface="Cambria Math" pitchFamily="34" charset="-122"/>
                            <a:cs typeface="Cambria Math" pitchFamily="34" charset="-120"/>
                          </a:rPr>
                          <m:t>𝑥</m:t>
                        </m:r>
                      </m:den>
                    </m:f>
                    <m:r>
                      <a:rPr lang="en-US" altLang="zh-CN" sz="1800" b="0" i="0">
                        <a:solidFill>
                          <a:srgbClr val="6565FF"/>
                        </a:solidFill>
                        <a:latin typeface="Cambria Math" pitchFamily="34" charset="0"/>
                        <a:ea typeface="Cambria Math" pitchFamily="34" charset="-122"/>
                        <a:cs typeface="Cambria Math" pitchFamily="34" charset="-120"/>
                      </a:rPr>
                      <m:t>+64</m:t>
                    </m:r>
                    <m:r>
                      <m:rPr>
                        <m:nor/>
                      </m:rPr>
                      <a:rPr lang="en-US" altLang="zh-CN" sz="1800" b="0" i="0">
                        <a:solidFill>
                          <a:srgbClr val="6565FF"/>
                        </a:solidFill>
                        <a:latin typeface="Cambria Math" pitchFamily="34" charset="0"/>
                        <a:ea typeface="Cambria Math" pitchFamily="34" charset="-122"/>
                        <a:cs typeface="Cambria Math" pitchFamily="34" charset="-120"/>
                      </a:rPr>
                      <m:t>ln</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𝑥</m:t>
                    </m:r>
                    <m:r>
                      <a:rPr lang="en-US" altLang="zh-CN" sz="1800" b="0" i="0">
                        <a:solidFill>
                          <a:srgbClr val="6565FF"/>
                        </a:solidFill>
                        <a:latin typeface="Cambria Math" pitchFamily="34" charset="0"/>
                        <a:ea typeface="Cambria Math" pitchFamily="34" charset="-122"/>
                        <a:cs typeface="Cambria Math" pitchFamily="34" charset="-120"/>
                      </a:rPr>
                      <m:t>+0.48)−10(0&lt;</m:t>
                    </m:r>
                    <m:r>
                      <a:rPr lang="en-US" altLang="zh-CN" sz="1800" b="0" i="0">
                        <a:solidFill>
                          <a:srgbClr val="6565FF"/>
                        </a:solidFill>
                        <a:latin typeface="Cambria Math" pitchFamily="34" charset="0"/>
                        <a:ea typeface="Cambria Math" pitchFamily="34" charset="-122"/>
                        <a:cs typeface="Cambria Math" pitchFamily="34" charset="-120"/>
                      </a:rPr>
                      <m:t>𝑥</m:t>
                    </m:r>
                    <m:r>
                      <a:rPr lang="en-US" altLang="zh-CN" sz="1800" b="0" i="0">
                        <a:solidFill>
                          <a:srgbClr val="6565FF"/>
                        </a:solidFill>
                        <a:latin typeface="Cambria Math" pitchFamily="34" charset="0"/>
                        <a:ea typeface="Cambria Math" pitchFamily="34" charset="-122"/>
                        <a:cs typeface="Cambria Math" pitchFamily="34" charset="-120"/>
                      </a:rPr>
                      <m:t>≤16</m:t>
                    </m:r>
                  </m:oMath>
                </a14:m>
                <a:r>
                  <a:rPr lang="en-US" altLang="zh-CN" sz="1800" b="0" i="0" dirty="0">
                    <a:solidFill>
                      <a:srgbClr val="6565FF"/>
                    </a:solidFill>
                    <a:latin typeface="Times New Roman" pitchFamily="34" charset="0"/>
                    <a:ea typeface="微软雅黑" pitchFamily="34" charset="-122"/>
                    <a:cs typeface="Times New Roman" pitchFamily="34" charset="-120"/>
                  </a:rPr>
                  <a:t>,且</a:t>
                </a:r>
                <a14:m>
                  <m:oMath xmlns:m="http://schemas.openxmlformats.org/officeDocument/2006/math">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16</m:t>
                        </m:r>
                      </m:num>
                      <m:den>
                        <m:r>
                          <a:rPr lang="en-US" altLang="zh-CN" sz="1800" b="0" i="0">
                            <a:solidFill>
                              <a:srgbClr val="6565FF"/>
                            </a:solidFill>
                            <a:latin typeface="Cambria Math" pitchFamily="34" charset="0"/>
                            <a:ea typeface="Cambria Math" pitchFamily="34" charset="-122"/>
                            <a:cs typeface="Cambria Math" pitchFamily="34" charset="-120"/>
                          </a:rPr>
                          <m:t>𝑥</m:t>
                        </m:r>
                      </m:den>
                    </m:f>
                  </m:oMath>
                </a14:m>
                <a:r>
                  <a:rPr lang="en-US" altLang="zh-CN" sz="1800" b="0" i="0" dirty="0">
                    <a:solidFill>
                      <a:srgbClr val="6565FF"/>
                    </a:solidFill>
                    <a:latin typeface="Times New Roman" pitchFamily="34" charset="0"/>
                    <a:ea typeface="微软雅黑" pitchFamily="34" charset="-122"/>
                    <a:cs typeface="Times New Roman" pitchFamily="34" charset="-120"/>
                  </a:rPr>
                  <a:t>为正整数</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p:txBody>
          </p:sp>
        </mc:Choice>
        <mc:Fallback xmlns="">
          <p:sp>
            <p:nvSpPr>
              <p:cNvPr id="4" name="QO_7_AN.38_1#8c7c2c1ab?vcp=1&amp;vop=1&amp;pid=7c860d248&amp;color=36,64,97&amp;vtp=1&amp;bbb=1"/>
              <p:cNvSpPr>
                <a:spLocks noRot="1" noChangeAspect="1" noMove="1" noResize="1" noEditPoints="1" noAdjustHandles="1" noChangeArrowheads="1" noChangeShapeType="1" noTextEdit="1"/>
              </p:cNvSpPr>
              <p:nvPr/>
            </p:nvSpPr>
            <p:spPr>
              <a:xfrm>
                <a:off x="539496" y="3682923"/>
                <a:ext cx="11109960" cy="1694371"/>
              </a:xfrm>
              <a:prstGeom prst="rect">
                <a:avLst/>
              </a:prstGeom>
              <a:blipFill>
                <a:blip r:embed="rId5"/>
                <a:stretch>
                  <a:fillRect l="-1317" b="-5036"/>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anim calcmode="lin" valueType="num">
                                      <p:cBhvr>
                                        <p:cTn id="8" dur="500" fill="hold"/>
                                        <p:tgtEl>
                                          <p:spTgt spid="4">
                                            <p:bg/>
                                          </p:spTgt>
                                        </p:tgtEl>
                                        <p:attrNameLst>
                                          <p:attrName>ppt_x</p:attrName>
                                        </p:attrNameLst>
                                      </p:cBhvr>
                                      <p:tavLst>
                                        <p:tav tm="0">
                                          <p:val>
                                            <p:strVal val="#ppt_x"/>
                                          </p:val>
                                        </p:tav>
                                        <p:tav tm="100000">
                                          <p:val>
                                            <p:strVal val="#ppt_x"/>
                                          </p:val>
                                        </p:tav>
                                      </p:tavLst>
                                    </p:anim>
                                    <p:anim calcmode="lin" valueType="num">
                                      <p:cBhvr>
                                        <p:cTn id="9" dur="500" fill="hold"/>
                                        <p:tgtEl>
                                          <p:spTgt spid="4">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4">
                                            <p:txEl>
                                              <p:pRg st="0" end="0"/>
                                            </p:txEl>
                                          </p:spTgt>
                                        </p:tgtEl>
                                        <p:attrNameLst>
                                          <p:attrName>style.visibility</p:attrName>
                                        </p:attrNameLst>
                                      </p:cBhvr>
                                      <p:to>
                                        <p:strVal val="visible"/>
                                      </p:to>
                                    </p:set>
                                    <p:animEffect transition="in" filter="fade">
                                      <p:cBhvr>
                                        <p:cTn id="12" dur="500"/>
                                        <p:tgtEl>
                                          <p:spTgt spid="4">
                                            <p:txEl>
                                              <p:pRg st="0" end="0"/>
                                            </p:txEl>
                                          </p:spTgt>
                                        </p:tgtEl>
                                      </p:cBhvr>
                                    </p:animEffect>
                                    <p:anim calcmode="lin" valueType="num">
                                      <p:cBhvr>
                                        <p:cTn id="13"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4">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4">
                                            <p:txEl>
                                              <p:pRg st="1" end="1"/>
                                            </p:txEl>
                                          </p:spTgt>
                                        </p:tgtEl>
                                        <p:attrNameLst>
                                          <p:attrName>style.visibility</p:attrName>
                                        </p:attrNameLst>
                                      </p:cBhvr>
                                      <p:to>
                                        <p:strVal val="visible"/>
                                      </p:to>
                                    </p:set>
                                    <p:animEffect transition="in" filter="fade">
                                      <p:cBhvr>
                                        <p:cTn id="17" dur="500"/>
                                        <p:tgtEl>
                                          <p:spTgt spid="4">
                                            <p:txEl>
                                              <p:pRg st="1" end="1"/>
                                            </p:txEl>
                                          </p:spTgt>
                                        </p:tgtEl>
                                      </p:cBhvr>
                                    </p:animEffect>
                                    <p:anim calcmode="lin" valueType="num">
                                      <p:cBhvr>
                                        <p:cTn id="18"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4">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4">
                                            <p:txEl>
                                              <p:pRg st="2" end="2"/>
                                            </p:txEl>
                                          </p:spTgt>
                                        </p:tgtEl>
                                        <p:attrNameLst>
                                          <p:attrName>style.visibility</p:attrName>
                                        </p:attrNameLst>
                                      </p:cBhvr>
                                      <p:to>
                                        <p:strVal val="visible"/>
                                      </p:to>
                                    </p:set>
                                    <p:animEffect transition="in" filter="fade">
                                      <p:cBhvr>
                                        <p:cTn id="22" dur="500"/>
                                        <p:tgtEl>
                                          <p:spTgt spid="4">
                                            <p:txEl>
                                              <p:pRg st="2" end="2"/>
                                            </p:txEl>
                                          </p:spTgt>
                                        </p:tgtEl>
                                      </p:cBhvr>
                                    </p:animEffect>
                                    <p:anim calcmode="lin" valueType="num">
                                      <p:cBhvr>
                                        <p:cTn id="23"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4">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Lst>
  </p:timing>
</p:sld>
</file>

<file path=ppt/slides/slide22.xml><?xml version="1.0" encoding="utf-8"?>
<p:sld xmlns:a="http://schemas.openxmlformats.org/drawingml/2006/main" xmlns:r="http://schemas.openxmlformats.org/officeDocument/2006/relationships" xmlns:p="http://schemas.openxmlformats.org/presentationml/2006/main">
  <p:cSld name="Slide 22&amp;si=22checked= 1 &amp; amp; version = 1.0.5checked=1&amp;version=1.0.5">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O_7_BD.39_1#8929fb8a0?vcp=1&amp;vop=1&amp;pid=7c860d248&amp;color=36,64,97&amp;vtp=1&amp;bt=1&amp;bbb=1&amp;hb=1"/>
              <p:cNvSpPr/>
              <p:nvPr/>
            </p:nvSpPr>
            <p:spPr>
              <a:xfrm>
                <a:off x="539496" y="962583"/>
                <a:ext cx="11109960" cy="773430"/>
              </a:xfrm>
              <a:prstGeom prst="rect">
                <a:avLst/>
              </a:prstGeom>
              <a:noFill/>
              <a:ln/>
            </p:spPr>
            <p:txBody>
              <a:bodyPr wrap="none" lIns="0" tIns="0" rIns="0" bIns="0" rtlCol="0" anchor="t"/>
              <a:lstStyle/>
              <a:p>
                <a:pPr algn="l" latinLnBrk="1">
                  <a:lnSpc>
                    <a:spcPts val="3300"/>
                  </a:lnSpc>
                </a:pPr>
                <a:r>
                  <a:rPr lang="en-US" altLang="zh-CN" sz="1800" b="0" i="0" dirty="0">
                    <a:solidFill>
                      <a:srgbClr val="003760"/>
                    </a:solidFill>
                    <a:latin typeface="Times New Roman" pitchFamily="34" charset="0"/>
                    <a:ea typeface="微软雅黑" pitchFamily="34" charset="-122"/>
                    <a:cs typeface="Times New Roman" pitchFamily="34" charset="-120"/>
                  </a:rPr>
                  <a:t>（2）</a:t>
                </a:r>
                <a:r>
                  <a:rPr lang="en-US" altLang="zh-CN" sz="1800" b="0" i="0" dirty="0">
                    <a:solidFill>
                      <a:srgbClr val="244061"/>
                    </a:solidFill>
                    <a:latin typeface="Times New Roman" pitchFamily="34" charset="0"/>
                    <a:ea typeface="微软雅黑" pitchFamily="34" charset="-122"/>
                    <a:cs typeface="Times New Roman" pitchFamily="34" charset="-120"/>
                  </a:rPr>
                  <a:t>问：需要建造多少座高压线塔，才能使余下的工程费用取最小值？最小值是多少？（</a:t>
                </a:r>
                <a:r>
                  <a:rPr lang="en-US" altLang="zh-CN" sz="1800" b="0" i="0">
                    <a:solidFill>
                      <a:srgbClr val="244061"/>
                    </a:solidFill>
                    <a:latin typeface="Times New Roman" pitchFamily="34" charset="0"/>
                    <a:ea typeface="微软雅黑" pitchFamily="34" charset="-122"/>
                    <a:cs typeface="Times New Roman" pitchFamily="34" charset="-120"/>
                  </a:rPr>
                  <a:t>参考数据：</a:t>
                </a:r>
              </a:p>
              <a:p>
                <a:pPr latinLnBrk="1">
                  <a:lnSpc>
                    <a:spcPts val="3100"/>
                  </a:lnSpc>
                </a:pPr>
                <a14:m>
                  <m:oMath xmlns:m="http://schemas.openxmlformats.org/officeDocument/2006/math">
                    <m:r>
                      <m:rPr>
                        <m:sty m:val="p"/>
                      </m:rPr>
                      <a:rPr lang="en-US" altLang="zh-CN" b="0" i="0">
                        <a:solidFill>
                          <a:srgbClr val="244061"/>
                        </a:solidFill>
                        <a:latin typeface="Cambria Math" pitchFamily="34" charset="0"/>
                        <a:ea typeface="Cambria Math" pitchFamily="34" charset="-122"/>
                        <a:cs typeface="Cambria Math" pitchFamily="34" charset="-120"/>
                      </a:rPr>
                      <m:t>ln</m:t>
                    </m:r>
                    <m:r>
                      <a:rPr lang="en-US" altLang="zh-CN" b="0" i="0">
                        <a:solidFill>
                          <a:srgbClr val="244061"/>
                        </a:solidFill>
                        <a:latin typeface="Cambria Math" pitchFamily="34" charset="0"/>
                        <a:ea typeface="Cambria Math" pitchFamily="34" charset="-122"/>
                        <a:cs typeface="Cambria Math" pitchFamily="34" charset="-120"/>
                      </a:rPr>
                      <m:t>2≈0.69</m:t>
                    </m:r>
                  </m:oMath>
                </a14:m>
                <a:r>
                  <a:rPr lang="en-US" altLang="zh-CN"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r>
                      <m:rPr>
                        <m:sty m:val="p"/>
                      </m:rPr>
                      <a:rPr lang="en-US" altLang="zh-CN" b="0" i="0">
                        <a:solidFill>
                          <a:srgbClr val="244061"/>
                        </a:solidFill>
                        <a:latin typeface="Cambria Math" pitchFamily="34" charset="0"/>
                        <a:ea typeface="Cambria Math" pitchFamily="34" charset="-122"/>
                        <a:cs typeface="Cambria Math" pitchFamily="34" charset="-120"/>
                      </a:rPr>
                      <m:t>ln</m:t>
                    </m:r>
                    <m:r>
                      <a:rPr lang="en-US" altLang="zh-CN" b="0" i="0">
                        <a:solidFill>
                          <a:srgbClr val="244061"/>
                        </a:solidFill>
                        <a:latin typeface="Cambria Math" pitchFamily="34" charset="0"/>
                        <a:ea typeface="Cambria Math" pitchFamily="34" charset="-122"/>
                        <a:cs typeface="Cambria Math" pitchFamily="34" charset="-120"/>
                      </a:rPr>
                      <m:t>10≈2.30</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244061"/>
                    </a:solidFill>
                    <a:latin typeface="Times New Roman" pitchFamily="34" charset="0"/>
                    <a:ea typeface="微软雅黑" pitchFamily="34" charset="-122"/>
                    <a:cs typeface="Times New Roman" pitchFamily="34" charset="-120"/>
                  </a:rPr>
                  <a:t>）</a:t>
                </a:r>
                <a:endParaRPr lang="en-US" altLang="zh-CN" dirty="0"/>
              </a:p>
            </p:txBody>
          </p:sp>
        </mc:Choice>
        <mc:Fallback xmlns="">
          <p:sp>
            <p:nvSpPr>
              <p:cNvPr id="2" name="QO_7_BD.39_1#8929fb8a0?vcp=1&amp;vop=1&amp;pid=7c860d248&amp;color=36,64,97&amp;vtp=1&amp;bt=1&amp;bbb=1&amp;hb=1"/>
              <p:cNvSpPr>
                <a:spLocks noRot="1" noChangeAspect="1" noMove="1" noResize="1" noEditPoints="1" noAdjustHandles="1" noChangeArrowheads="1" noChangeShapeType="1" noTextEdit="1"/>
              </p:cNvSpPr>
              <p:nvPr/>
            </p:nvSpPr>
            <p:spPr>
              <a:xfrm>
                <a:off x="539496" y="962583"/>
                <a:ext cx="11109960" cy="773430"/>
              </a:xfrm>
              <a:prstGeom prst="rect">
                <a:avLst/>
              </a:prstGeom>
              <a:blipFill>
                <a:blip r:embed="rId3"/>
                <a:stretch>
                  <a:fillRect l="-1317" b="-17323"/>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3" name="QO_7_AN.40_1#8929fb8a0?vcp=1&amp;vop=1&amp;pid=7c860d248&amp;color=36,64,97&amp;vtp=1&amp;bbb=1&amp;hb=1"/>
              <p:cNvSpPr/>
              <p:nvPr/>
            </p:nvSpPr>
            <p:spPr>
              <a:xfrm>
                <a:off x="539496" y="1740712"/>
                <a:ext cx="11109960" cy="3999040"/>
              </a:xfrm>
              <a:prstGeom prst="rect">
                <a:avLst/>
              </a:prstGeom>
              <a:noFill/>
              <a:ln/>
            </p:spPr>
            <p:txBody>
              <a:bodyPr wrap="none" lIns="0" tIns="0" rIns="0" bIns="0" rtlCol="0" anchor="t"/>
              <a:lstStyle/>
              <a:p>
                <a:pPr algn="l" latinLnBrk="1">
                  <a:lnSpc>
                    <a:spcPts val="4600"/>
                  </a:lnSpc>
                </a:pPr>
                <a:r>
                  <a:rPr lang="en-US" altLang="zh-CN" sz="1800" b="0" i="0" dirty="0">
                    <a:solidFill>
                      <a:srgbClr val="6565FF"/>
                    </a:solidFill>
                    <a:latin typeface="Times New Roman" pitchFamily="34" charset="0"/>
                    <a:ea typeface="微软雅黑" pitchFamily="34" charset="-122"/>
                    <a:cs typeface="Times New Roman" pitchFamily="34" charset="-120"/>
                  </a:rPr>
                  <a:t>【解】由（1）不妨设</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𝑔</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𝑥</m:t>
                    </m:r>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32</m:t>
                        </m:r>
                      </m:num>
                      <m:den>
                        <m:r>
                          <a:rPr lang="en-US" altLang="zh-CN" sz="1800" b="0" i="0">
                            <a:solidFill>
                              <a:srgbClr val="6565FF"/>
                            </a:solidFill>
                            <a:latin typeface="Cambria Math" pitchFamily="34" charset="0"/>
                            <a:ea typeface="Cambria Math" pitchFamily="34" charset="-122"/>
                            <a:cs typeface="Cambria Math" pitchFamily="34" charset="-120"/>
                          </a:rPr>
                          <m:t>𝑥</m:t>
                        </m:r>
                      </m:den>
                    </m:f>
                    <m:r>
                      <a:rPr lang="en-US" altLang="zh-CN" sz="1800" b="0" i="0">
                        <a:solidFill>
                          <a:srgbClr val="6565FF"/>
                        </a:solidFill>
                        <a:latin typeface="Cambria Math" pitchFamily="34" charset="0"/>
                        <a:ea typeface="Cambria Math" pitchFamily="34" charset="-122"/>
                        <a:cs typeface="Cambria Math" pitchFamily="34" charset="-120"/>
                      </a:rPr>
                      <m:t>+64</m:t>
                    </m:r>
                    <m:r>
                      <m:rPr>
                        <m:sty m:val="p"/>
                      </m:rPr>
                      <a:rPr lang="en-US" altLang="zh-CN" sz="1800" b="0" i="0">
                        <a:solidFill>
                          <a:srgbClr val="6565FF"/>
                        </a:solidFill>
                        <a:latin typeface="Cambria Math" pitchFamily="34" charset="0"/>
                        <a:ea typeface="Cambria Math" pitchFamily="34" charset="-122"/>
                        <a:cs typeface="Cambria Math" pitchFamily="34" charset="-120"/>
                      </a:rPr>
                      <m:t>ln</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𝑥</m:t>
                    </m:r>
                    <m:r>
                      <a:rPr lang="en-US" altLang="zh-CN" sz="1800" b="0" i="0">
                        <a:solidFill>
                          <a:srgbClr val="6565FF"/>
                        </a:solidFill>
                        <a:latin typeface="Cambria Math" pitchFamily="34" charset="0"/>
                        <a:ea typeface="Cambria Math" pitchFamily="34" charset="-122"/>
                        <a:cs typeface="Cambria Math" pitchFamily="34" charset="-120"/>
                      </a:rPr>
                      <m:t>+0.48)−10(0&lt;</m:t>
                    </m:r>
                    <m:r>
                      <a:rPr lang="en-US" altLang="zh-CN" sz="1800" b="0" i="0">
                        <a:solidFill>
                          <a:srgbClr val="6565FF"/>
                        </a:solidFill>
                        <a:latin typeface="Cambria Math" pitchFamily="34" charset="0"/>
                        <a:ea typeface="Cambria Math" pitchFamily="34" charset="-122"/>
                        <a:cs typeface="Cambria Math" pitchFamily="34" charset="-120"/>
                      </a:rPr>
                      <m:t>𝑥</m:t>
                    </m:r>
                    <m:r>
                      <a:rPr lang="en-US" altLang="zh-CN" sz="1800" b="0" i="0">
                        <a:solidFill>
                          <a:srgbClr val="6565FF"/>
                        </a:solidFill>
                        <a:latin typeface="Cambria Math" pitchFamily="34" charset="0"/>
                        <a:ea typeface="Cambria Math" pitchFamily="34" charset="-122"/>
                        <a:cs typeface="Cambria Math" pitchFamily="34" charset="-120"/>
                      </a:rPr>
                      <m:t>≤16)</m:t>
                    </m:r>
                  </m:oMath>
                </a14:m>
                <a:r>
                  <a:rPr lang="en-US" altLang="zh-CN" sz="1800" b="0" i="0" dirty="0">
                    <a:solidFill>
                      <a:srgbClr val="6565FF"/>
                    </a:solidFill>
                    <a:latin typeface="Times New Roman" pitchFamily="34" charset="0"/>
                    <a:ea typeface="微软雅黑" pitchFamily="34" charset="-122"/>
                    <a:cs typeface="Times New Roman" pitchFamily="34" charset="-120"/>
                  </a:rPr>
                  <a:t>，则</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𝑦</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𝑓</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𝑥</m:t>
                    </m:r>
                    <m:r>
                      <a:rPr lang="en-US" altLang="zh-CN" sz="1800" b="0" i="0" smtClean="0">
                        <a:solidFill>
                          <a:srgbClr val="6565FF"/>
                        </a:solidFill>
                        <a:latin typeface="Cambria Math" pitchFamily="34" charset="0"/>
                        <a:ea typeface="Cambria Math" pitchFamily="34" charset="-122"/>
                        <a:cs typeface="Cambria Math" pitchFamily="34" charset="-120"/>
                      </a:rPr>
                      <m:t>)</m:t>
                    </m:r>
                  </m:oMath>
                </a14:m>
                <a:r>
                  <a:rPr lang="en-US" altLang="zh-CN" sz="1800" b="0" i="0" dirty="0">
                    <a:solidFill>
                      <a:srgbClr val="6565FF"/>
                    </a:solidFill>
                    <a:latin typeface="Times New Roman" pitchFamily="34" charset="0"/>
                    <a:ea typeface="微软雅黑" pitchFamily="34" charset="-122"/>
                    <a:cs typeface="Times New Roman" pitchFamily="34" charset="-120"/>
                  </a:rPr>
                  <a:t>的图象为</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𝑔</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𝑥</m:t>
                    </m:r>
                    <m:r>
                      <a:rPr lang="en-US" altLang="zh-CN" sz="1800" b="0" i="0" smtClean="0">
                        <a:solidFill>
                          <a:srgbClr val="6565FF"/>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6565FF"/>
                    </a:solidFill>
                    <a:latin typeface="Times New Roman" pitchFamily="34" charset="0"/>
                    <a:ea typeface="微软雅黑" pitchFamily="34" charset="-122"/>
                    <a:cs typeface="Times New Roman" pitchFamily="34" charset="-120"/>
                  </a:rPr>
                  <a:t>图象上横坐标满</a:t>
                </a:r>
              </a:p>
              <a:p>
                <a:pPr latinLnBrk="1">
                  <a:lnSpc>
                    <a:spcPts val="4100"/>
                  </a:lnSpc>
                </a:pPr>
                <a:r>
                  <a:rPr lang="en-US" altLang="zh-CN" sz="1800" b="0" i="0">
                    <a:solidFill>
                      <a:srgbClr val="6565FF"/>
                    </a:solidFill>
                    <a:latin typeface="Times New Roman" pitchFamily="34" charset="0"/>
                    <a:ea typeface="微软雅黑" pitchFamily="34" charset="-122"/>
                    <a:cs typeface="Times New Roman" pitchFamily="34" charset="-120"/>
                  </a:rPr>
                  <a:t>足</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0&lt;</m:t>
                    </m:r>
                    <m:r>
                      <a:rPr lang="en-US" altLang="zh-CN" sz="1800" b="0" i="0">
                        <a:solidFill>
                          <a:srgbClr val="6565FF"/>
                        </a:solidFill>
                        <a:latin typeface="Cambria Math" pitchFamily="34" charset="0"/>
                        <a:ea typeface="Cambria Math" pitchFamily="34" charset="-122"/>
                        <a:cs typeface="Cambria Math" pitchFamily="34" charset="-120"/>
                      </a:rPr>
                      <m:t>𝑥</m:t>
                    </m:r>
                    <m:r>
                      <a:rPr lang="en-US" altLang="zh-CN" sz="1800" b="0" i="0">
                        <a:solidFill>
                          <a:srgbClr val="6565FF"/>
                        </a:solidFill>
                        <a:latin typeface="Cambria Math" pitchFamily="34" charset="0"/>
                        <a:ea typeface="Cambria Math" pitchFamily="34" charset="-122"/>
                        <a:cs typeface="Cambria Math" pitchFamily="34" charset="-120"/>
                      </a:rPr>
                      <m:t>≤16</m:t>
                    </m:r>
                  </m:oMath>
                </a14:m>
                <a:r>
                  <a:rPr lang="en-US" altLang="zh-CN" sz="1800" b="0" i="0" dirty="0">
                    <a:solidFill>
                      <a:srgbClr val="6565FF"/>
                    </a:solidFill>
                    <a:latin typeface="Times New Roman" pitchFamily="34" charset="0"/>
                    <a:ea typeface="微软雅黑" pitchFamily="34" charset="-122"/>
                    <a:cs typeface="Times New Roman" pitchFamily="34" charset="-120"/>
                  </a:rPr>
                  <a:t>，且</a:t>
                </a:r>
                <a14:m>
                  <m:oMath xmlns:m="http://schemas.openxmlformats.org/officeDocument/2006/math">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16</m:t>
                        </m:r>
                      </m:num>
                      <m:den>
                        <m:r>
                          <a:rPr lang="en-US" altLang="zh-CN" sz="1800" b="0" i="0">
                            <a:solidFill>
                              <a:srgbClr val="6565FF"/>
                            </a:solidFill>
                            <a:latin typeface="Cambria Math" pitchFamily="34" charset="0"/>
                            <a:ea typeface="Cambria Math" pitchFamily="34" charset="-122"/>
                            <a:cs typeface="Cambria Math" pitchFamily="34" charset="-120"/>
                          </a:rPr>
                          <m:t>𝑥</m:t>
                        </m:r>
                      </m:den>
                    </m:f>
                  </m:oMath>
                </a14:m>
                <a:r>
                  <a:rPr lang="en-US" altLang="zh-CN" sz="1800" b="0" i="0" dirty="0">
                    <a:solidFill>
                      <a:srgbClr val="6565FF"/>
                    </a:solidFill>
                    <a:latin typeface="Times New Roman" pitchFamily="34" charset="0"/>
                    <a:ea typeface="微软雅黑" pitchFamily="34" charset="-122"/>
                    <a:cs typeface="Times New Roman" pitchFamily="34" charset="-120"/>
                  </a:rPr>
                  <a:t>为正整数的点.</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𝑔</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𝑥</m:t>
                    </m:r>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32</m:t>
                        </m:r>
                      </m:num>
                      <m:den>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𝑥</m:t>
                            </m:r>
                          </m:e>
                          <m:sup>
                            <m:r>
                              <a:rPr lang="en-US" altLang="zh-CN" sz="1800" b="0" i="0">
                                <a:solidFill>
                                  <a:srgbClr val="6565FF"/>
                                </a:solidFill>
                                <a:latin typeface="Cambria Math" pitchFamily="34" charset="0"/>
                                <a:ea typeface="Cambria Math" pitchFamily="34" charset="-122"/>
                                <a:cs typeface="Cambria Math" pitchFamily="34" charset="-120"/>
                              </a:rPr>
                              <m:t>2</m:t>
                            </m:r>
                          </m:sup>
                        </m:sSup>
                      </m:den>
                    </m:f>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64</m:t>
                        </m:r>
                      </m:num>
                      <m:den>
                        <m:r>
                          <a:rPr lang="en-US" altLang="zh-CN" sz="1800" b="0" i="0">
                            <a:solidFill>
                              <a:srgbClr val="6565FF"/>
                            </a:solidFill>
                            <a:latin typeface="Cambria Math" pitchFamily="34" charset="0"/>
                            <a:ea typeface="Cambria Math" pitchFamily="34" charset="-122"/>
                            <a:cs typeface="Cambria Math" pitchFamily="34" charset="-120"/>
                          </a:rPr>
                          <m:t>𝑥</m:t>
                        </m:r>
                        <m:r>
                          <a:rPr lang="en-US" altLang="zh-CN" sz="1800" b="0" i="0">
                            <a:solidFill>
                              <a:srgbClr val="6565FF"/>
                            </a:solidFill>
                            <a:latin typeface="Cambria Math" pitchFamily="34" charset="0"/>
                            <a:ea typeface="Cambria Math" pitchFamily="34" charset="-122"/>
                            <a:cs typeface="Cambria Math" pitchFamily="34" charset="-120"/>
                          </a:rPr>
                          <m:t>+0.48</m:t>
                        </m:r>
                      </m:den>
                    </m:f>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32(2</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𝑥</m:t>
                            </m:r>
                          </m:e>
                          <m:sup>
                            <m:r>
                              <a:rPr lang="en-US" altLang="zh-CN" sz="1800" b="0" i="0">
                                <a:solidFill>
                                  <a:srgbClr val="6565FF"/>
                                </a:solidFill>
                                <a:latin typeface="Cambria Math" pitchFamily="34" charset="0"/>
                                <a:ea typeface="Cambria Math" pitchFamily="34" charset="-122"/>
                                <a:cs typeface="Cambria Math" pitchFamily="34" charset="-120"/>
                              </a:rPr>
                              <m:t>2</m:t>
                            </m:r>
                          </m:sup>
                        </m:sSup>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𝑥</m:t>
                        </m:r>
                        <m:r>
                          <a:rPr lang="en-US" altLang="zh-CN" sz="1800" b="0" i="0">
                            <a:solidFill>
                              <a:srgbClr val="6565FF"/>
                            </a:solidFill>
                            <a:latin typeface="Cambria Math" pitchFamily="34" charset="0"/>
                            <a:ea typeface="Cambria Math" pitchFamily="34" charset="-122"/>
                            <a:cs typeface="Cambria Math" pitchFamily="34" charset="-120"/>
                          </a:rPr>
                          <m:t>−0.48)</m:t>
                        </m:r>
                      </m:num>
                      <m:den>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𝑥</m:t>
                            </m:r>
                          </m:e>
                          <m:sup>
                            <m:r>
                              <a:rPr lang="en-US" altLang="zh-CN" sz="1800" b="0" i="0">
                                <a:solidFill>
                                  <a:srgbClr val="6565FF"/>
                                </a:solidFill>
                                <a:latin typeface="Cambria Math" pitchFamily="34" charset="0"/>
                                <a:ea typeface="Cambria Math" pitchFamily="34" charset="-122"/>
                                <a:cs typeface="Cambria Math" pitchFamily="34" charset="-120"/>
                              </a:rPr>
                              <m:t>2</m:t>
                            </m:r>
                          </m:sup>
                        </m:sSup>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𝑥</m:t>
                        </m:r>
                        <m:r>
                          <a:rPr lang="en-US" altLang="zh-CN" sz="1800" b="0" i="0">
                            <a:solidFill>
                              <a:srgbClr val="6565FF"/>
                            </a:solidFill>
                            <a:latin typeface="Cambria Math" pitchFamily="34" charset="0"/>
                            <a:ea typeface="Cambria Math" pitchFamily="34" charset="-122"/>
                            <a:cs typeface="Cambria Math" pitchFamily="34" charset="-120"/>
                          </a:rPr>
                          <m:t>+0.48)</m:t>
                        </m:r>
                      </m:den>
                    </m:f>
                  </m:oMath>
                </a14:m>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0&lt;</m:t>
                    </m:r>
                    <m:r>
                      <a:rPr lang="en-US" altLang="zh-CN" sz="1800" b="0" i="0">
                        <a:solidFill>
                          <a:srgbClr val="6565FF"/>
                        </a:solidFill>
                        <a:latin typeface="Cambria Math" pitchFamily="34" charset="0"/>
                        <a:ea typeface="Cambria Math" pitchFamily="34" charset="-122"/>
                        <a:cs typeface="Cambria Math" pitchFamily="34" charset="-120"/>
                      </a:rPr>
                      <m:t>𝑥</m:t>
                    </m:r>
                    <m:r>
                      <a:rPr lang="en-US" altLang="zh-CN" sz="1800" b="0" i="0">
                        <a:solidFill>
                          <a:srgbClr val="6565FF"/>
                        </a:solidFill>
                        <a:latin typeface="Cambria Math" pitchFamily="34" charset="0"/>
                        <a:ea typeface="Cambria Math" pitchFamily="34" charset="-122"/>
                        <a:cs typeface="Cambria Math" pitchFamily="34" charset="-120"/>
                      </a:rPr>
                      <m:t>≤16</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3300"/>
                  </a:lnSpc>
                </a:pPr>
                <a:r>
                  <a:rPr lang="en-US" altLang="zh-CN" b="0" i="0">
                    <a:solidFill>
                      <a:srgbClr val="6565FF"/>
                    </a:solidFill>
                    <a:latin typeface="Times New Roman" pitchFamily="34" charset="0"/>
                    <a:ea typeface="微软雅黑" pitchFamily="34" charset="-122"/>
                    <a:cs typeface="Times New Roman" pitchFamily="34" charset="-120"/>
                  </a:rPr>
                  <a:t>令</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𝑔</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𝑥</m:t>
                    </m:r>
                    <m:r>
                      <a:rPr lang="en-US" altLang="zh-CN" sz="1800" b="0" i="0">
                        <a:solidFill>
                          <a:srgbClr val="6565FF"/>
                        </a:solidFill>
                        <a:latin typeface="Cambria Math" pitchFamily="34" charset="0"/>
                        <a:ea typeface="Cambria Math" pitchFamily="34" charset="-122"/>
                        <a:cs typeface="Cambria Math" pitchFamily="34" charset="-120"/>
                      </a:rPr>
                      <m:t>)=0</m:t>
                    </m:r>
                  </m:oMath>
                </a14:m>
                <a:r>
                  <a:rPr lang="en-US" altLang="zh-CN" sz="1800" b="0" i="0" dirty="0">
                    <a:solidFill>
                      <a:srgbClr val="6565FF"/>
                    </a:solidFill>
                    <a:latin typeface="Times New Roman" pitchFamily="34" charset="0"/>
                    <a:ea typeface="微软雅黑" pitchFamily="34" charset="-122"/>
                    <a:cs typeface="Times New Roman" pitchFamily="34" charset="-120"/>
                  </a:rPr>
                  <a:t>得</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𝑥</m:t>
                    </m:r>
                    <m:r>
                      <a:rPr lang="en-US" altLang="zh-CN" sz="1800" b="0" i="0">
                        <a:solidFill>
                          <a:srgbClr val="6565FF"/>
                        </a:solidFill>
                        <a:latin typeface="Cambria Math" pitchFamily="34" charset="0"/>
                        <a:ea typeface="Cambria Math" pitchFamily="34" charset="-122"/>
                        <a:cs typeface="Cambria Math" pitchFamily="34" charset="-120"/>
                      </a:rPr>
                      <m:t>=0.8</m:t>
                    </m:r>
                  </m:oMath>
                </a14:m>
                <a:r>
                  <a:rPr lang="en-US" altLang="zh-CN" sz="1800" b="0" i="0" dirty="0">
                    <a:solidFill>
                      <a:srgbClr val="6565FF"/>
                    </a:solidFill>
                    <a:latin typeface="Times New Roman" pitchFamily="34" charset="0"/>
                    <a:ea typeface="微软雅黑" pitchFamily="34" charset="-122"/>
                    <a:cs typeface="Times New Roman" pitchFamily="34" charset="-120"/>
                  </a:rPr>
                  <a:t>或</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𝑥</m:t>
                    </m:r>
                    <m:r>
                      <a:rPr lang="en-US" altLang="zh-CN" sz="1800" b="0" i="0">
                        <a:solidFill>
                          <a:srgbClr val="6565FF"/>
                        </a:solidFill>
                        <a:latin typeface="Cambria Math" pitchFamily="34" charset="0"/>
                        <a:ea typeface="Cambria Math" pitchFamily="34" charset="-122"/>
                        <a:cs typeface="Cambria Math" pitchFamily="34" charset="-120"/>
                      </a:rPr>
                      <m:t>=−0.3</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（舍去）.</a:t>
                </a:r>
                <a:endParaRPr lang="en-US" altLang="zh-CN" sz="1800" dirty="0"/>
              </a:p>
              <a:p>
                <a:pPr latinLnBrk="1">
                  <a:lnSpc>
                    <a:spcPts val="3300"/>
                  </a:lnSpc>
                </a:pPr>
                <a:r>
                  <a:rPr lang="en-US" altLang="zh-CN" b="0" i="0">
                    <a:solidFill>
                      <a:srgbClr val="6565FF"/>
                    </a:solidFill>
                    <a:latin typeface="Times New Roman" pitchFamily="34" charset="0"/>
                    <a:ea typeface="微软雅黑" pitchFamily="34" charset="-122"/>
                    <a:cs typeface="Times New Roman" pitchFamily="34" charset="-120"/>
                  </a:rPr>
                  <a:t>由</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𝑔</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𝑥</m:t>
                    </m:r>
                    <m:r>
                      <a:rPr lang="en-US" altLang="zh-CN" sz="1800" b="0" i="0">
                        <a:solidFill>
                          <a:srgbClr val="6565FF"/>
                        </a:solidFill>
                        <a:latin typeface="Cambria Math" pitchFamily="34" charset="0"/>
                        <a:ea typeface="Cambria Math" pitchFamily="34" charset="-122"/>
                        <a:cs typeface="Cambria Math" pitchFamily="34" charset="-120"/>
                      </a:rPr>
                      <m:t>)&lt;0</m:t>
                    </m:r>
                  </m:oMath>
                </a14:m>
                <a:r>
                  <a:rPr lang="en-US" altLang="zh-CN" sz="1800" b="0" i="0" dirty="0">
                    <a:solidFill>
                      <a:srgbClr val="6565FF"/>
                    </a:solidFill>
                    <a:latin typeface="Times New Roman" pitchFamily="34" charset="0"/>
                    <a:ea typeface="微软雅黑" pitchFamily="34" charset="-122"/>
                    <a:cs typeface="Times New Roman" pitchFamily="34" charset="-120"/>
                  </a:rPr>
                  <a:t>，得</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0&lt;</m:t>
                    </m:r>
                    <m:r>
                      <a:rPr lang="en-US" altLang="zh-CN" sz="1800" b="0" i="0">
                        <a:solidFill>
                          <a:srgbClr val="6565FF"/>
                        </a:solidFill>
                        <a:latin typeface="Cambria Math" pitchFamily="34" charset="0"/>
                        <a:ea typeface="Cambria Math" pitchFamily="34" charset="-122"/>
                        <a:cs typeface="Cambria Math" pitchFamily="34" charset="-120"/>
                      </a:rPr>
                      <m:t>𝑥</m:t>
                    </m:r>
                    <m:r>
                      <a:rPr lang="en-US" altLang="zh-CN" sz="1800" b="0" i="0">
                        <a:solidFill>
                          <a:srgbClr val="6565FF"/>
                        </a:solidFill>
                        <a:latin typeface="Cambria Math" pitchFamily="34" charset="0"/>
                        <a:ea typeface="Cambria Math" pitchFamily="34" charset="-122"/>
                        <a:cs typeface="Cambria Math" pitchFamily="34" charset="-120"/>
                      </a:rPr>
                      <m:t>&lt;0.8</m:t>
                    </m:r>
                  </m:oMath>
                </a14:m>
                <a:r>
                  <a:rPr lang="en-US" altLang="zh-CN" sz="1800" b="0" i="0" dirty="0">
                    <a:solidFill>
                      <a:srgbClr val="6565FF"/>
                    </a:solidFill>
                    <a:latin typeface="Times New Roman" pitchFamily="34" charset="0"/>
                    <a:ea typeface="微软雅黑" pitchFamily="34" charset="-122"/>
                    <a:cs typeface="Times New Roman" pitchFamily="34" charset="-120"/>
                  </a:rPr>
                  <a:t>；由</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𝑔</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𝑥</m:t>
                    </m:r>
                    <m:r>
                      <a:rPr lang="en-US" altLang="zh-CN" sz="1800" b="0" i="0">
                        <a:solidFill>
                          <a:srgbClr val="6565FF"/>
                        </a:solidFill>
                        <a:latin typeface="Cambria Math" pitchFamily="34" charset="0"/>
                        <a:ea typeface="Cambria Math" pitchFamily="34" charset="-122"/>
                        <a:cs typeface="Cambria Math" pitchFamily="34" charset="-120"/>
                      </a:rPr>
                      <m:t>)&gt;0</m:t>
                    </m:r>
                  </m:oMath>
                </a14:m>
                <a:r>
                  <a:rPr lang="en-US" altLang="zh-CN" sz="1800" b="0" i="0" dirty="0">
                    <a:solidFill>
                      <a:srgbClr val="6565FF"/>
                    </a:solidFill>
                    <a:latin typeface="Times New Roman" pitchFamily="34" charset="0"/>
                    <a:ea typeface="微软雅黑" pitchFamily="34" charset="-122"/>
                    <a:cs typeface="Times New Roman" pitchFamily="34" charset="-120"/>
                  </a:rPr>
                  <a:t>，得</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0.8&lt;</m:t>
                    </m:r>
                    <m:r>
                      <a:rPr lang="en-US" altLang="zh-CN" sz="1800" b="0" i="0">
                        <a:solidFill>
                          <a:srgbClr val="6565FF"/>
                        </a:solidFill>
                        <a:latin typeface="Cambria Math" pitchFamily="34" charset="0"/>
                        <a:ea typeface="Cambria Math" pitchFamily="34" charset="-122"/>
                        <a:cs typeface="Cambria Math" pitchFamily="34" charset="-120"/>
                      </a:rPr>
                      <m:t>𝑥</m:t>
                    </m:r>
                    <m:r>
                      <a:rPr lang="en-US" altLang="zh-CN" sz="1800" b="0" i="0">
                        <a:solidFill>
                          <a:srgbClr val="6565FF"/>
                        </a:solidFill>
                        <a:latin typeface="Cambria Math" pitchFamily="34" charset="0"/>
                        <a:ea typeface="Cambria Math" pitchFamily="34" charset="-122"/>
                        <a:cs typeface="Cambria Math" pitchFamily="34" charset="-120"/>
                      </a:rPr>
                      <m:t>≤16</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3300"/>
                  </a:lnSpc>
                </a:pPr>
                <a:r>
                  <a:rPr lang="en-US" altLang="zh-CN" b="0" i="0">
                    <a:solidFill>
                      <a:srgbClr val="6565FF"/>
                    </a:solidFill>
                    <a:latin typeface="Times New Roman" pitchFamily="34" charset="0"/>
                    <a:ea typeface="微软雅黑" pitchFamily="34" charset="-122"/>
                    <a:cs typeface="Times New Roman" pitchFamily="34" charset="-120"/>
                  </a:rPr>
                  <a:t>所</a:t>
                </a:r>
                <a:r>
                  <a:rPr lang="en-US" altLang="zh-CN" sz="1800" b="0" i="0">
                    <a:solidFill>
                      <a:srgbClr val="6565FF"/>
                    </a:solidFill>
                    <a:latin typeface="Times New Roman" pitchFamily="34" charset="0"/>
                    <a:ea typeface="微软雅黑" pitchFamily="34" charset="-122"/>
                    <a:cs typeface="Times New Roman" pitchFamily="34" charset="-120"/>
                  </a:rPr>
                  <a:t>以函数</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𝑔</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𝑥</m:t>
                    </m:r>
                    <m:r>
                      <a:rPr lang="en-US" altLang="zh-CN" sz="1800" b="0" i="0">
                        <a:solidFill>
                          <a:srgbClr val="6565FF"/>
                        </a:solidFill>
                        <a:latin typeface="Cambria Math" pitchFamily="34" charset="0"/>
                        <a:ea typeface="Cambria Math" pitchFamily="34" charset="-122"/>
                        <a:cs typeface="Cambria Math" pitchFamily="34" charset="-120"/>
                      </a:rPr>
                      <m:t>)</m:t>
                    </m:r>
                  </m:oMath>
                </a14:m>
                <a:r>
                  <a:rPr lang="en-US" altLang="zh-CN" sz="1800" b="0" i="0" dirty="0">
                    <a:solidFill>
                      <a:srgbClr val="6565FF"/>
                    </a:solidFill>
                    <a:latin typeface="Times New Roman" pitchFamily="34" charset="0"/>
                    <a:ea typeface="微软雅黑" pitchFamily="34" charset="-122"/>
                    <a:cs typeface="Times New Roman" pitchFamily="34" charset="-120"/>
                  </a:rPr>
                  <a:t>在区间</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(0,0.8)</m:t>
                    </m:r>
                  </m:oMath>
                </a14:m>
                <a:r>
                  <a:rPr lang="en-US" altLang="zh-CN" sz="1800" b="0" i="0" dirty="0">
                    <a:solidFill>
                      <a:srgbClr val="6565FF"/>
                    </a:solidFill>
                    <a:latin typeface="Times New Roman" pitchFamily="34" charset="0"/>
                    <a:ea typeface="微软雅黑" pitchFamily="34" charset="-122"/>
                    <a:cs typeface="Times New Roman" pitchFamily="34" charset="-120"/>
                  </a:rPr>
                  <a:t>上单调递减，在区间</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(0.8,16]</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上单调递增.</a:t>
                </a:r>
                <a:endParaRPr lang="en-US" altLang="zh-CN" sz="1800" dirty="0"/>
              </a:p>
              <a:p>
                <a:pPr latinLnBrk="1">
                  <a:lnSpc>
                    <a:spcPts val="3300"/>
                  </a:lnSpc>
                </a:pPr>
                <a:r>
                  <a:rPr lang="en-US" altLang="zh-CN" b="0" i="0">
                    <a:solidFill>
                      <a:srgbClr val="6565FF"/>
                    </a:solidFill>
                    <a:latin typeface="Times New Roman" pitchFamily="34" charset="0"/>
                    <a:ea typeface="微软雅黑" pitchFamily="34" charset="-122"/>
                    <a:cs typeface="Times New Roman" pitchFamily="34" charset="-120"/>
                  </a:rPr>
                  <a:t>所</a:t>
                </a:r>
                <a:r>
                  <a:rPr lang="en-US" altLang="zh-CN" sz="1800" b="0" i="0">
                    <a:solidFill>
                      <a:srgbClr val="6565FF"/>
                    </a:solidFill>
                    <a:latin typeface="Times New Roman" pitchFamily="34" charset="0"/>
                    <a:ea typeface="微软雅黑" pitchFamily="34" charset="-122"/>
                    <a:cs typeface="Times New Roman" pitchFamily="34" charset="-120"/>
                  </a:rPr>
                  <a:t>以当</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𝑥</m:t>
                    </m:r>
                    <m:r>
                      <a:rPr lang="en-US" altLang="zh-CN" sz="1800" b="0" i="0">
                        <a:solidFill>
                          <a:srgbClr val="6565FF"/>
                        </a:solidFill>
                        <a:latin typeface="Cambria Math" pitchFamily="34" charset="0"/>
                        <a:ea typeface="Cambria Math" pitchFamily="34" charset="-122"/>
                        <a:cs typeface="Cambria Math" pitchFamily="34" charset="-120"/>
                      </a:rPr>
                      <m:t>=0.8</m:t>
                    </m:r>
                  </m:oMath>
                </a14:m>
                <a:r>
                  <a:rPr lang="en-US" altLang="zh-CN" sz="1800" b="0" i="0" dirty="0">
                    <a:solidFill>
                      <a:srgbClr val="6565FF"/>
                    </a:solidFill>
                    <a:latin typeface="Times New Roman" pitchFamily="34" charset="0"/>
                    <a:ea typeface="微软雅黑" pitchFamily="34" charset="-122"/>
                    <a:cs typeface="Times New Roman" pitchFamily="34" charset="-120"/>
                  </a:rPr>
                  <a:t>时，函数</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𝑔</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𝑥</m:t>
                    </m:r>
                    <m:r>
                      <a:rPr lang="en-US" altLang="zh-CN" sz="1800" b="0" i="0">
                        <a:solidFill>
                          <a:srgbClr val="6565FF"/>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取得极小值也是最小值，</a:t>
                </a:r>
                <a:endParaRPr lang="en-US" altLang="zh-CN" sz="1800" dirty="0"/>
              </a:p>
              <a:p>
                <a:pPr latinLnBrk="1">
                  <a:lnSpc>
                    <a:spcPts val="3400"/>
                  </a:lnSpc>
                </a:pPr>
                <a:r>
                  <a:rPr lang="en-US" altLang="zh-CN" b="0" i="0">
                    <a:solidFill>
                      <a:srgbClr val="6565FF"/>
                    </a:solidFill>
                    <a:latin typeface="Times New Roman" pitchFamily="34" charset="0"/>
                    <a:ea typeface="微软雅黑" pitchFamily="34" charset="-122"/>
                    <a:cs typeface="Times New Roman" pitchFamily="34" charset="-120"/>
                  </a:rPr>
                  <a:t>又</a:t>
                </a:r>
                <a14:m>
                  <m:oMath xmlns:m="http://schemas.openxmlformats.org/officeDocument/2006/math">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16</m:t>
                        </m:r>
                      </m:num>
                      <m:den>
                        <m:r>
                          <a:rPr lang="en-US" altLang="zh-CN" sz="1800" b="0" i="0">
                            <a:solidFill>
                              <a:srgbClr val="6565FF"/>
                            </a:solidFill>
                            <a:latin typeface="Cambria Math" pitchFamily="34" charset="0"/>
                            <a:ea typeface="Cambria Math" pitchFamily="34" charset="-122"/>
                            <a:cs typeface="Cambria Math" pitchFamily="34" charset="-120"/>
                          </a:rPr>
                          <m:t>0.8</m:t>
                        </m:r>
                      </m:den>
                    </m:f>
                    <m:r>
                      <a:rPr lang="en-US" altLang="zh-CN" sz="1800" b="0" i="0">
                        <a:solidFill>
                          <a:srgbClr val="6565FF"/>
                        </a:solidFill>
                        <a:latin typeface="Cambria Math" pitchFamily="34" charset="0"/>
                        <a:ea typeface="Cambria Math" pitchFamily="34" charset="-122"/>
                        <a:cs typeface="Cambria Math" pitchFamily="34" charset="-120"/>
                      </a:rPr>
                      <m:t>=20</m:t>
                    </m:r>
                  </m:oMath>
                </a14:m>
                <a:r>
                  <a:rPr lang="en-US" altLang="zh-CN" sz="1800" b="0" i="0" dirty="0">
                    <a:solidFill>
                      <a:srgbClr val="6565FF"/>
                    </a:solidFill>
                    <a:latin typeface="Times New Roman" pitchFamily="34" charset="0"/>
                    <a:ea typeface="微软雅黑" pitchFamily="34" charset="-122"/>
                    <a:cs typeface="Times New Roman" pitchFamily="34" charset="-120"/>
                  </a:rPr>
                  <a:t>为正整数，所以</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𝑓</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𝑥</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m:t>
                        </m:r>
                      </m:e>
                      <m:sub>
                        <m:r>
                          <m:rPr>
                            <m:sty m:val="p"/>
                          </m:rPr>
                          <a:rPr lang="en-US" altLang="zh-CN" sz="1800" b="0" i="0">
                            <a:solidFill>
                              <a:srgbClr val="6565FF"/>
                            </a:solidFill>
                            <a:latin typeface="Cambria Math" pitchFamily="34" charset="0"/>
                            <a:ea typeface="Cambria Math" pitchFamily="34" charset="-122"/>
                            <a:cs typeface="Cambria Math" pitchFamily="34" charset="-120"/>
                          </a:rPr>
                          <m:t>min</m:t>
                        </m:r>
                      </m:sub>
                    </m:sSub>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32</m:t>
                        </m:r>
                      </m:num>
                      <m:den>
                        <m:r>
                          <a:rPr lang="en-US" altLang="zh-CN" sz="1800" b="0" i="0">
                            <a:solidFill>
                              <a:srgbClr val="6565FF"/>
                            </a:solidFill>
                            <a:latin typeface="Cambria Math" pitchFamily="34" charset="0"/>
                            <a:ea typeface="Cambria Math" pitchFamily="34" charset="-122"/>
                            <a:cs typeface="Cambria Math" pitchFamily="34" charset="-120"/>
                          </a:rPr>
                          <m:t>0.8</m:t>
                        </m:r>
                      </m:den>
                    </m:f>
                    <m:r>
                      <a:rPr lang="en-US" altLang="zh-CN" sz="1800" b="0" i="0">
                        <a:solidFill>
                          <a:srgbClr val="6565FF"/>
                        </a:solidFill>
                        <a:latin typeface="Cambria Math" pitchFamily="34" charset="0"/>
                        <a:ea typeface="Cambria Math" pitchFamily="34" charset="-122"/>
                        <a:cs typeface="Cambria Math" pitchFamily="34" charset="-120"/>
                      </a:rPr>
                      <m:t>+64</m:t>
                    </m:r>
                    <m:r>
                      <m:rPr>
                        <m:sty m:val="p"/>
                      </m:rPr>
                      <a:rPr lang="en-US" altLang="zh-CN" sz="1800" b="0" i="0">
                        <a:solidFill>
                          <a:srgbClr val="6565FF"/>
                        </a:solidFill>
                        <a:latin typeface="Cambria Math" pitchFamily="34" charset="0"/>
                        <a:ea typeface="Cambria Math" pitchFamily="34" charset="-122"/>
                        <a:cs typeface="Cambria Math" pitchFamily="34" charset="-120"/>
                      </a:rPr>
                      <m:t>ln</m:t>
                    </m:r>
                    <m:r>
                      <m:rPr>
                        <m:nor/>
                      </m:rPr>
                      <a:rPr lang="en-US" altLang="zh-CN" sz="1800" b="0" i="0">
                        <a:solidFill>
                          <a:srgbClr val="6565FF"/>
                        </a:solidFill>
                        <a:latin typeface="Cambria Math" pitchFamily="34" charset="0"/>
                        <a:ea typeface="Cambria Math" pitchFamily="34" charset="-122"/>
                        <a:cs typeface="Cambria Math" pitchFamily="34" charset="-120"/>
                      </a:rPr>
                      <m:t> </m:t>
                    </m:r>
                    <m:r>
                      <a:rPr lang="en-US" altLang="zh-CN" sz="1800" b="0" i="0">
                        <a:solidFill>
                          <a:srgbClr val="6565FF"/>
                        </a:solidFill>
                        <a:latin typeface="Cambria Math" pitchFamily="34" charset="0"/>
                        <a:ea typeface="Cambria Math" pitchFamily="34" charset="-122"/>
                        <a:cs typeface="Cambria Math" pitchFamily="34" charset="-120"/>
                      </a:rPr>
                      <m:t>1.28−10=30+64(7</m:t>
                    </m:r>
                    <m:r>
                      <m:rPr>
                        <m:sty m:val="p"/>
                      </m:rPr>
                      <a:rPr lang="en-US" altLang="zh-CN" sz="1800" b="0" i="0">
                        <a:solidFill>
                          <a:srgbClr val="6565FF"/>
                        </a:solidFill>
                        <a:latin typeface="Cambria Math" pitchFamily="34" charset="0"/>
                        <a:ea typeface="Cambria Math" pitchFamily="34" charset="-122"/>
                        <a:cs typeface="Cambria Math" pitchFamily="34" charset="-120"/>
                      </a:rPr>
                      <m:t>ln</m:t>
                    </m:r>
                    <m:r>
                      <m:rPr>
                        <m:nor/>
                      </m:rPr>
                      <a:rPr lang="en-US" altLang="zh-CN" sz="1800" b="0" i="0">
                        <a:solidFill>
                          <a:srgbClr val="6565FF"/>
                        </a:solidFill>
                        <a:latin typeface="Cambria Math" pitchFamily="34" charset="0"/>
                        <a:ea typeface="Cambria Math" pitchFamily="34" charset="-122"/>
                        <a:cs typeface="Cambria Math" pitchFamily="34" charset="-120"/>
                      </a:rPr>
                      <m:t> </m:t>
                    </m:r>
                    <m:r>
                      <a:rPr lang="en-US" altLang="zh-CN" sz="1800" b="0" i="0">
                        <a:solidFill>
                          <a:srgbClr val="6565FF"/>
                        </a:solidFill>
                        <a:latin typeface="Cambria Math" pitchFamily="34" charset="0"/>
                        <a:ea typeface="Cambria Math" pitchFamily="34" charset="-122"/>
                        <a:cs typeface="Cambria Math" pitchFamily="34" charset="-120"/>
                      </a:rPr>
                      <m:t>2−2</m:t>
                    </m:r>
                    <m:r>
                      <m:rPr>
                        <m:sty m:val="p"/>
                      </m:rPr>
                      <a:rPr lang="en-US" altLang="zh-CN" sz="1800" b="0" i="0">
                        <a:solidFill>
                          <a:srgbClr val="6565FF"/>
                        </a:solidFill>
                        <a:latin typeface="Cambria Math" pitchFamily="34" charset="0"/>
                        <a:ea typeface="Cambria Math" pitchFamily="34" charset="-122"/>
                        <a:cs typeface="Cambria Math" pitchFamily="34" charset="-120"/>
                      </a:rPr>
                      <m:t>ln</m:t>
                    </m:r>
                    <m:r>
                      <m:rPr>
                        <m:nor/>
                      </m:rPr>
                      <a:rPr lang="en-US" altLang="zh-CN" sz="1800" b="0" i="0">
                        <a:solidFill>
                          <a:srgbClr val="6565FF"/>
                        </a:solidFill>
                        <a:latin typeface="Cambria Math" pitchFamily="34" charset="0"/>
                        <a:ea typeface="Cambria Math" pitchFamily="34" charset="-122"/>
                        <a:cs typeface="Cambria Math" pitchFamily="34" charset="-120"/>
                      </a:rPr>
                      <m:t> </m:t>
                    </m:r>
                    <m:r>
                      <a:rPr lang="en-US" altLang="zh-CN" sz="1800" b="0" i="0">
                        <a:solidFill>
                          <a:srgbClr val="6565FF"/>
                        </a:solidFill>
                        <a:latin typeface="Cambria Math" pitchFamily="34" charset="0"/>
                        <a:ea typeface="Cambria Math" pitchFamily="34" charset="-122"/>
                        <a:cs typeface="Cambria Math" pitchFamily="34" charset="-120"/>
                      </a:rPr>
                      <m:t>10)≈44.72</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3400"/>
                  </a:lnSpc>
                </a:pPr>
                <a:r>
                  <a:rPr lang="en-US" altLang="zh-CN" b="0" i="0">
                    <a:solidFill>
                      <a:srgbClr val="6565FF"/>
                    </a:solidFill>
                    <a:latin typeface="Times New Roman" pitchFamily="34" charset="0"/>
                    <a:ea typeface="微软雅黑" pitchFamily="34" charset="-122"/>
                    <a:cs typeface="Times New Roman" pitchFamily="34" charset="-120"/>
                  </a:rPr>
                  <a:t>此</a:t>
                </a:r>
                <a:r>
                  <a:rPr lang="en-US" altLang="zh-CN" sz="1800" b="0" i="0">
                    <a:solidFill>
                      <a:srgbClr val="6565FF"/>
                    </a:solidFill>
                    <a:latin typeface="Times New Roman" pitchFamily="34" charset="0"/>
                    <a:ea typeface="微软雅黑" pitchFamily="34" charset="-122"/>
                    <a:cs typeface="Times New Roman" pitchFamily="34" charset="-120"/>
                  </a:rPr>
                  <a:t>时应建高压线塔为</a:t>
                </a:r>
                <a14:m>
                  <m:oMath xmlns:m="http://schemas.openxmlformats.org/officeDocument/2006/math">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16</m:t>
                        </m:r>
                      </m:num>
                      <m:den>
                        <m:r>
                          <a:rPr lang="en-US" altLang="zh-CN" sz="1800" b="0" i="0">
                            <a:solidFill>
                              <a:srgbClr val="6565FF"/>
                            </a:solidFill>
                            <a:latin typeface="Cambria Math" pitchFamily="34" charset="0"/>
                            <a:ea typeface="Cambria Math" pitchFamily="34" charset="-122"/>
                            <a:cs typeface="Cambria Math" pitchFamily="34" charset="-120"/>
                          </a:rPr>
                          <m:t>0.8</m:t>
                        </m:r>
                      </m:den>
                    </m:f>
                    <m:r>
                      <a:rPr lang="en-US" altLang="zh-CN" sz="1800" b="0" i="0">
                        <a:solidFill>
                          <a:srgbClr val="6565FF"/>
                        </a:solidFill>
                        <a:latin typeface="Cambria Math" pitchFamily="34" charset="0"/>
                        <a:ea typeface="Cambria Math" pitchFamily="34" charset="-122"/>
                        <a:cs typeface="Cambria Math" pitchFamily="34" charset="-120"/>
                      </a:rPr>
                      <m:t>−1=19</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（座）.</a:t>
                </a:r>
                <a:endParaRPr lang="en-US" altLang="zh-CN" sz="1800" dirty="0"/>
              </a:p>
              <a:p>
                <a:pPr latinLnBrk="1">
                  <a:lnSpc>
                    <a:spcPts val="3100"/>
                  </a:lnSpc>
                </a:pPr>
                <a:r>
                  <a:rPr lang="en-US" altLang="zh-CN" b="0" i="0">
                    <a:solidFill>
                      <a:srgbClr val="6565FF"/>
                    </a:solidFill>
                    <a:latin typeface="Times New Roman" pitchFamily="34" charset="0"/>
                    <a:ea typeface="微软雅黑" pitchFamily="34" charset="-122"/>
                    <a:cs typeface="Times New Roman" pitchFamily="34" charset="-120"/>
                  </a:rPr>
                  <a:t>故需建</a:t>
                </a:r>
                <a:r>
                  <a:rPr lang="en-US" altLang="zh-CN" b="0" i="0" dirty="0">
                    <a:solidFill>
                      <a:srgbClr val="6565FF"/>
                    </a:solidFill>
                    <a:latin typeface="Times New Roman" pitchFamily="34" charset="0"/>
                    <a:ea typeface="微软雅黑" pitchFamily="34" charset="-122"/>
                    <a:cs typeface="Times New Roman" pitchFamily="34" charset="-120"/>
                  </a:rPr>
                  <a:t>19座高压线塔才能使余下的工程费用最低，约为44.72万元.</a:t>
                </a:r>
                <a:endParaRPr lang="en-US" altLang="zh-CN" dirty="0"/>
              </a:p>
            </p:txBody>
          </p:sp>
        </mc:Choice>
        <mc:Fallback xmlns="">
          <p:sp>
            <p:nvSpPr>
              <p:cNvPr id="3" name="QO_7_AN.40_1#8929fb8a0?vcp=1&amp;vop=1&amp;pid=7c860d248&amp;color=36,64,97&amp;vtp=1&amp;bbb=1&amp;hb=1"/>
              <p:cNvSpPr>
                <a:spLocks noRot="1" noChangeAspect="1" noMove="1" noResize="1" noEditPoints="1" noAdjustHandles="1" noChangeArrowheads="1" noChangeShapeType="1" noTextEdit="1"/>
              </p:cNvSpPr>
              <p:nvPr/>
            </p:nvSpPr>
            <p:spPr>
              <a:xfrm>
                <a:off x="539496" y="1740712"/>
                <a:ext cx="11109960" cy="3999040"/>
              </a:xfrm>
              <a:prstGeom prst="rect">
                <a:avLst/>
              </a:prstGeom>
              <a:blipFill>
                <a:blip r:embed="rId4"/>
                <a:stretch>
                  <a:fillRect l="-1317" r="-549" b="-3354"/>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anim calcmode="lin" valueType="num">
                                      <p:cBhvr>
                                        <p:cTn id="8" dur="500" fill="hold"/>
                                        <p:tgtEl>
                                          <p:spTgt spid="3">
                                            <p:bg/>
                                          </p:spTgt>
                                        </p:tgtEl>
                                        <p:attrNameLst>
                                          <p:attrName>ppt_x</p:attrName>
                                        </p:attrNameLst>
                                      </p:cBhvr>
                                      <p:tavLst>
                                        <p:tav tm="0">
                                          <p:val>
                                            <p:strVal val="#ppt_x"/>
                                          </p:val>
                                        </p:tav>
                                        <p:tav tm="100000">
                                          <p:val>
                                            <p:strVal val="#ppt_x"/>
                                          </p:val>
                                        </p:tav>
                                      </p:tavLst>
                                    </p:anim>
                                    <p:anim calcmode="lin" valueType="num">
                                      <p:cBhvr>
                                        <p:cTn id="9" dur="500" fill="hold"/>
                                        <p:tgtEl>
                                          <p:spTgt spid="3">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500"/>
                                        <p:tgtEl>
                                          <p:spTgt spid="3">
                                            <p:txEl>
                                              <p:pRg st="0" end="0"/>
                                            </p:txEl>
                                          </p:spTgt>
                                        </p:tgtEl>
                                      </p:cBhvr>
                                    </p:animEffect>
                                    <p:anim calcmode="lin" valueType="num">
                                      <p:cBhvr>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3">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fade">
                                      <p:cBhvr>
                                        <p:cTn id="17" dur="500"/>
                                        <p:tgtEl>
                                          <p:spTgt spid="3">
                                            <p:txEl>
                                              <p:pRg st="1" end="1"/>
                                            </p:txEl>
                                          </p:spTgt>
                                        </p:tgtEl>
                                      </p:cBhvr>
                                    </p:animEffect>
                                    <p:anim calcmode="lin" valueType="num">
                                      <p:cBhvr>
                                        <p:cTn id="18"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3">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fade">
                                      <p:cBhvr>
                                        <p:cTn id="22" dur="500"/>
                                        <p:tgtEl>
                                          <p:spTgt spid="3">
                                            <p:txEl>
                                              <p:pRg st="2" end="2"/>
                                            </p:txEl>
                                          </p:spTgt>
                                        </p:tgtEl>
                                      </p:cBhvr>
                                    </p:animEffect>
                                    <p:anim calcmode="lin" valueType="num">
                                      <p:cBhvr>
                                        <p:cTn id="2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3">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Effect transition="in" filter="fade">
                                      <p:cBhvr>
                                        <p:cTn id="27" dur="500"/>
                                        <p:tgtEl>
                                          <p:spTgt spid="3">
                                            <p:txEl>
                                              <p:pRg st="3" end="3"/>
                                            </p:txEl>
                                          </p:spTgt>
                                        </p:tgtEl>
                                      </p:cBhvr>
                                    </p:animEffect>
                                    <p:anim calcmode="lin" valueType="num">
                                      <p:cBhvr>
                                        <p:cTn id="28"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3">
                                            <p:txEl>
                                              <p:pRg st="3" end="3"/>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3">
                                            <p:txEl>
                                              <p:pRg st="4" end="4"/>
                                            </p:txEl>
                                          </p:spTgt>
                                        </p:tgtEl>
                                        <p:attrNameLst>
                                          <p:attrName>style.visibility</p:attrName>
                                        </p:attrNameLst>
                                      </p:cBhvr>
                                      <p:to>
                                        <p:strVal val="visible"/>
                                      </p:to>
                                    </p:set>
                                    <p:animEffect transition="in" filter="fade">
                                      <p:cBhvr>
                                        <p:cTn id="32" dur="500"/>
                                        <p:tgtEl>
                                          <p:spTgt spid="3">
                                            <p:txEl>
                                              <p:pRg st="4" end="4"/>
                                            </p:txEl>
                                          </p:spTgt>
                                        </p:tgtEl>
                                      </p:cBhvr>
                                    </p:animEffect>
                                    <p:anim calcmode="lin" valueType="num">
                                      <p:cBhvr>
                                        <p:cTn id="33"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4" dur="500" fill="hold"/>
                                        <p:tgtEl>
                                          <p:spTgt spid="3">
                                            <p:txEl>
                                              <p:pRg st="4" end="4"/>
                                            </p:txEl>
                                          </p:spTgt>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Effect transition="in" filter="fade">
                                      <p:cBhvr>
                                        <p:cTn id="37" dur="500"/>
                                        <p:tgtEl>
                                          <p:spTgt spid="3">
                                            <p:txEl>
                                              <p:pRg st="5" end="5"/>
                                            </p:txEl>
                                          </p:spTgt>
                                        </p:tgtEl>
                                      </p:cBhvr>
                                    </p:animEffect>
                                    <p:anim calcmode="lin" valueType="num">
                                      <p:cBhvr>
                                        <p:cTn id="38"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39" dur="500" fill="hold"/>
                                        <p:tgtEl>
                                          <p:spTgt spid="3">
                                            <p:txEl>
                                              <p:pRg st="5" end="5"/>
                                            </p:txEl>
                                          </p:spTgt>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3">
                                            <p:txEl>
                                              <p:pRg st="6" end="6"/>
                                            </p:txEl>
                                          </p:spTgt>
                                        </p:tgtEl>
                                        <p:attrNameLst>
                                          <p:attrName>style.visibility</p:attrName>
                                        </p:attrNameLst>
                                      </p:cBhvr>
                                      <p:to>
                                        <p:strVal val="visible"/>
                                      </p:to>
                                    </p:set>
                                    <p:animEffect transition="in" filter="fade">
                                      <p:cBhvr>
                                        <p:cTn id="42" dur="500"/>
                                        <p:tgtEl>
                                          <p:spTgt spid="3">
                                            <p:txEl>
                                              <p:pRg st="6" end="6"/>
                                            </p:txEl>
                                          </p:spTgt>
                                        </p:tgtEl>
                                      </p:cBhvr>
                                    </p:animEffect>
                                    <p:anim calcmode="lin" valueType="num">
                                      <p:cBhvr>
                                        <p:cTn id="43"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44" dur="500" fill="hold"/>
                                        <p:tgtEl>
                                          <p:spTgt spid="3">
                                            <p:txEl>
                                              <p:pRg st="6" end="6"/>
                                            </p:txEl>
                                          </p:spTgt>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3">
                                            <p:txEl>
                                              <p:pRg st="7" end="7"/>
                                            </p:txEl>
                                          </p:spTgt>
                                        </p:tgtEl>
                                        <p:attrNameLst>
                                          <p:attrName>style.visibility</p:attrName>
                                        </p:attrNameLst>
                                      </p:cBhvr>
                                      <p:to>
                                        <p:strVal val="visible"/>
                                      </p:to>
                                    </p:set>
                                    <p:animEffect transition="in" filter="fade">
                                      <p:cBhvr>
                                        <p:cTn id="47" dur="500"/>
                                        <p:tgtEl>
                                          <p:spTgt spid="3">
                                            <p:txEl>
                                              <p:pRg st="7" end="7"/>
                                            </p:txEl>
                                          </p:spTgt>
                                        </p:tgtEl>
                                      </p:cBhvr>
                                    </p:animEffect>
                                    <p:anim calcmode="lin" valueType="num">
                                      <p:cBhvr>
                                        <p:cTn id="48"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49" dur="500" fill="hold"/>
                                        <p:tgtEl>
                                          <p:spTgt spid="3">
                                            <p:txEl>
                                              <p:pRg st="7" end="7"/>
                                            </p:txEl>
                                          </p:spTgt>
                                        </p:tgtEl>
                                        <p:attrNameLst>
                                          <p:attrName>ppt_y</p:attrName>
                                        </p:attrNameLst>
                                      </p:cBhvr>
                                      <p:tavLst>
                                        <p:tav tm="0">
                                          <p:val>
                                            <p:strVal val="#ppt_y+.1"/>
                                          </p:val>
                                        </p:tav>
                                        <p:tav tm="100000">
                                          <p:val>
                                            <p:strVal val="#ppt_y"/>
                                          </p:val>
                                        </p:tav>
                                      </p:tavLst>
                                    </p:anim>
                                  </p:childTnLst>
                                </p:cTn>
                              </p:par>
                              <p:par>
                                <p:cTn id="50" presetID="42" presetClass="entr" presetSubtype="0" fill="hold" grpId="0" nodeType="withEffect">
                                  <p:stCondLst>
                                    <p:cond delay="0"/>
                                  </p:stCondLst>
                                  <p:childTnLst>
                                    <p:set>
                                      <p:cBhvr>
                                        <p:cTn id="51" dur="1" fill="hold">
                                          <p:stCondLst>
                                            <p:cond delay="0"/>
                                          </p:stCondLst>
                                        </p:cTn>
                                        <p:tgtEl>
                                          <p:spTgt spid="3">
                                            <p:txEl>
                                              <p:pRg st="8" end="8"/>
                                            </p:txEl>
                                          </p:spTgt>
                                        </p:tgtEl>
                                        <p:attrNameLst>
                                          <p:attrName>style.visibility</p:attrName>
                                        </p:attrNameLst>
                                      </p:cBhvr>
                                      <p:to>
                                        <p:strVal val="visible"/>
                                      </p:to>
                                    </p:set>
                                    <p:animEffect transition="in" filter="fade">
                                      <p:cBhvr>
                                        <p:cTn id="52" dur="500"/>
                                        <p:tgtEl>
                                          <p:spTgt spid="3">
                                            <p:txEl>
                                              <p:pRg st="8" end="8"/>
                                            </p:txEl>
                                          </p:spTgt>
                                        </p:tgtEl>
                                      </p:cBhvr>
                                    </p:animEffect>
                                    <p:anim calcmode="lin" valueType="num">
                                      <p:cBhvr>
                                        <p:cTn id="53"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p:cTn id="54" dur="500" fill="hold"/>
                                        <p:tgtEl>
                                          <p:spTgt spid="3">
                                            <p:txEl>
                                              <p:pRg st="8" end="8"/>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23.xml><?xml version="1.0" encoding="utf-8"?>
<p:sld xmlns:a="http://schemas.openxmlformats.org/drawingml/2006/main" xmlns:r="http://schemas.openxmlformats.org/officeDocument/2006/relationships" xmlns:p="http://schemas.openxmlformats.org/presentationml/2006/main">
  <p:cSld name="Slide 23&amp;si=23checked= 1 &amp; amp; version = 1.0.5checked=1&amp;version=1.0.5">
    <p:spTree>
      <p:nvGrpSpPr>
        <p:cNvPr id="1" name=""/>
        <p:cNvGrpSpPr/>
        <p:nvPr/>
      </p:nvGrpSpPr>
      <p:grpSpPr>
        <a:xfrm>
          <a:off x="0" y="0"/>
          <a:ext cx="0" cy="0"/>
          <a:chOff x="0" y="0"/>
          <a:chExt cx="0" cy="0"/>
        </a:xfrm>
      </p:grpSpPr>
      <p:sp>
        <p:nvSpPr>
          <p:cNvPr id="2" name="C_5_BD#b8668c0c3?vcp=1&amp;pid=507212d07&amp;color=101,101,255&amp;vtp=1&amp;bt=1&amp;bbb=1"/>
          <p:cNvSpPr/>
          <p:nvPr/>
        </p:nvSpPr>
        <p:spPr>
          <a:xfrm>
            <a:off x="539496" y="828000"/>
            <a:ext cx="11109960" cy="849376"/>
          </a:xfrm>
          <a:prstGeom prst="rect">
            <a:avLst/>
          </a:prstGeom>
          <a:noFill/>
          <a:ln/>
        </p:spPr>
        <p:txBody>
          <a:bodyPr wrap="none" lIns="0" tIns="0" rIns="0" bIns="0" rtlCol="0" anchor="t"/>
          <a:lstStyle/>
          <a:p>
            <a:pPr algn="l" latinLnBrk="1">
              <a:lnSpc>
                <a:spcPts val="3900"/>
              </a:lnSpc>
            </a:pPr>
            <a:r>
              <a:rPr lang="en-US" altLang="zh-CN" sz="2200" b="0" i="0" dirty="0">
                <a:solidFill>
                  <a:srgbClr val="6565FF"/>
                </a:solidFill>
                <a:latin typeface="Times New Roman" pitchFamily="34" charset="0"/>
                <a:ea typeface="微软雅黑" pitchFamily="34" charset="-122"/>
                <a:cs typeface="Times New Roman" pitchFamily="34" charset="-120"/>
              </a:rPr>
              <a:t>题型3</a:t>
            </a:r>
            <a:r>
              <a:rPr lang="en-US" altLang="zh-CN" sz="2200" b="0" i="0" dirty="0">
                <a:solidFill>
                  <a:srgbClr val="6565FF"/>
                </a:solidFill>
                <a:latin typeface="SimSun" pitchFamily="34" charset="0"/>
                <a:ea typeface="SimSun" pitchFamily="34" charset="-122"/>
                <a:cs typeface="SimSun" pitchFamily="34" charset="-120"/>
              </a:rPr>
              <a:t> </a:t>
            </a:r>
            <a:r>
              <a:rPr lang="en-US" altLang="zh-CN" sz="2200" b="0" i="0" dirty="0">
                <a:solidFill>
                  <a:srgbClr val="6565FF"/>
                </a:solidFill>
                <a:latin typeface="Times New Roman" pitchFamily="34" charset="0"/>
                <a:ea typeface="微软雅黑" pitchFamily="34" charset="-122"/>
                <a:cs typeface="Times New Roman" pitchFamily="34" charset="-120"/>
              </a:rPr>
              <a:t>利润最大（成本最低）问题</a:t>
            </a:r>
            <a:endParaRPr lang="en-US" altLang="zh-CN" sz="2200" dirty="0"/>
          </a:p>
        </p:txBody>
      </p:sp>
      <mc:AlternateContent xmlns:mc="http://schemas.openxmlformats.org/markup-compatibility/2006" xmlns:a14="http://schemas.microsoft.com/office/drawing/2010/main">
        <mc:Choice Requires="a14">
          <p:sp>
            <p:nvSpPr>
              <p:cNvPr id="3" name="QO_6_BD.41_1#30691e56e?vcp=1&amp;vop=1&amp;pid=b8668c0c3&amp;color=36,64,97&amp;vtp=1&amp;bbb=1&amp;hb=1"/>
              <p:cNvSpPr/>
              <p:nvPr/>
            </p:nvSpPr>
            <p:spPr>
              <a:xfrm>
                <a:off x="539496" y="1318332"/>
                <a:ext cx="11109960" cy="1192340"/>
              </a:xfrm>
              <a:prstGeom prst="rect">
                <a:avLst/>
              </a:prstGeom>
              <a:noFill/>
              <a:ln/>
            </p:spPr>
            <p:txBody>
              <a:bodyPr wrap="none" lIns="0" tIns="0" rIns="0" bIns="0" rtlCol="0" anchor="t"/>
              <a:lstStyle/>
              <a:p>
                <a:pPr algn="l" latinLnBrk="1">
                  <a:lnSpc>
                    <a:spcPts val="3300"/>
                  </a:lnSpc>
                </a:pPr>
                <a:r>
                  <a:rPr lang="en-US" altLang="zh-CN" sz="1800" b="0" i="0" dirty="0">
                    <a:solidFill>
                      <a:srgbClr val="244061"/>
                    </a:solidFill>
                    <a:latin typeface="SimSun" pitchFamily="34" charset="0"/>
                    <a:ea typeface="SimSun" pitchFamily="34" charset="-122"/>
                    <a:cs typeface="SimSun" pitchFamily="34" charset="-120"/>
                  </a:rPr>
                  <a:t>    </a:t>
                </a:r>
                <a:r>
                  <a:rPr lang="en-US" altLang="zh-CN" sz="1800" b="1" i="0" dirty="0">
                    <a:solidFill>
                      <a:srgbClr val="244061"/>
                    </a:solidFill>
                    <a:latin typeface="Times New Roman" pitchFamily="34" charset="0"/>
                    <a:ea typeface="微软雅黑" pitchFamily="34" charset="-122"/>
                    <a:cs typeface="Times New Roman" pitchFamily="34" charset="-120"/>
                  </a:rPr>
                  <a:t>例3</a:t>
                </a:r>
                <a:r>
                  <a:rPr lang="en-US" altLang="zh-CN" sz="1800" b="1" i="0" dirty="0">
                    <a:solidFill>
                      <a:srgbClr val="244061"/>
                    </a:solidFill>
                    <a:latin typeface="SimSun" pitchFamily="34" charset="0"/>
                    <a:ea typeface="SimSun" pitchFamily="34" charset="-122"/>
                    <a:cs typeface="SimSu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某生产饮料的企业拟投入适当的广告费对产品进行促销，在一年内，预计年销量</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𝑄</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（万件</a:t>
                </a:r>
                <a:r>
                  <a:rPr lang="en-US" altLang="zh-CN" sz="1800" b="0" i="0">
                    <a:solidFill>
                      <a:srgbClr val="244061"/>
                    </a:solidFill>
                    <a:latin typeface="Times New Roman" pitchFamily="34" charset="0"/>
                    <a:ea typeface="微软雅黑" pitchFamily="34" charset="-122"/>
                    <a:cs typeface="Times New Roman" pitchFamily="34" charset="-120"/>
                  </a:rPr>
                  <a:t>）与年广告</a:t>
                </a:r>
              </a:p>
              <a:p>
                <a:pPr latinLnBrk="1">
                  <a:lnSpc>
                    <a:spcPts val="3300"/>
                  </a:lnSpc>
                </a:pPr>
                <a:r>
                  <a:rPr lang="en-US" altLang="zh-CN" sz="1800" b="0" i="0">
                    <a:solidFill>
                      <a:srgbClr val="244061"/>
                    </a:solidFill>
                    <a:latin typeface="Times New Roman" pitchFamily="34" charset="0"/>
                    <a:ea typeface="微软雅黑" pitchFamily="34" charset="-122"/>
                    <a:cs typeface="Times New Roman" pitchFamily="34" charset="-120"/>
                  </a:rPr>
                  <a:t>费</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𝑥</m:t>
                    </m:r>
                  </m:oMath>
                </a14:m>
                <a:r>
                  <a:rPr lang="en-US" altLang="zh-CN" sz="1800" b="0" i="0" dirty="0">
                    <a:solidFill>
                      <a:srgbClr val="244061"/>
                    </a:solidFill>
                    <a:latin typeface="Times New Roman" pitchFamily="34" charset="0"/>
                    <a:ea typeface="微软雅黑" pitchFamily="34" charset="-122"/>
                    <a:cs typeface="Times New Roman" pitchFamily="34" charset="-120"/>
                  </a:rPr>
                  <a:t>（万元）之间的函数关系为</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𝑄</m:t>
                    </m:r>
                    <m:r>
                      <a:rPr lang="en-US" altLang="zh-CN" sz="1800" b="0" i="0">
                        <a:solidFill>
                          <a:srgbClr val="244061"/>
                        </a:solidFill>
                        <a:latin typeface="Cambria Math" pitchFamily="34" charset="0"/>
                        <a:ea typeface="Cambria Math" pitchFamily="34" charset="-122"/>
                        <a:cs typeface="Cambria Math" pitchFamily="34" charset="-120"/>
                      </a:rPr>
                      <m:t>=</m:t>
                    </m:r>
                    <m:f>
                      <m:f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244061"/>
                            </a:solidFill>
                            <a:latin typeface="Cambria Math" pitchFamily="34" charset="0"/>
                            <a:ea typeface="Cambria Math" pitchFamily="34" charset="-122"/>
                            <a:cs typeface="Cambria Math" pitchFamily="34" charset="-120"/>
                          </a:rPr>
                          <m:t>3</m:t>
                        </m:r>
                        <m:r>
                          <a:rPr lang="en-US" altLang="zh-CN" sz="1800" b="0" i="0">
                            <a:solidFill>
                              <a:srgbClr val="244061"/>
                            </a:solidFill>
                            <a:latin typeface="Cambria Math" pitchFamily="34" charset="0"/>
                            <a:ea typeface="Cambria Math" pitchFamily="34" charset="-122"/>
                            <a:cs typeface="Cambria Math" pitchFamily="34" charset="-120"/>
                          </a:rPr>
                          <m:t>𝑥</m:t>
                        </m:r>
                        <m:r>
                          <a:rPr lang="en-US" altLang="zh-CN" sz="1800" b="0" i="0">
                            <a:solidFill>
                              <a:srgbClr val="244061"/>
                            </a:solidFill>
                            <a:latin typeface="Cambria Math" pitchFamily="34" charset="0"/>
                            <a:ea typeface="Cambria Math" pitchFamily="34" charset="-122"/>
                            <a:cs typeface="Cambria Math" pitchFamily="34" charset="-120"/>
                          </a:rPr>
                          <m:t>+1</m:t>
                        </m:r>
                      </m:num>
                      <m:den>
                        <m:r>
                          <a:rPr lang="en-US" altLang="zh-CN" sz="1800" b="0" i="0">
                            <a:solidFill>
                              <a:srgbClr val="244061"/>
                            </a:solidFill>
                            <a:latin typeface="Cambria Math" pitchFamily="34" charset="0"/>
                            <a:ea typeface="Cambria Math" pitchFamily="34" charset="-122"/>
                            <a:cs typeface="Cambria Math" pitchFamily="34" charset="-120"/>
                          </a:rPr>
                          <m:t>𝑥</m:t>
                        </m:r>
                        <m:r>
                          <a:rPr lang="en-US" altLang="zh-CN" sz="1800" b="0" i="0">
                            <a:solidFill>
                              <a:srgbClr val="244061"/>
                            </a:solidFill>
                            <a:latin typeface="Cambria Math" pitchFamily="34" charset="0"/>
                            <a:ea typeface="Cambria Math" pitchFamily="34" charset="-122"/>
                            <a:cs typeface="Cambria Math" pitchFamily="34" charset="-120"/>
                          </a:rPr>
                          <m:t>+1</m:t>
                        </m:r>
                      </m:den>
                    </m:f>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𝑥</m:t>
                    </m:r>
                    <m:r>
                      <a:rPr lang="en-US" altLang="zh-CN" sz="1800" b="0" i="0">
                        <a:solidFill>
                          <a:srgbClr val="244061"/>
                        </a:solidFill>
                        <a:latin typeface="Cambria Math" pitchFamily="34" charset="0"/>
                        <a:ea typeface="Cambria Math" pitchFamily="34" charset="-122"/>
                        <a:cs typeface="Cambria Math" pitchFamily="34" charset="-120"/>
                      </a:rPr>
                      <m:t>≥0)</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，已知生产此产品的年固定投入为3万元，每生产</a:t>
                </a:r>
                <a:r>
                  <a:rPr lang="en-US" altLang="zh-CN" sz="1800" b="0" i="0">
                    <a:solidFill>
                      <a:srgbClr val="244061"/>
                    </a:solidFill>
                    <a:latin typeface="Times New Roman" pitchFamily="34" charset="0"/>
                    <a:ea typeface="微软雅黑" pitchFamily="34" charset="-122"/>
                    <a:cs typeface="Times New Roman" pitchFamily="34" charset="-120"/>
                  </a:rPr>
                  <a:t>1万件此产品</a:t>
                </a:r>
              </a:p>
              <a:p>
                <a:pPr latinLnBrk="1">
                  <a:lnSpc>
                    <a:spcPts val="3100"/>
                  </a:lnSpc>
                </a:pPr>
                <a:r>
                  <a:rPr lang="en-US" altLang="zh-CN" b="0" i="0">
                    <a:solidFill>
                      <a:srgbClr val="244061"/>
                    </a:solidFill>
                    <a:latin typeface="Times New Roman" pitchFamily="34" charset="0"/>
                    <a:ea typeface="微软雅黑" pitchFamily="34" charset="-122"/>
                    <a:cs typeface="Times New Roman" pitchFamily="34" charset="-120"/>
                  </a:rPr>
                  <a:t>需再投入</a:t>
                </a:r>
                <a:r>
                  <a:rPr lang="en-US" altLang="zh-CN" b="0" i="0" dirty="0">
                    <a:solidFill>
                      <a:srgbClr val="244061"/>
                    </a:solidFill>
                    <a:latin typeface="Times New Roman" pitchFamily="34" charset="0"/>
                    <a:ea typeface="微软雅黑" pitchFamily="34" charset="-122"/>
                    <a:cs typeface="Times New Roman" pitchFamily="34" charset="-120"/>
                  </a:rPr>
                  <a:t>32万元.若每件产品售价为“年平均每件成本的</a:t>
                </a:r>
                <a14:m>
                  <m:oMath xmlns:m="http://schemas.openxmlformats.org/officeDocument/2006/math">
                    <m:r>
                      <a:rPr lang="en-US" altLang="zh-CN" b="0" i="0">
                        <a:solidFill>
                          <a:srgbClr val="244061"/>
                        </a:solidFill>
                        <a:latin typeface="Cambria Math" pitchFamily="34" charset="0"/>
                        <a:ea typeface="Cambria Math" pitchFamily="34" charset="-122"/>
                        <a:cs typeface="Cambria Math" pitchFamily="34" charset="-120"/>
                      </a:rPr>
                      <m:t>150%</m:t>
                    </m:r>
                  </m:oMath>
                </a14:m>
                <a:r>
                  <a:rPr lang="en-US" altLang="zh-CN" b="0" i="0" dirty="0">
                    <a:solidFill>
                      <a:srgbClr val="244061"/>
                    </a:solidFill>
                    <a:latin typeface="Times New Roman" pitchFamily="34" charset="0"/>
                    <a:ea typeface="微软雅黑" pitchFamily="34" charset="-122"/>
                    <a:cs typeface="Times New Roman" pitchFamily="34" charset="-120"/>
                  </a:rPr>
                  <a:t>”与“年平均每件所占广告费的</a:t>
                </a:r>
                <a14:m>
                  <m:oMath xmlns:m="http://schemas.openxmlformats.org/officeDocument/2006/math">
                    <m:r>
                      <a:rPr lang="en-US" altLang="zh-CN" b="0" i="0">
                        <a:solidFill>
                          <a:srgbClr val="244061"/>
                        </a:solidFill>
                        <a:latin typeface="Cambria Math" pitchFamily="34" charset="0"/>
                        <a:ea typeface="Cambria Math" pitchFamily="34" charset="-122"/>
                        <a:cs typeface="Cambria Math" pitchFamily="34" charset="-120"/>
                      </a:rPr>
                      <m:t>50%</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244061"/>
                    </a:solidFill>
                    <a:latin typeface="Times New Roman" pitchFamily="34" charset="0"/>
                    <a:ea typeface="微软雅黑" pitchFamily="34" charset="-122"/>
                    <a:cs typeface="Times New Roman" pitchFamily="34" charset="-120"/>
                  </a:rPr>
                  <a:t>”之和，则</a:t>
                </a:r>
                <a:endParaRPr lang="en-US" altLang="zh-CN" dirty="0"/>
              </a:p>
            </p:txBody>
          </p:sp>
        </mc:Choice>
        <mc:Fallback xmlns="">
          <p:sp>
            <p:nvSpPr>
              <p:cNvPr id="3" name="QO_6_BD.41_1#30691e56e?vcp=1&amp;vop=1&amp;pid=b8668c0c3&amp;color=36,64,97&amp;vtp=1&amp;bbb=1&amp;hb=1"/>
              <p:cNvSpPr>
                <a:spLocks noRot="1" noChangeAspect="1" noMove="1" noResize="1" noEditPoints="1" noAdjustHandles="1" noChangeArrowheads="1" noChangeShapeType="1" noTextEdit="1"/>
              </p:cNvSpPr>
              <p:nvPr/>
            </p:nvSpPr>
            <p:spPr>
              <a:xfrm>
                <a:off x="539496" y="1318332"/>
                <a:ext cx="11109960" cy="1192340"/>
              </a:xfrm>
              <a:prstGeom prst="rect">
                <a:avLst/>
              </a:prstGeom>
              <a:blipFill>
                <a:blip r:embed="rId3"/>
                <a:stretch>
                  <a:fillRect l="-1317" b="-11735"/>
                </a:stretch>
              </a:blipFill>
              <a:ln/>
            </p:spPr>
            <p:txBody>
              <a:bodyPr/>
              <a:lstStyle/>
              <a:p>
                <a:r>
                  <a:rPr lang="zh-CN" altLang="en-US">
                    <a:noFill/>
                  </a:rPr>
                  <a:t> </a:t>
                </a:r>
              </a:p>
            </p:txBody>
          </p:sp>
        </mc:Fallback>
      </mc:AlternateContent>
    </p:spTree>
  </p:cSld>
  <p:clrMapOvr>
    <a:masterClrMapping/>
  </p:clrMapOvr>
  <p:transition/>
</p:sld>
</file>

<file path=ppt/slides/slide24.xml><?xml version="1.0" encoding="utf-8"?>
<p:sld xmlns:a="http://schemas.openxmlformats.org/drawingml/2006/main" xmlns:r="http://schemas.openxmlformats.org/officeDocument/2006/relationships" xmlns:p="http://schemas.openxmlformats.org/presentationml/2006/main">
  <p:cSld name="Slide 24&amp;si=24checked= 1 &amp; amp; version = 1.0.5checked=1&amp;version=1.0.5">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O_7_BD.42_1#5df819f8c?vcp=1&amp;vop=1&amp;pid=30691e56e&amp;color=36,64,97&amp;vtp=1&amp;bt=1&amp;bbb=1"/>
              <p:cNvSpPr/>
              <p:nvPr/>
            </p:nvSpPr>
            <p:spPr>
              <a:xfrm>
                <a:off x="539496" y="1205089"/>
                <a:ext cx="11109960" cy="363665"/>
              </a:xfrm>
              <a:prstGeom prst="rect">
                <a:avLst/>
              </a:prstGeom>
              <a:noFill/>
              <a:ln/>
            </p:spPr>
            <p:txBody>
              <a:bodyPr wrap="none" lIns="0" tIns="0" rIns="0" bIns="0" rtlCol="0" anchor="t"/>
              <a:lstStyle/>
              <a:p>
                <a:pPr algn="l" latinLnBrk="1">
                  <a:lnSpc>
                    <a:spcPts val="3200"/>
                  </a:lnSpc>
                </a:pP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spc="-100" dirty="0">
                    <a:solidFill>
                      <a:srgbClr val="003760"/>
                    </a:solidFill>
                    <a:latin typeface="Times New Roman" pitchFamily="34" charset="0"/>
                    <a:ea typeface="微软雅黑" pitchFamily="34" charset="-122"/>
                    <a:cs typeface="Times New Roman" pitchFamily="34" charset="-120"/>
                  </a:rPr>
                  <a:t>1）</a:t>
                </a:r>
                <a:r>
                  <a:rPr lang="en-US" altLang="zh-CN" sz="1800" b="0" i="0" spc="-100" dirty="0">
                    <a:solidFill>
                      <a:srgbClr val="244061"/>
                    </a:solidFill>
                    <a:latin typeface="Times New Roman" pitchFamily="34" charset="0"/>
                    <a:ea typeface="微软雅黑" pitchFamily="34" charset="-122"/>
                    <a:cs typeface="Times New Roman" pitchFamily="34" charset="-120"/>
                  </a:rPr>
                  <a:t>试将年利润</a:t>
                </a:r>
                <a14:m>
                  <m:oMath xmlns:m="http://schemas.openxmlformats.org/officeDocument/2006/math">
                    <m:r>
                      <a:rPr lang="en-US" altLang="zh-CN" sz="1800" b="0" i="0" spc="-100">
                        <a:solidFill>
                          <a:srgbClr val="244061"/>
                        </a:solidFill>
                        <a:latin typeface="Cambria Math" pitchFamily="34" charset="0"/>
                        <a:ea typeface="Cambria Math" pitchFamily="34" charset="-122"/>
                        <a:cs typeface="Cambria Math" pitchFamily="34" charset="-120"/>
                      </a:rPr>
                      <m:t>𝑦</m:t>
                    </m:r>
                  </m:oMath>
                </a14:m>
                <a:r>
                  <a:rPr lang="en-US" altLang="zh-CN" sz="1800" b="0" i="0" spc="-100" dirty="0">
                    <a:solidFill>
                      <a:srgbClr val="244061"/>
                    </a:solidFill>
                    <a:latin typeface="Times New Roman" pitchFamily="34" charset="0"/>
                    <a:ea typeface="微软雅黑" pitchFamily="34" charset="-122"/>
                    <a:cs typeface="Times New Roman" pitchFamily="34" charset="-120"/>
                  </a:rPr>
                  <a:t>（万元）表示为年广告费</a:t>
                </a:r>
                <a14:m>
                  <m:oMath xmlns:m="http://schemas.openxmlformats.org/officeDocument/2006/math">
                    <m:r>
                      <a:rPr lang="en-US" altLang="zh-CN" sz="1800" b="0" i="0" spc="-100">
                        <a:solidFill>
                          <a:srgbClr val="244061"/>
                        </a:solidFill>
                        <a:latin typeface="Cambria Math" pitchFamily="34" charset="0"/>
                        <a:ea typeface="Cambria Math" pitchFamily="34" charset="-122"/>
                        <a:cs typeface="Cambria Math" pitchFamily="34" charset="-120"/>
                      </a:rPr>
                      <m:t>𝑥</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spc="-100" dirty="0">
                    <a:solidFill>
                      <a:srgbClr val="244061"/>
                    </a:solidFill>
                    <a:latin typeface="Times New Roman" pitchFamily="34" charset="0"/>
                    <a:ea typeface="微软雅黑" pitchFamily="34" charset="-122"/>
                    <a:cs typeface="Times New Roman" pitchFamily="34" charset="-120"/>
                  </a:rPr>
                  <a:t>（万元）的函数.如果年广告费投入100万元，那么企业是亏损还是盈利?</a:t>
                </a:r>
                <a:endParaRPr lang="en-US" altLang="zh-CN" sz="1800" spc="-100" dirty="0"/>
              </a:p>
            </p:txBody>
          </p:sp>
        </mc:Choice>
        <mc:Fallback xmlns="">
          <p:sp>
            <p:nvSpPr>
              <p:cNvPr id="2" name="QO_7_BD.42_1#5df819f8c?vcp=1&amp;vop=1&amp;pid=30691e56e&amp;color=36,64,97&amp;vtp=1&amp;bt=1&amp;bbb=1"/>
              <p:cNvSpPr>
                <a:spLocks noRot="1" noChangeAspect="1" noMove="1" noResize="1" noEditPoints="1" noAdjustHandles="1" noChangeArrowheads="1" noChangeShapeType="1" noTextEdit="1"/>
              </p:cNvSpPr>
              <p:nvPr/>
            </p:nvSpPr>
            <p:spPr>
              <a:xfrm>
                <a:off x="539496" y="1205089"/>
                <a:ext cx="11109960" cy="363665"/>
              </a:xfrm>
              <a:prstGeom prst="rect">
                <a:avLst/>
              </a:prstGeom>
              <a:blipFill>
                <a:blip r:embed="rId3"/>
                <a:stretch>
                  <a:fillRect l="-1317" b="-38983"/>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3" name="QO_7_AN.43_1#5df819f8c?vcp=1&amp;vop=1&amp;pid=30691e56e&amp;color=36,64,97&amp;vtp=1&amp;bbb=1"/>
              <p:cNvSpPr/>
              <p:nvPr/>
            </p:nvSpPr>
            <p:spPr>
              <a:xfrm>
                <a:off x="539496" y="1578723"/>
                <a:ext cx="11109960" cy="4224655"/>
              </a:xfrm>
              <a:prstGeom prst="rect">
                <a:avLst/>
              </a:prstGeom>
              <a:noFill/>
              <a:ln/>
            </p:spPr>
            <p:txBody>
              <a:bodyPr wrap="none" lIns="0" tIns="0" rIns="0" bIns="0" rtlCol="0" anchor="t"/>
              <a:lstStyle/>
              <a:p>
                <a:pPr algn="l" latinLnBrk="1">
                  <a:lnSpc>
                    <a:spcPts val="3300"/>
                  </a:lnSpc>
                </a:pPr>
                <a:r>
                  <a:rPr lang="en-US" altLang="zh-CN" sz="1800" b="0" i="0" dirty="0">
                    <a:solidFill>
                      <a:srgbClr val="6565FF"/>
                    </a:solidFill>
                    <a:latin typeface="Times New Roman" pitchFamily="34" charset="0"/>
                    <a:ea typeface="微软雅黑" pitchFamily="34" charset="-122"/>
                    <a:cs typeface="Times New Roman" pitchFamily="34" charset="-120"/>
                  </a:rPr>
                  <a:t>【解】由题意，每年销售</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𝑄</m:t>
                    </m:r>
                  </m:oMath>
                </a14:m>
                <a:r>
                  <a:rPr lang="en-US" altLang="zh-CN" sz="1800" b="0" i="0" dirty="0">
                    <a:solidFill>
                      <a:srgbClr val="6565FF"/>
                    </a:solidFill>
                    <a:latin typeface="Times New Roman" pitchFamily="34" charset="0"/>
                    <a:ea typeface="微软雅黑" pitchFamily="34" charset="-122"/>
                    <a:cs typeface="Times New Roman" pitchFamily="34" charset="-120"/>
                  </a:rPr>
                  <a:t>万件，成本共计为</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(32</m:t>
                    </m:r>
                    <m:r>
                      <a:rPr lang="en-US" altLang="zh-CN" sz="1800" b="0" i="0">
                        <a:solidFill>
                          <a:srgbClr val="6565FF"/>
                        </a:solidFill>
                        <a:latin typeface="Cambria Math" pitchFamily="34" charset="0"/>
                        <a:ea typeface="Cambria Math" pitchFamily="34" charset="-122"/>
                        <a:cs typeface="Cambria Math" pitchFamily="34" charset="-120"/>
                      </a:rPr>
                      <m:t>𝑄</m:t>
                    </m:r>
                    <m:r>
                      <a:rPr lang="en-US" altLang="zh-CN" sz="1800" b="0" i="0">
                        <a:solidFill>
                          <a:srgbClr val="6565FF"/>
                        </a:solidFill>
                        <a:latin typeface="Cambria Math" pitchFamily="34" charset="0"/>
                        <a:ea typeface="Cambria Math" pitchFamily="34" charset="-122"/>
                        <a:cs typeface="Cambria Math" pitchFamily="34" charset="-120"/>
                      </a:rPr>
                      <m:t>+3)</m:t>
                    </m:r>
                  </m:oMath>
                </a14:m>
                <a:r>
                  <a:rPr lang="en-US" altLang="zh-CN" sz="1800" b="0" i="0" dirty="0">
                    <a:solidFill>
                      <a:srgbClr val="6565FF"/>
                    </a:solidFill>
                    <a:latin typeface="Times New Roman" pitchFamily="34" charset="0"/>
                    <a:ea typeface="微软雅黑" pitchFamily="34" charset="-122"/>
                    <a:cs typeface="Times New Roman" pitchFamily="34" charset="-120"/>
                  </a:rPr>
                  <a:t>万元，年销售收入为</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(32</m:t>
                    </m:r>
                    <m:r>
                      <a:rPr lang="en-US" altLang="zh-CN" sz="1800" b="0" i="0">
                        <a:solidFill>
                          <a:srgbClr val="6565FF"/>
                        </a:solidFill>
                        <a:latin typeface="Cambria Math" pitchFamily="34" charset="0"/>
                        <a:ea typeface="Cambria Math" pitchFamily="34" charset="-122"/>
                        <a:cs typeface="Cambria Math" pitchFamily="34" charset="-120"/>
                      </a:rPr>
                      <m:t>𝑄</m:t>
                    </m:r>
                    <m:r>
                      <a:rPr lang="en-US" altLang="zh-CN" sz="1800" b="0" i="0">
                        <a:solidFill>
                          <a:srgbClr val="6565FF"/>
                        </a:solidFill>
                        <a:latin typeface="Cambria Math" pitchFamily="34" charset="0"/>
                        <a:ea typeface="Cambria Math" pitchFamily="34" charset="-122"/>
                        <a:cs typeface="Cambria Math" pitchFamily="34" charset="-120"/>
                      </a:rPr>
                      <m:t>+3)⋅150%+</m:t>
                    </m:r>
                    <m:r>
                      <a:rPr lang="en-US" altLang="zh-CN" sz="1800" b="0" i="0">
                        <a:solidFill>
                          <a:srgbClr val="6565FF"/>
                        </a:solidFill>
                        <a:latin typeface="Cambria Math" pitchFamily="34" charset="0"/>
                        <a:ea typeface="Cambria Math" pitchFamily="34" charset="-122"/>
                        <a:cs typeface="Cambria Math" pitchFamily="34" charset="-120"/>
                      </a:rPr>
                      <m:t>𝑥</m:t>
                    </m:r>
                    <m:r>
                      <a:rPr lang="en-US" altLang="zh-CN" sz="1800" b="0" i="0">
                        <a:solidFill>
                          <a:srgbClr val="6565FF"/>
                        </a:solidFill>
                        <a:latin typeface="Cambria Math" pitchFamily="34" charset="0"/>
                        <a:ea typeface="Cambria Math" pitchFamily="34" charset="-122"/>
                        <a:cs typeface="Cambria Math" pitchFamily="34" charset="-120"/>
                      </a:rPr>
                      <m:t>⋅50%</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3300"/>
                  </a:lnSpc>
                </a:pP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m:t>
                    </m:r>
                  </m:oMath>
                </a14:m>
                <a:r>
                  <a:rPr lang="en-US" altLang="zh-CN" sz="1800" b="0" i="0" dirty="0">
                    <a:solidFill>
                      <a:srgbClr val="6565FF"/>
                    </a:solidFill>
                    <a:latin typeface="SimSun" pitchFamily="34" charset="0"/>
                    <a:ea typeface="SimSun" pitchFamily="34" charset="-122"/>
                    <a:cs typeface="SimSu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由年利润</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年收入-年成本-年广告费,得</a:t>
                </a:r>
                <a:endParaRPr lang="en-US" altLang="zh-CN" sz="1800" dirty="0"/>
              </a:p>
              <a:p>
                <a:pPr latinLnBrk="1">
                  <a:lnSpc>
                    <a:spcPts val="3200"/>
                  </a:lnSpc>
                </a:pP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𝑦</m:t>
                    </m:r>
                    <m:r>
                      <a:rPr lang="en-US" altLang="zh-CN" sz="1800" b="0" i="0">
                        <a:solidFill>
                          <a:srgbClr val="6565FF"/>
                        </a:solidFill>
                        <a:latin typeface="Cambria Math" pitchFamily="34" charset="0"/>
                        <a:ea typeface="Cambria Math" pitchFamily="34" charset="-122"/>
                        <a:cs typeface="Cambria Math" pitchFamily="34" charset="-120"/>
                      </a:rPr>
                      <m:t>=(32</m:t>
                    </m:r>
                    <m:r>
                      <a:rPr lang="en-US" altLang="zh-CN" sz="1800" b="0" i="0">
                        <a:solidFill>
                          <a:srgbClr val="6565FF"/>
                        </a:solidFill>
                        <a:latin typeface="Cambria Math" pitchFamily="34" charset="0"/>
                        <a:ea typeface="Cambria Math" pitchFamily="34" charset="-122"/>
                        <a:cs typeface="Cambria Math" pitchFamily="34" charset="-120"/>
                      </a:rPr>
                      <m:t>𝑄</m:t>
                    </m:r>
                    <m:r>
                      <a:rPr lang="en-US" altLang="zh-CN" sz="1800" b="0" i="0">
                        <a:solidFill>
                          <a:srgbClr val="6565FF"/>
                        </a:solidFill>
                        <a:latin typeface="Cambria Math" pitchFamily="34" charset="0"/>
                        <a:ea typeface="Cambria Math" pitchFamily="34" charset="-122"/>
                        <a:cs typeface="Cambria Math" pitchFamily="34" charset="-120"/>
                      </a:rPr>
                      <m:t>+3)⋅150%+</m:t>
                    </m:r>
                    <m:r>
                      <a:rPr lang="en-US" altLang="zh-CN" sz="1800" b="0" i="0">
                        <a:solidFill>
                          <a:srgbClr val="6565FF"/>
                        </a:solidFill>
                        <a:latin typeface="Cambria Math" pitchFamily="34" charset="0"/>
                        <a:ea typeface="Cambria Math" pitchFamily="34" charset="-122"/>
                        <a:cs typeface="Cambria Math" pitchFamily="34" charset="-120"/>
                      </a:rPr>
                      <m:t>𝑥</m:t>
                    </m:r>
                    <m:r>
                      <a:rPr lang="en-US" altLang="zh-CN" sz="1800" b="0" i="0">
                        <a:solidFill>
                          <a:srgbClr val="6565FF"/>
                        </a:solidFill>
                        <a:latin typeface="Cambria Math" pitchFamily="34" charset="0"/>
                        <a:ea typeface="Cambria Math" pitchFamily="34" charset="-122"/>
                        <a:cs typeface="Cambria Math" pitchFamily="34" charset="-120"/>
                      </a:rPr>
                      <m:t>⋅50%−(32</m:t>
                    </m:r>
                    <m:r>
                      <a:rPr lang="en-US" altLang="zh-CN" sz="1800" b="0" i="0">
                        <a:solidFill>
                          <a:srgbClr val="6565FF"/>
                        </a:solidFill>
                        <a:latin typeface="Cambria Math" pitchFamily="34" charset="0"/>
                        <a:ea typeface="Cambria Math" pitchFamily="34" charset="-122"/>
                        <a:cs typeface="Cambria Math" pitchFamily="34" charset="-120"/>
                      </a:rPr>
                      <m:t>𝑄</m:t>
                    </m:r>
                    <m:r>
                      <a:rPr lang="en-US" altLang="zh-CN" sz="1800" b="0" i="0">
                        <a:solidFill>
                          <a:srgbClr val="6565FF"/>
                        </a:solidFill>
                        <a:latin typeface="Cambria Math" pitchFamily="34" charset="0"/>
                        <a:ea typeface="Cambria Math" pitchFamily="34" charset="-122"/>
                        <a:cs typeface="Cambria Math" pitchFamily="34" charset="-120"/>
                      </a:rPr>
                      <m:t>+3)−</m:t>
                    </m:r>
                    <m:r>
                      <a:rPr lang="en-US" altLang="zh-CN" sz="1800" b="0" i="0">
                        <a:solidFill>
                          <a:srgbClr val="6565FF"/>
                        </a:solidFill>
                        <a:latin typeface="Cambria Math" pitchFamily="34" charset="0"/>
                        <a:ea typeface="Cambria Math" pitchFamily="34" charset="-122"/>
                        <a:cs typeface="Cambria Math" pitchFamily="34" charset="-120"/>
                      </a:rPr>
                      <m:t>𝑥</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800" dirty="0"/>
              </a:p>
              <a:p>
                <a:pPr latinLnBrk="1">
                  <a:lnSpc>
                    <a:spcPts val="4600"/>
                  </a:lnSpc>
                </a:pP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1</m:t>
                        </m:r>
                      </m:num>
                      <m:den>
                        <m:r>
                          <a:rPr lang="en-US" altLang="zh-CN" sz="1800" b="0" i="0">
                            <a:solidFill>
                              <a:srgbClr val="6565FF"/>
                            </a:solidFill>
                            <a:latin typeface="Cambria Math" pitchFamily="34" charset="0"/>
                            <a:ea typeface="Cambria Math" pitchFamily="34" charset="-122"/>
                            <a:cs typeface="Cambria Math" pitchFamily="34" charset="-120"/>
                          </a:rPr>
                          <m:t>2</m:t>
                        </m:r>
                      </m:den>
                    </m:f>
                    <m:r>
                      <a:rPr lang="en-US" altLang="zh-CN" sz="1800" b="0" i="0">
                        <a:solidFill>
                          <a:srgbClr val="6565FF"/>
                        </a:solidFill>
                        <a:latin typeface="Cambria Math" pitchFamily="34" charset="0"/>
                        <a:ea typeface="Cambria Math" pitchFamily="34" charset="-122"/>
                        <a:cs typeface="Cambria Math" pitchFamily="34" charset="-120"/>
                      </a:rPr>
                      <m:t>(32</m:t>
                    </m:r>
                    <m:r>
                      <a:rPr lang="en-US" altLang="zh-CN" sz="1800" b="0" i="0">
                        <a:solidFill>
                          <a:srgbClr val="6565FF"/>
                        </a:solidFill>
                        <a:latin typeface="Cambria Math" pitchFamily="34" charset="0"/>
                        <a:ea typeface="Cambria Math" pitchFamily="34" charset="-122"/>
                        <a:cs typeface="Cambria Math" pitchFamily="34" charset="-120"/>
                      </a:rPr>
                      <m:t>𝑄</m:t>
                    </m:r>
                    <m:r>
                      <a:rPr lang="en-US" altLang="zh-CN" sz="1800" b="0" i="0">
                        <a:solidFill>
                          <a:srgbClr val="6565FF"/>
                        </a:solidFill>
                        <a:latin typeface="Cambria Math" pitchFamily="34" charset="0"/>
                        <a:ea typeface="Cambria Math" pitchFamily="34" charset="-122"/>
                        <a:cs typeface="Cambria Math" pitchFamily="34" charset="-120"/>
                      </a:rPr>
                      <m:t>+3−</m:t>
                    </m:r>
                    <m:r>
                      <a:rPr lang="en-US" altLang="zh-CN" sz="1800" b="0" i="0">
                        <a:solidFill>
                          <a:srgbClr val="6565FF"/>
                        </a:solidFill>
                        <a:latin typeface="Cambria Math" pitchFamily="34" charset="0"/>
                        <a:ea typeface="Cambria Math" pitchFamily="34" charset="-122"/>
                        <a:cs typeface="Cambria Math" pitchFamily="34" charset="-120"/>
                      </a:rPr>
                      <m:t>𝑥</m:t>
                    </m:r>
                    <m:r>
                      <a:rPr lang="en-US" altLang="zh-CN" sz="1800" b="0" i="0">
                        <a:solidFill>
                          <a:srgbClr val="6565FF"/>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800" dirty="0"/>
              </a:p>
              <a:p>
                <a:pPr latinLnBrk="1">
                  <a:lnSpc>
                    <a:spcPts val="4600"/>
                  </a:lnSpc>
                </a:pP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1</m:t>
                        </m:r>
                      </m:num>
                      <m:den>
                        <m:r>
                          <a:rPr lang="en-US" altLang="zh-CN" sz="1800" b="0" i="0">
                            <a:solidFill>
                              <a:srgbClr val="6565FF"/>
                            </a:solidFill>
                            <a:latin typeface="Cambria Math" pitchFamily="34" charset="0"/>
                            <a:ea typeface="Cambria Math" pitchFamily="34" charset="-122"/>
                            <a:cs typeface="Cambria Math" pitchFamily="34" charset="-120"/>
                          </a:rPr>
                          <m:t>2</m:t>
                        </m:r>
                      </m:den>
                    </m:f>
                    <m:r>
                      <a:rPr lang="en-US" altLang="zh-CN" sz="1800" b="0" i="0">
                        <a:solidFill>
                          <a:srgbClr val="6565FF"/>
                        </a:solidFill>
                        <a:latin typeface="Cambria Math" pitchFamily="34" charset="0"/>
                        <a:ea typeface="Cambria Math" pitchFamily="34" charset="-122"/>
                        <a:cs typeface="Cambria Math" pitchFamily="34" charset="-120"/>
                      </a:rPr>
                      <m:t>(32×</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3</m:t>
                        </m:r>
                        <m:r>
                          <a:rPr lang="en-US" altLang="zh-CN" sz="1800" b="0" i="0">
                            <a:solidFill>
                              <a:srgbClr val="6565FF"/>
                            </a:solidFill>
                            <a:latin typeface="Cambria Math" pitchFamily="34" charset="0"/>
                            <a:ea typeface="Cambria Math" pitchFamily="34" charset="-122"/>
                            <a:cs typeface="Cambria Math" pitchFamily="34" charset="-120"/>
                          </a:rPr>
                          <m:t>𝑥</m:t>
                        </m:r>
                        <m:r>
                          <a:rPr lang="en-US" altLang="zh-CN" sz="1800" b="0" i="0">
                            <a:solidFill>
                              <a:srgbClr val="6565FF"/>
                            </a:solidFill>
                            <a:latin typeface="Cambria Math" pitchFamily="34" charset="0"/>
                            <a:ea typeface="Cambria Math" pitchFamily="34" charset="-122"/>
                            <a:cs typeface="Cambria Math" pitchFamily="34" charset="-120"/>
                          </a:rPr>
                          <m:t>+1</m:t>
                        </m:r>
                      </m:num>
                      <m:den>
                        <m:r>
                          <a:rPr lang="en-US" altLang="zh-CN" sz="1800" b="0" i="0">
                            <a:solidFill>
                              <a:srgbClr val="6565FF"/>
                            </a:solidFill>
                            <a:latin typeface="Cambria Math" pitchFamily="34" charset="0"/>
                            <a:ea typeface="Cambria Math" pitchFamily="34" charset="-122"/>
                            <a:cs typeface="Cambria Math" pitchFamily="34" charset="-120"/>
                          </a:rPr>
                          <m:t>𝑥</m:t>
                        </m:r>
                        <m:r>
                          <a:rPr lang="en-US" altLang="zh-CN" sz="1800" b="0" i="0">
                            <a:solidFill>
                              <a:srgbClr val="6565FF"/>
                            </a:solidFill>
                            <a:latin typeface="Cambria Math" pitchFamily="34" charset="0"/>
                            <a:ea typeface="Cambria Math" pitchFamily="34" charset="-122"/>
                            <a:cs typeface="Cambria Math" pitchFamily="34" charset="-120"/>
                          </a:rPr>
                          <m:t>+1</m:t>
                        </m:r>
                      </m:den>
                    </m:f>
                    <m:r>
                      <a:rPr lang="en-US" altLang="zh-CN" sz="1800" b="0" i="0">
                        <a:solidFill>
                          <a:srgbClr val="6565FF"/>
                        </a:solidFill>
                        <a:latin typeface="Cambria Math" pitchFamily="34" charset="0"/>
                        <a:ea typeface="Cambria Math" pitchFamily="34" charset="-122"/>
                        <a:cs typeface="Cambria Math" pitchFamily="34" charset="-120"/>
                      </a:rPr>
                      <m:t>+3−</m:t>
                    </m:r>
                    <m:r>
                      <a:rPr lang="en-US" altLang="zh-CN" sz="1800" b="0" i="0">
                        <a:solidFill>
                          <a:srgbClr val="6565FF"/>
                        </a:solidFill>
                        <a:latin typeface="Cambria Math" pitchFamily="34" charset="0"/>
                        <a:ea typeface="Cambria Math" pitchFamily="34" charset="-122"/>
                        <a:cs typeface="Cambria Math" pitchFamily="34" charset="-120"/>
                      </a:rPr>
                      <m:t>𝑥</m:t>
                    </m:r>
                    <m:r>
                      <a:rPr lang="en-US" altLang="zh-CN" sz="1800" b="0" i="0">
                        <a:solidFill>
                          <a:srgbClr val="6565FF"/>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800" dirty="0"/>
              </a:p>
              <a:p>
                <a:pPr latinLnBrk="1">
                  <a:lnSpc>
                    <a:spcPts val="4100"/>
                  </a:lnSpc>
                </a:pP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𝑥</m:t>
                            </m:r>
                          </m:e>
                          <m:sup>
                            <m:r>
                              <a:rPr lang="en-US" altLang="zh-CN" sz="1800" b="0" i="0">
                                <a:solidFill>
                                  <a:srgbClr val="6565FF"/>
                                </a:solidFill>
                                <a:latin typeface="Cambria Math" pitchFamily="34" charset="0"/>
                                <a:ea typeface="Cambria Math" pitchFamily="34" charset="-122"/>
                                <a:cs typeface="Cambria Math" pitchFamily="34" charset="-120"/>
                              </a:rPr>
                              <m:t>2</m:t>
                            </m:r>
                          </m:sup>
                        </m:sSup>
                        <m:r>
                          <a:rPr lang="en-US" altLang="zh-CN" sz="1800" b="0" i="0">
                            <a:solidFill>
                              <a:srgbClr val="6565FF"/>
                            </a:solidFill>
                            <a:latin typeface="Cambria Math" pitchFamily="34" charset="0"/>
                            <a:ea typeface="Cambria Math" pitchFamily="34" charset="-122"/>
                            <a:cs typeface="Cambria Math" pitchFamily="34" charset="-120"/>
                          </a:rPr>
                          <m:t>+98</m:t>
                        </m:r>
                        <m:r>
                          <a:rPr lang="en-US" altLang="zh-CN" sz="1800" b="0" i="0">
                            <a:solidFill>
                              <a:srgbClr val="6565FF"/>
                            </a:solidFill>
                            <a:latin typeface="Cambria Math" pitchFamily="34" charset="0"/>
                            <a:ea typeface="Cambria Math" pitchFamily="34" charset="-122"/>
                            <a:cs typeface="Cambria Math" pitchFamily="34" charset="-120"/>
                          </a:rPr>
                          <m:t>𝑥</m:t>
                        </m:r>
                        <m:r>
                          <a:rPr lang="en-US" altLang="zh-CN" sz="1800" b="0" i="0">
                            <a:solidFill>
                              <a:srgbClr val="6565FF"/>
                            </a:solidFill>
                            <a:latin typeface="Cambria Math" pitchFamily="34" charset="0"/>
                            <a:ea typeface="Cambria Math" pitchFamily="34" charset="-122"/>
                            <a:cs typeface="Cambria Math" pitchFamily="34" charset="-120"/>
                          </a:rPr>
                          <m:t>+35</m:t>
                        </m:r>
                      </m:num>
                      <m:den>
                        <m:r>
                          <a:rPr lang="en-US" altLang="zh-CN" sz="1800" b="0" i="0">
                            <a:solidFill>
                              <a:srgbClr val="6565FF"/>
                            </a:solidFill>
                            <a:latin typeface="Cambria Math" pitchFamily="34" charset="0"/>
                            <a:ea typeface="Cambria Math" pitchFamily="34" charset="-122"/>
                            <a:cs typeface="Cambria Math" pitchFamily="34" charset="-120"/>
                          </a:rPr>
                          <m:t>2(</m:t>
                        </m:r>
                        <m:r>
                          <a:rPr lang="en-US" altLang="zh-CN" sz="1800" b="0" i="0">
                            <a:solidFill>
                              <a:srgbClr val="6565FF"/>
                            </a:solidFill>
                            <a:latin typeface="Cambria Math" pitchFamily="34" charset="0"/>
                            <a:ea typeface="Cambria Math" pitchFamily="34" charset="-122"/>
                            <a:cs typeface="Cambria Math" pitchFamily="34" charset="-120"/>
                          </a:rPr>
                          <m:t>𝑥</m:t>
                        </m:r>
                        <m:r>
                          <a:rPr lang="en-US" altLang="zh-CN" sz="1800" b="0" i="0">
                            <a:solidFill>
                              <a:srgbClr val="6565FF"/>
                            </a:solidFill>
                            <a:latin typeface="Cambria Math" pitchFamily="34" charset="0"/>
                            <a:ea typeface="Cambria Math" pitchFamily="34" charset="-122"/>
                            <a:cs typeface="Cambria Math" pitchFamily="34" charset="-120"/>
                          </a:rPr>
                          <m:t>+1)</m:t>
                        </m:r>
                      </m:den>
                    </m:f>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𝑥</m:t>
                    </m:r>
                    <m:r>
                      <a:rPr lang="en-US" altLang="zh-CN" sz="1800" b="0" i="0">
                        <a:solidFill>
                          <a:srgbClr val="6565FF"/>
                        </a:solidFill>
                        <a:latin typeface="Cambria Math" pitchFamily="34" charset="0"/>
                        <a:ea typeface="Cambria Math" pitchFamily="34" charset="-122"/>
                        <a:cs typeface="Cambria Math" pitchFamily="34" charset="-120"/>
                      </a:rPr>
                      <m:t>≥0)</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4100"/>
                  </a:lnSpc>
                </a:pP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m:t>
                    </m:r>
                  </m:oMath>
                </a14:m>
                <a:r>
                  <a:rPr lang="en-US" altLang="zh-CN" sz="1800" b="0" i="0" dirty="0">
                    <a:solidFill>
                      <a:srgbClr val="6565FF"/>
                    </a:solidFill>
                    <a:latin typeface="SimSun" pitchFamily="34" charset="0"/>
                    <a:ea typeface="SimSun" pitchFamily="34" charset="-122"/>
                    <a:cs typeface="SimSu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所求的函数关系式为</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𝑦</m:t>
                    </m:r>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𝑥</m:t>
                            </m:r>
                          </m:e>
                          <m:sup>
                            <m:r>
                              <a:rPr lang="en-US" altLang="zh-CN" sz="1800" b="0" i="0">
                                <a:solidFill>
                                  <a:srgbClr val="6565FF"/>
                                </a:solidFill>
                                <a:latin typeface="Cambria Math" pitchFamily="34" charset="0"/>
                                <a:ea typeface="Cambria Math" pitchFamily="34" charset="-122"/>
                                <a:cs typeface="Cambria Math" pitchFamily="34" charset="-120"/>
                              </a:rPr>
                              <m:t>2</m:t>
                            </m:r>
                          </m:sup>
                        </m:sSup>
                        <m:r>
                          <a:rPr lang="en-US" altLang="zh-CN" sz="1800" b="0" i="0">
                            <a:solidFill>
                              <a:srgbClr val="6565FF"/>
                            </a:solidFill>
                            <a:latin typeface="Cambria Math" pitchFamily="34" charset="0"/>
                            <a:ea typeface="Cambria Math" pitchFamily="34" charset="-122"/>
                            <a:cs typeface="Cambria Math" pitchFamily="34" charset="-120"/>
                          </a:rPr>
                          <m:t>+98</m:t>
                        </m:r>
                        <m:r>
                          <a:rPr lang="en-US" altLang="zh-CN" sz="1800" b="0" i="0">
                            <a:solidFill>
                              <a:srgbClr val="6565FF"/>
                            </a:solidFill>
                            <a:latin typeface="Cambria Math" pitchFamily="34" charset="0"/>
                            <a:ea typeface="Cambria Math" pitchFamily="34" charset="-122"/>
                            <a:cs typeface="Cambria Math" pitchFamily="34" charset="-120"/>
                          </a:rPr>
                          <m:t>𝑥</m:t>
                        </m:r>
                        <m:r>
                          <a:rPr lang="en-US" altLang="zh-CN" sz="1800" b="0" i="0">
                            <a:solidFill>
                              <a:srgbClr val="6565FF"/>
                            </a:solidFill>
                            <a:latin typeface="Cambria Math" pitchFamily="34" charset="0"/>
                            <a:ea typeface="Cambria Math" pitchFamily="34" charset="-122"/>
                            <a:cs typeface="Cambria Math" pitchFamily="34" charset="-120"/>
                          </a:rPr>
                          <m:t>+35</m:t>
                        </m:r>
                      </m:num>
                      <m:den>
                        <m:r>
                          <a:rPr lang="en-US" altLang="zh-CN" sz="1800" b="0" i="0">
                            <a:solidFill>
                              <a:srgbClr val="6565FF"/>
                            </a:solidFill>
                            <a:latin typeface="Cambria Math" pitchFamily="34" charset="0"/>
                            <a:ea typeface="Cambria Math" pitchFamily="34" charset="-122"/>
                            <a:cs typeface="Cambria Math" pitchFamily="34" charset="-120"/>
                          </a:rPr>
                          <m:t>2(</m:t>
                        </m:r>
                        <m:r>
                          <a:rPr lang="en-US" altLang="zh-CN" sz="1800" b="0" i="0">
                            <a:solidFill>
                              <a:srgbClr val="6565FF"/>
                            </a:solidFill>
                            <a:latin typeface="Cambria Math" pitchFamily="34" charset="0"/>
                            <a:ea typeface="Cambria Math" pitchFamily="34" charset="-122"/>
                            <a:cs typeface="Cambria Math" pitchFamily="34" charset="-120"/>
                          </a:rPr>
                          <m:t>𝑥</m:t>
                        </m:r>
                        <m:r>
                          <a:rPr lang="en-US" altLang="zh-CN" sz="1800" b="0" i="0">
                            <a:solidFill>
                              <a:srgbClr val="6565FF"/>
                            </a:solidFill>
                            <a:latin typeface="Cambria Math" pitchFamily="34" charset="0"/>
                            <a:ea typeface="Cambria Math" pitchFamily="34" charset="-122"/>
                            <a:cs typeface="Cambria Math" pitchFamily="34" charset="-120"/>
                          </a:rPr>
                          <m:t>+1)</m:t>
                        </m:r>
                      </m:den>
                    </m:f>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𝑥</m:t>
                    </m:r>
                    <m:r>
                      <a:rPr lang="en-US" altLang="zh-CN" sz="1800" b="0" i="0">
                        <a:solidFill>
                          <a:srgbClr val="6565FF"/>
                        </a:solidFill>
                        <a:latin typeface="Cambria Math" pitchFamily="34" charset="0"/>
                        <a:ea typeface="Cambria Math" pitchFamily="34" charset="-122"/>
                        <a:cs typeface="Cambria Math" pitchFamily="34" charset="-120"/>
                      </a:rPr>
                      <m:t>≥0)</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3300"/>
                  </a:lnSpc>
                </a:pP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m:t>
                    </m:r>
                  </m:oMath>
                </a14:m>
                <a:r>
                  <a:rPr lang="en-US" altLang="zh-CN" sz="1800" b="0" i="0" dirty="0">
                    <a:solidFill>
                      <a:srgbClr val="6565FF"/>
                    </a:solidFill>
                    <a:latin typeface="SimSun" pitchFamily="34" charset="0"/>
                    <a:ea typeface="SimSun" pitchFamily="34" charset="-122"/>
                    <a:cs typeface="SimSu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当</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𝑥</m:t>
                    </m:r>
                    <m:r>
                      <a:rPr lang="en-US" altLang="zh-CN" sz="1800" b="0" i="0">
                        <a:solidFill>
                          <a:srgbClr val="6565FF"/>
                        </a:solidFill>
                        <a:latin typeface="Cambria Math" pitchFamily="34" charset="0"/>
                        <a:ea typeface="Cambria Math" pitchFamily="34" charset="-122"/>
                        <a:cs typeface="Cambria Math" pitchFamily="34" charset="-120"/>
                      </a:rPr>
                      <m:t>=100</m:t>
                    </m:r>
                  </m:oMath>
                </a14:m>
                <a:r>
                  <a:rPr lang="en-US" altLang="zh-CN" sz="1800" b="0" i="0" dirty="0">
                    <a:solidFill>
                      <a:srgbClr val="6565FF"/>
                    </a:solidFill>
                    <a:latin typeface="Times New Roman" pitchFamily="34" charset="0"/>
                    <a:ea typeface="微软雅黑" pitchFamily="34" charset="-122"/>
                    <a:cs typeface="Times New Roman" pitchFamily="34" charset="-120"/>
                  </a:rPr>
                  <a:t>时，</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𝑦</m:t>
                    </m:r>
                    <m:r>
                      <a:rPr lang="en-US" altLang="zh-CN" sz="1800" b="0" i="0">
                        <a:solidFill>
                          <a:srgbClr val="6565FF"/>
                        </a:solidFill>
                        <a:latin typeface="Cambria Math" pitchFamily="34" charset="0"/>
                        <a:ea typeface="Cambria Math" pitchFamily="34" charset="-122"/>
                        <a:cs typeface="Cambria Math" pitchFamily="34" charset="-120"/>
                      </a:rPr>
                      <m:t>&lt;0</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3100"/>
                  </a:lnSpc>
                </a:pP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SimSun" pitchFamily="34" charset="0"/>
                    <a:ea typeface="SimSun" pitchFamily="34" charset="-122"/>
                    <a:cs typeface="SimSu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年广告费投入100万元时，企业亏损.</a:t>
                </a:r>
                <a:endParaRPr lang="en-US" altLang="zh-CN" sz="1800" dirty="0"/>
              </a:p>
            </p:txBody>
          </p:sp>
        </mc:Choice>
        <mc:Fallback xmlns="">
          <p:sp>
            <p:nvSpPr>
              <p:cNvPr id="3" name="QO_7_AN.43_1#5df819f8c?vcp=1&amp;vop=1&amp;pid=30691e56e&amp;color=36,64,97&amp;vtp=1&amp;bbb=1"/>
              <p:cNvSpPr>
                <a:spLocks noRot="1" noChangeAspect="1" noMove="1" noResize="1" noEditPoints="1" noAdjustHandles="1" noChangeArrowheads="1" noChangeShapeType="1" noTextEdit="1"/>
              </p:cNvSpPr>
              <p:nvPr/>
            </p:nvSpPr>
            <p:spPr>
              <a:xfrm>
                <a:off x="539496" y="1578723"/>
                <a:ext cx="11109960" cy="4224655"/>
              </a:xfrm>
              <a:prstGeom prst="rect">
                <a:avLst/>
              </a:prstGeom>
              <a:blipFill>
                <a:blip r:embed="rId4"/>
                <a:stretch>
                  <a:fillRect l="-1317" b="-3319"/>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anim calcmode="lin" valueType="num">
                                      <p:cBhvr>
                                        <p:cTn id="8" dur="500" fill="hold"/>
                                        <p:tgtEl>
                                          <p:spTgt spid="3">
                                            <p:bg/>
                                          </p:spTgt>
                                        </p:tgtEl>
                                        <p:attrNameLst>
                                          <p:attrName>ppt_x</p:attrName>
                                        </p:attrNameLst>
                                      </p:cBhvr>
                                      <p:tavLst>
                                        <p:tav tm="0">
                                          <p:val>
                                            <p:strVal val="#ppt_x"/>
                                          </p:val>
                                        </p:tav>
                                        <p:tav tm="100000">
                                          <p:val>
                                            <p:strVal val="#ppt_x"/>
                                          </p:val>
                                        </p:tav>
                                      </p:tavLst>
                                    </p:anim>
                                    <p:anim calcmode="lin" valueType="num">
                                      <p:cBhvr>
                                        <p:cTn id="9" dur="500" fill="hold"/>
                                        <p:tgtEl>
                                          <p:spTgt spid="3">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500"/>
                                        <p:tgtEl>
                                          <p:spTgt spid="3">
                                            <p:txEl>
                                              <p:pRg st="0" end="0"/>
                                            </p:txEl>
                                          </p:spTgt>
                                        </p:tgtEl>
                                      </p:cBhvr>
                                    </p:animEffect>
                                    <p:anim calcmode="lin" valueType="num">
                                      <p:cBhvr>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3">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fade">
                                      <p:cBhvr>
                                        <p:cTn id="17" dur="500"/>
                                        <p:tgtEl>
                                          <p:spTgt spid="3">
                                            <p:txEl>
                                              <p:pRg st="1" end="1"/>
                                            </p:txEl>
                                          </p:spTgt>
                                        </p:tgtEl>
                                      </p:cBhvr>
                                    </p:animEffect>
                                    <p:anim calcmode="lin" valueType="num">
                                      <p:cBhvr>
                                        <p:cTn id="18"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3">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fade">
                                      <p:cBhvr>
                                        <p:cTn id="22" dur="500"/>
                                        <p:tgtEl>
                                          <p:spTgt spid="3">
                                            <p:txEl>
                                              <p:pRg st="2" end="2"/>
                                            </p:txEl>
                                          </p:spTgt>
                                        </p:tgtEl>
                                      </p:cBhvr>
                                    </p:animEffect>
                                    <p:anim calcmode="lin" valueType="num">
                                      <p:cBhvr>
                                        <p:cTn id="2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3">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Effect transition="in" filter="fade">
                                      <p:cBhvr>
                                        <p:cTn id="27" dur="500"/>
                                        <p:tgtEl>
                                          <p:spTgt spid="3">
                                            <p:txEl>
                                              <p:pRg st="3" end="3"/>
                                            </p:txEl>
                                          </p:spTgt>
                                        </p:tgtEl>
                                      </p:cBhvr>
                                    </p:animEffect>
                                    <p:anim calcmode="lin" valueType="num">
                                      <p:cBhvr>
                                        <p:cTn id="28"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3">
                                            <p:txEl>
                                              <p:pRg st="3" end="3"/>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3">
                                            <p:txEl>
                                              <p:pRg st="4" end="4"/>
                                            </p:txEl>
                                          </p:spTgt>
                                        </p:tgtEl>
                                        <p:attrNameLst>
                                          <p:attrName>style.visibility</p:attrName>
                                        </p:attrNameLst>
                                      </p:cBhvr>
                                      <p:to>
                                        <p:strVal val="visible"/>
                                      </p:to>
                                    </p:set>
                                    <p:animEffect transition="in" filter="fade">
                                      <p:cBhvr>
                                        <p:cTn id="32" dur="500"/>
                                        <p:tgtEl>
                                          <p:spTgt spid="3">
                                            <p:txEl>
                                              <p:pRg st="4" end="4"/>
                                            </p:txEl>
                                          </p:spTgt>
                                        </p:tgtEl>
                                      </p:cBhvr>
                                    </p:animEffect>
                                    <p:anim calcmode="lin" valueType="num">
                                      <p:cBhvr>
                                        <p:cTn id="33"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4" dur="500" fill="hold"/>
                                        <p:tgtEl>
                                          <p:spTgt spid="3">
                                            <p:txEl>
                                              <p:pRg st="4" end="4"/>
                                            </p:txEl>
                                          </p:spTgt>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Effect transition="in" filter="fade">
                                      <p:cBhvr>
                                        <p:cTn id="37" dur="500"/>
                                        <p:tgtEl>
                                          <p:spTgt spid="3">
                                            <p:txEl>
                                              <p:pRg st="5" end="5"/>
                                            </p:txEl>
                                          </p:spTgt>
                                        </p:tgtEl>
                                      </p:cBhvr>
                                    </p:animEffect>
                                    <p:anim calcmode="lin" valueType="num">
                                      <p:cBhvr>
                                        <p:cTn id="38"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39" dur="500" fill="hold"/>
                                        <p:tgtEl>
                                          <p:spTgt spid="3">
                                            <p:txEl>
                                              <p:pRg st="5" end="5"/>
                                            </p:txEl>
                                          </p:spTgt>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3">
                                            <p:txEl>
                                              <p:pRg st="6" end="6"/>
                                            </p:txEl>
                                          </p:spTgt>
                                        </p:tgtEl>
                                        <p:attrNameLst>
                                          <p:attrName>style.visibility</p:attrName>
                                        </p:attrNameLst>
                                      </p:cBhvr>
                                      <p:to>
                                        <p:strVal val="visible"/>
                                      </p:to>
                                    </p:set>
                                    <p:animEffect transition="in" filter="fade">
                                      <p:cBhvr>
                                        <p:cTn id="42" dur="500"/>
                                        <p:tgtEl>
                                          <p:spTgt spid="3">
                                            <p:txEl>
                                              <p:pRg st="6" end="6"/>
                                            </p:txEl>
                                          </p:spTgt>
                                        </p:tgtEl>
                                      </p:cBhvr>
                                    </p:animEffect>
                                    <p:anim calcmode="lin" valueType="num">
                                      <p:cBhvr>
                                        <p:cTn id="43"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44" dur="500" fill="hold"/>
                                        <p:tgtEl>
                                          <p:spTgt spid="3">
                                            <p:txEl>
                                              <p:pRg st="6" end="6"/>
                                            </p:txEl>
                                          </p:spTgt>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3">
                                            <p:txEl>
                                              <p:pRg st="7" end="7"/>
                                            </p:txEl>
                                          </p:spTgt>
                                        </p:tgtEl>
                                        <p:attrNameLst>
                                          <p:attrName>style.visibility</p:attrName>
                                        </p:attrNameLst>
                                      </p:cBhvr>
                                      <p:to>
                                        <p:strVal val="visible"/>
                                      </p:to>
                                    </p:set>
                                    <p:animEffect transition="in" filter="fade">
                                      <p:cBhvr>
                                        <p:cTn id="47" dur="500"/>
                                        <p:tgtEl>
                                          <p:spTgt spid="3">
                                            <p:txEl>
                                              <p:pRg st="7" end="7"/>
                                            </p:txEl>
                                          </p:spTgt>
                                        </p:tgtEl>
                                      </p:cBhvr>
                                    </p:animEffect>
                                    <p:anim calcmode="lin" valueType="num">
                                      <p:cBhvr>
                                        <p:cTn id="48"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49" dur="500" fill="hold"/>
                                        <p:tgtEl>
                                          <p:spTgt spid="3">
                                            <p:txEl>
                                              <p:pRg st="7" end="7"/>
                                            </p:txEl>
                                          </p:spTgt>
                                        </p:tgtEl>
                                        <p:attrNameLst>
                                          <p:attrName>ppt_y</p:attrName>
                                        </p:attrNameLst>
                                      </p:cBhvr>
                                      <p:tavLst>
                                        <p:tav tm="0">
                                          <p:val>
                                            <p:strVal val="#ppt_y+.1"/>
                                          </p:val>
                                        </p:tav>
                                        <p:tav tm="100000">
                                          <p:val>
                                            <p:strVal val="#ppt_y"/>
                                          </p:val>
                                        </p:tav>
                                      </p:tavLst>
                                    </p:anim>
                                  </p:childTnLst>
                                </p:cTn>
                              </p:par>
                              <p:par>
                                <p:cTn id="50" presetID="42" presetClass="entr" presetSubtype="0" fill="hold" grpId="0" nodeType="withEffect">
                                  <p:stCondLst>
                                    <p:cond delay="0"/>
                                  </p:stCondLst>
                                  <p:childTnLst>
                                    <p:set>
                                      <p:cBhvr>
                                        <p:cTn id="51" dur="1" fill="hold">
                                          <p:stCondLst>
                                            <p:cond delay="0"/>
                                          </p:stCondLst>
                                        </p:cTn>
                                        <p:tgtEl>
                                          <p:spTgt spid="3">
                                            <p:txEl>
                                              <p:pRg st="8" end="8"/>
                                            </p:txEl>
                                          </p:spTgt>
                                        </p:tgtEl>
                                        <p:attrNameLst>
                                          <p:attrName>style.visibility</p:attrName>
                                        </p:attrNameLst>
                                      </p:cBhvr>
                                      <p:to>
                                        <p:strVal val="visible"/>
                                      </p:to>
                                    </p:set>
                                    <p:animEffect transition="in" filter="fade">
                                      <p:cBhvr>
                                        <p:cTn id="52" dur="500"/>
                                        <p:tgtEl>
                                          <p:spTgt spid="3">
                                            <p:txEl>
                                              <p:pRg st="8" end="8"/>
                                            </p:txEl>
                                          </p:spTgt>
                                        </p:tgtEl>
                                      </p:cBhvr>
                                    </p:animEffect>
                                    <p:anim calcmode="lin" valueType="num">
                                      <p:cBhvr>
                                        <p:cTn id="53"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p:cTn id="54" dur="500" fill="hold"/>
                                        <p:tgtEl>
                                          <p:spTgt spid="3">
                                            <p:txEl>
                                              <p:pRg st="8" end="8"/>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25.xml><?xml version="1.0" encoding="utf-8"?>
<p:sld xmlns:a="http://schemas.openxmlformats.org/drawingml/2006/main" xmlns:r="http://schemas.openxmlformats.org/officeDocument/2006/relationships" xmlns:p="http://schemas.openxmlformats.org/presentationml/2006/main">
  <p:cSld name="Slide 25&amp;si=25checked= 1 &amp; amp; version = 1.0.5checked=1&amp;version=1.0.5">
    <p:spTree>
      <p:nvGrpSpPr>
        <p:cNvPr id="1" name=""/>
        <p:cNvGrpSpPr/>
        <p:nvPr/>
      </p:nvGrpSpPr>
      <p:grpSpPr>
        <a:xfrm>
          <a:off x="0" y="0"/>
          <a:ext cx="0" cy="0"/>
          <a:chOff x="0" y="0"/>
          <a:chExt cx="0" cy="0"/>
        </a:xfrm>
      </p:grpSpPr>
      <p:sp>
        <p:nvSpPr>
          <p:cNvPr id="2" name="QO_7_BD.44_1#c6cfa4380?vcp=1&amp;vop=1&amp;pid=30691e56e&amp;color=36,64,97&amp;vtp=1&amp;bt=1&amp;bbb=1"/>
          <p:cNvSpPr/>
          <p:nvPr/>
        </p:nvSpPr>
        <p:spPr>
          <a:xfrm>
            <a:off x="539496" y="1350409"/>
            <a:ext cx="11109960" cy="363665"/>
          </a:xfrm>
          <a:prstGeom prst="rect">
            <a:avLst/>
          </a:prstGeom>
          <a:noFill/>
          <a:ln/>
        </p:spPr>
        <p:txBody>
          <a:bodyPr wrap="none" lIns="0" tIns="0" rIns="0" bIns="0" rtlCol="0" anchor="t"/>
          <a:lstStyle/>
          <a:p>
            <a:pPr algn="l" latinLnBrk="1">
              <a:lnSpc>
                <a:spcPts val="3200"/>
              </a:lnSpc>
            </a:pPr>
            <a:r>
              <a:rPr lang="en-US" altLang="zh-CN" sz="1800" b="0" i="0" dirty="0">
                <a:solidFill>
                  <a:srgbClr val="003760"/>
                </a:solidFill>
                <a:latin typeface="Times New Roman" pitchFamily="34" charset="0"/>
                <a:ea typeface="微软雅黑" pitchFamily="34" charset="-122"/>
                <a:cs typeface="Times New Roman" pitchFamily="34" charset="-120"/>
              </a:rPr>
              <a:t>（2）</a:t>
            </a:r>
            <a:r>
              <a:rPr lang="en-US" altLang="zh-CN" sz="1800" b="0" i="0" dirty="0">
                <a:solidFill>
                  <a:srgbClr val="244061"/>
                </a:solidFill>
                <a:latin typeface="Times New Roman" pitchFamily="34" charset="0"/>
                <a:ea typeface="微软雅黑" pitchFamily="34" charset="-122"/>
                <a:cs typeface="Times New Roman" pitchFamily="34" charset="-120"/>
              </a:rPr>
              <a:t>当年广告费投入多少万元时，企业年利润最大?</a:t>
            </a:r>
            <a:endParaRPr lang="en-US" altLang="zh-CN" sz="1800" dirty="0"/>
          </a:p>
        </p:txBody>
      </p:sp>
      <mc:AlternateContent xmlns:mc="http://schemas.openxmlformats.org/markup-compatibility/2006" xmlns:a14="http://schemas.microsoft.com/office/drawing/2010/main">
        <mc:Choice Requires="a14">
          <p:sp>
            <p:nvSpPr>
              <p:cNvPr id="3" name="QO_7_AN.45_1#c6cfa4380?vcp=1&amp;vop=1&amp;pid=30691e56e&amp;color=36,64,97&amp;vtp=1&amp;bbb=1"/>
              <p:cNvSpPr/>
              <p:nvPr/>
            </p:nvSpPr>
            <p:spPr>
              <a:xfrm>
                <a:off x="539496" y="1724043"/>
                <a:ext cx="11109960" cy="3910140"/>
              </a:xfrm>
              <a:prstGeom prst="rect">
                <a:avLst/>
              </a:prstGeom>
              <a:noFill/>
              <a:ln/>
            </p:spPr>
            <p:txBody>
              <a:bodyPr wrap="none" lIns="0" tIns="0" rIns="0" bIns="0" rtlCol="0" anchor="t"/>
              <a:lstStyle/>
              <a:p>
                <a:pPr algn="l" latinLnBrk="1">
                  <a:lnSpc>
                    <a:spcPts val="4100"/>
                  </a:lnSpc>
                </a:pPr>
                <a:r>
                  <a:rPr lang="en-US" altLang="zh-CN" sz="1800" b="0" i="0" dirty="0">
                    <a:solidFill>
                      <a:srgbClr val="6565FF"/>
                    </a:solidFill>
                    <a:latin typeface="Times New Roman" pitchFamily="34" charset="0"/>
                    <a:ea typeface="微软雅黑" pitchFamily="34" charset="-122"/>
                    <a:cs typeface="Times New Roman" pitchFamily="34" charset="-120"/>
                  </a:rPr>
                  <a:t>【解】由</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𝑦</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𝑓</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𝑥</m:t>
                    </m:r>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𝑥</m:t>
                            </m:r>
                          </m:e>
                          <m:sup>
                            <m:r>
                              <a:rPr lang="en-US" altLang="zh-CN" sz="1800" b="0" i="0">
                                <a:solidFill>
                                  <a:srgbClr val="6565FF"/>
                                </a:solidFill>
                                <a:latin typeface="Cambria Math" pitchFamily="34" charset="0"/>
                                <a:ea typeface="Cambria Math" pitchFamily="34" charset="-122"/>
                                <a:cs typeface="Cambria Math" pitchFamily="34" charset="-120"/>
                              </a:rPr>
                              <m:t>2</m:t>
                            </m:r>
                          </m:sup>
                        </m:sSup>
                        <m:r>
                          <a:rPr lang="en-US" altLang="zh-CN" sz="1800" b="0" i="0">
                            <a:solidFill>
                              <a:srgbClr val="6565FF"/>
                            </a:solidFill>
                            <a:latin typeface="Cambria Math" pitchFamily="34" charset="0"/>
                            <a:ea typeface="Cambria Math" pitchFamily="34" charset="-122"/>
                            <a:cs typeface="Cambria Math" pitchFamily="34" charset="-120"/>
                          </a:rPr>
                          <m:t>+98</m:t>
                        </m:r>
                        <m:r>
                          <a:rPr lang="en-US" altLang="zh-CN" sz="1800" b="0" i="0">
                            <a:solidFill>
                              <a:srgbClr val="6565FF"/>
                            </a:solidFill>
                            <a:latin typeface="Cambria Math" pitchFamily="34" charset="0"/>
                            <a:ea typeface="Cambria Math" pitchFamily="34" charset="-122"/>
                            <a:cs typeface="Cambria Math" pitchFamily="34" charset="-120"/>
                          </a:rPr>
                          <m:t>𝑥</m:t>
                        </m:r>
                        <m:r>
                          <a:rPr lang="en-US" altLang="zh-CN" sz="1800" b="0" i="0">
                            <a:solidFill>
                              <a:srgbClr val="6565FF"/>
                            </a:solidFill>
                            <a:latin typeface="Cambria Math" pitchFamily="34" charset="0"/>
                            <a:ea typeface="Cambria Math" pitchFamily="34" charset="-122"/>
                            <a:cs typeface="Cambria Math" pitchFamily="34" charset="-120"/>
                          </a:rPr>
                          <m:t>+35</m:t>
                        </m:r>
                      </m:num>
                      <m:den>
                        <m:r>
                          <a:rPr lang="en-US" altLang="zh-CN" sz="1800" b="0" i="0">
                            <a:solidFill>
                              <a:srgbClr val="6565FF"/>
                            </a:solidFill>
                            <a:latin typeface="Cambria Math" pitchFamily="34" charset="0"/>
                            <a:ea typeface="Cambria Math" pitchFamily="34" charset="-122"/>
                            <a:cs typeface="Cambria Math" pitchFamily="34" charset="-120"/>
                          </a:rPr>
                          <m:t>2(</m:t>
                        </m:r>
                        <m:r>
                          <a:rPr lang="en-US" altLang="zh-CN" sz="1800" b="0" i="0">
                            <a:solidFill>
                              <a:srgbClr val="6565FF"/>
                            </a:solidFill>
                            <a:latin typeface="Cambria Math" pitchFamily="34" charset="0"/>
                            <a:ea typeface="Cambria Math" pitchFamily="34" charset="-122"/>
                            <a:cs typeface="Cambria Math" pitchFamily="34" charset="-120"/>
                          </a:rPr>
                          <m:t>𝑥</m:t>
                        </m:r>
                        <m:r>
                          <a:rPr lang="en-US" altLang="zh-CN" sz="1800" b="0" i="0">
                            <a:solidFill>
                              <a:srgbClr val="6565FF"/>
                            </a:solidFill>
                            <a:latin typeface="Cambria Math" pitchFamily="34" charset="0"/>
                            <a:ea typeface="Cambria Math" pitchFamily="34" charset="-122"/>
                            <a:cs typeface="Cambria Math" pitchFamily="34" charset="-120"/>
                          </a:rPr>
                          <m:t>+1)</m:t>
                        </m:r>
                      </m:den>
                    </m:f>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𝑥</m:t>
                    </m:r>
                    <m:r>
                      <a:rPr lang="en-US" altLang="zh-CN" sz="1800" b="0" i="0">
                        <a:solidFill>
                          <a:srgbClr val="6565FF"/>
                        </a:solidFill>
                        <a:latin typeface="Cambria Math" pitchFamily="34" charset="0"/>
                        <a:ea typeface="Cambria Math" pitchFamily="34" charset="-122"/>
                        <a:cs typeface="Cambria Math" pitchFamily="34" charset="-120"/>
                      </a:rPr>
                      <m:t>≥0)</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4100"/>
                  </a:lnSpc>
                </a:pPr>
                <a:r>
                  <a:rPr lang="en-US" altLang="zh-CN" b="0" i="0">
                    <a:solidFill>
                      <a:srgbClr val="6565FF"/>
                    </a:solidFill>
                    <a:latin typeface="Times New Roman" pitchFamily="34" charset="0"/>
                    <a:ea typeface="微软雅黑" pitchFamily="34" charset="-122"/>
                    <a:cs typeface="Times New Roman" pitchFamily="34" charset="-120"/>
                  </a:rPr>
                  <a:t>得</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𝑓</m:t>
                    </m:r>
                    <m:r>
                      <m:rPr>
                        <m:nor/>
                      </m:rPr>
                      <a:rPr lang="en-US" altLang="zh-CN" sz="1800" b="0" i="0">
                        <a:solidFill>
                          <a:srgbClr val="6565FF"/>
                        </a:solidFill>
                        <a:latin typeface="Cambria Math" pitchFamily="34" charset="0"/>
                        <a:ea typeface="Cambria Math" pitchFamily="34" charset="-122"/>
                        <a:cs typeface="Cambria Math" pitchFamily="34" charset="-120"/>
                      </a:rPr>
                      <m:t> </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𝑥</m:t>
                    </m:r>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𝑥</m:t>
                            </m:r>
                          </m:e>
                          <m:sup>
                            <m:r>
                              <a:rPr lang="en-US" altLang="zh-CN" sz="1800" b="0" i="0">
                                <a:solidFill>
                                  <a:srgbClr val="6565FF"/>
                                </a:solidFill>
                                <a:latin typeface="Cambria Math" pitchFamily="34" charset="0"/>
                                <a:ea typeface="Cambria Math" pitchFamily="34" charset="-122"/>
                                <a:cs typeface="Cambria Math" pitchFamily="34" charset="-120"/>
                              </a:rPr>
                              <m:t>2</m:t>
                            </m:r>
                          </m:sup>
                        </m:sSup>
                        <m:r>
                          <a:rPr lang="en-US" altLang="zh-CN" sz="1800" b="0" i="0">
                            <a:solidFill>
                              <a:srgbClr val="6565FF"/>
                            </a:solidFill>
                            <a:latin typeface="Cambria Math" pitchFamily="34" charset="0"/>
                            <a:ea typeface="Cambria Math" pitchFamily="34" charset="-122"/>
                            <a:cs typeface="Cambria Math" pitchFamily="34" charset="-120"/>
                          </a:rPr>
                          <m:t>−2</m:t>
                        </m:r>
                        <m:r>
                          <a:rPr lang="en-US" altLang="zh-CN" sz="1800" b="0" i="0">
                            <a:solidFill>
                              <a:srgbClr val="6565FF"/>
                            </a:solidFill>
                            <a:latin typeface="Cambria Math" pitchFamily="34" charset="0"/>
                            <a:ea typeface="Cambria Math" pitchFamily="34" charset="-122"/>
                            <a:cs typeface="Cambria Math" pitchFamily="34" charset="-120"/>
                          </a:rPr>
                          <m:t>𝑥</m:t>
                        </m:r>
                        <m:r>
                          <a:rPr lang="en-US" altLang="zh-CN" sz="1800" b="0" i="0">
                            <a:solidFill>
                              <a:srgbClr val="6565FF"/>
                            </a:solidFill>
                            <a:latin typeface="Cambria Math" pitchFamily="34" charset="0"/>
                            <a:ea typeface="Cambria Math" pitchFamily="34" charset="-122"/>
                            <a:cs typeface="Cambria Math" pitchFamily="34" charset="-120"/>
                          </a:rPr>
                          <m:t>+63</m:t>
                        </m:r>
                      </m:num>
                      <m:den>
                        <m:r>
                          <a:rPr lang="en-US" altLang="zh-CN" sz="1800" b="0" i="0">
                            <a:solidFill>
                              <a:srgbClr val="6565FF"/>
                            </a:solidFill>
                            <a:latin typeface="Cambria Math" pitchFamily="34" charset="0"/>
                            <a:ea typeface="Cambria Math" pitchFamily="34" charset="-122"/>
                            <a:cs typeface="Cambria Math" pitchFamily="34" charset="-120"/>
                          </a:rPr>
                          <m:t>2(</m:t>
                        </m:r>
                        <m:r>
                          <a:rPr lang="en-US" altLang="zh-CN" sz="1800" b="0" i="0">
                            <a:solidFill>
                              <a:srgbClr val="6565FF"/>
                            </a:solidFill>
                            <a:latin typeface="Cambria Math" pitchFamily="34" charset="0"/>
                            <a:ea typeface="Cambria Math" pitchFamily="34" charset="-122"/>
                            <a:cs typeface="Cambria Math" pitchFamily="34" charset="-120"/>
                          </a:rPr>
                          <m:t>𝑥</m:t>
                        </m:r>
                        <m:r>
                          <a:rPr lang="en-US" altLang="zh-CN" sz="1800" b="0" i="0">
                            <a:solidFill>
                              <a:srgbClr val="6565FF"/>
                            </a:solidFill>
                            <a:latin typeface="Cambria Math" pitchFamily="34" charset="0"/>
                            <a:ea typeface="Cambria Math" pitchFamily="34" charset="-122"/>
                            <a:cs typeface="Cambria Math" pitchFamily="34" charset="-120"/>
                          </a:rPr>
                          <m:t>+1</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m:t>
                            </m:r>
                          </m:e>
                          <m:sup>
                            <m:r>
                              <a:rPr lang="en-US" altLang="zh-CN" sz="1800" b="0" i="0">
                                <a:solidFill>
                                  <a:srgbClr val="6565FF"/>
                                </a:solidFill>
                                <a:latin typeface="Cambria Math" pitchFamily="34" charset="0"/>
                                <a:ea typeface="Cambria Math" pitchFamily="34" charset="-122"/>
                                <a:cs typeface="Cambria Math" pitchFamily="34" charset="-120"/>
                              </a:rPr>
                              <m:t>2</m:t>
                            </m:r>
                          </m:sup>
                        </m:sSup>
                      </m:den>
                    </m:f>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𝑥</m:t>
                    </m:r>
                    <m:r>
                      <a:rPr lang="en-US" altLang="zh-CN" sz="1800" b="0" i="0">
                        <a:solidFill>
                          <a:srgbClr val="6565FF"/>
                        </a:solidFill>
                        <a:latin typeface="Cambria Math" pitchFamily="34" charset="0"/>
                        <a:ea typeface="Cambria Math" pitchFamily="34" charset="-122"/>
                        <a:cs typeface="Cambria Math" pitchFamily="34" charset="-120"/>
                      </a:rPr>
                      <m:t>≥0)</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3300"/>
                  </a:lnSpc>
                </a:pPr>
                <a:r>
                  <a:rPr lang="en-US" altLang="zh-CN" b="0" i="0">
                    <a:solidFill>
                      <a:srgbClr val="6565FF"/>
                    </a:solidFill>
                    <a:latin typeface="Times New Roman" pitchFamily="34" charset="0"/>
                    <a:ea typeface="微软雅黑" pitchFamily="34" charset="-122"/>
                    <a:cs typeface="Times New Roman" pitchFamily="34" charset="-120"/>
                  </a:rPr>
                  <a:t>令</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𝑓</m:t>
                    </m:r>
                    <m:r>
                      <m:rPr>
                        <m:nor/>
                      </m:rPr>
                      <a:rPr lang="en-US" altLang="zh-CN" sz="1800" b="0" i="0">
                        <a:solidFill>
                          <a:srgbClr val="6565FF"/>
                        </a:solidFill>
                        <a:latin typeface="Cambria Math" pitchFamily="34" charset="0"/>
                        <a:ea typeface="Cambria Math" pitchFamily="34" charset="-122"/>
                        <a:cs typeface="Cambria Math" pitchFamily="34" charset="-120"/>
                      </a:rPr>
                      <m:t> </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𝑥</m:t>
                    </m:r>
                    <m:r>
                      <a:rPr lang="en-US" altLang="zh-CN" sz="1800" b="0" i="0">
                        <a:solidFill>
                          <a:srgbClr val="6565FF"/>
                        </a:solidFill>
                        <a:latin typeface="Cambria Math" pitchFamily="34" charset="0"/>
                        <a:ea typeface="Cambria Math" pitchFamily="34" charset="-122"/>
                        <a:cs typeface="Cambria Math" pitchFamily="34" charset="-120"/>
                      </a:rPr>
                      <m:t>)=0</m:t>
                    </m:r>
                  </m:oMath>
                </a14:m>
                <a:r>
                  <a:rPr lang="en-US" altLang="zh-CN" sz="1800" b="0" i="0" dirty="0">
                    <a:solidFill>
                      <a:srgbClr val="6565FF"/>
                    </a:solidFill>
                    <a:latin typeface="Times New Roman" pitchFamily="34" charset="0"/>
                    <a:ea typeface="微软雅黑" pitchFamily="34" charset="-122"/>
                    <a:cs typeface="Times New Roman" pitchFamily="34" charset="-120"/>
                  </a:rPr>
                  <a:t>，则</a:t>
                </a:r>
                <a14:m>
                  <m:oMath xmlns:m="http://schemas.openxmlformats.org/officeDocument/2006/math">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𝑥</m:t>
                        </m:r>
                      </m:e>
                      <m:sup>
                        <m:r>
                          <a:rPr lang="en-US" altLang="zh-CN" sz="1800" b="0" i="0">
                            <a:solidFill>
                              <a:srgbClr val="6565FF"/>
                            </a:solidFill>
                            <a:latin typeface="Cambria Math" pitchFamily="34" charset="0"/>
                            <a:ea typeface="Cambria Math" pitchFamily="34" charset="-122"/>
                            <a:cs typeface="Cambria Math" pitchFamily="34" charset="-120"/>
                          </a:rPr>
                          <m:t>2</m:t>
                        </m:r>
                      </m:sup>
                    </m:sSup>
                    <m:r>
                      <a:rPr lang="en-US" altLang="zh-CN" sz="1800" b="0" i="0">
                        <a:solidFill>
                          <a:srgbClr val="6565FF"/>
                        </a:solidFill>
                        <a:latin typeface="Cambria Math" pitchFamily="34" charset="0"/>
                        <a:ea typeface="Cambria Math" pitchFamily="34" charset="-122"/>
                        <a:cs typeface="Cambria Math" pitchFamily="34" charset="-120"/>
                      </a:rPr>
                      <m:t>+2</m:t>
                    </m:r>
                    <m:r>
                      <a:rPr lang="en-US" altLang="zh-CN" sz="1800" b="0" i="0">
                        <a:solidFill>
                          <a:srgbClr val="6565FF"/>
                        </a:solidFill>
                        <a:latin typeface="Cambria Math" pitchFamily="34" charset="0"/>
                        <a:ea typeface="Cambria Math" pitchFamily="34" charset="-122"/>
                        <a:cs typeface="Cambria Math" pitchFamily="34" charset="-120"/>
                      </a:rPr>
                      <m:t>𝑥</m:t>
                    </m:r>
                    <m:r>
                      <a:rPr lang="en-US" altLang="zh-CN" sz="1800" b="0" i="0">
                        <a:solidFill>
                          <a:srgbClr val="6565FF"/>
                        </a:solidFill>
                        <a:latin typeface="Cambria Math" pitchFamily="34" charset="0"/>
                        <a:ea typeface="Cambria Math" pitchFamily="34" charset="-122"/>
                        <a:cs typeface="Cambria Math" pitchFamily="34" charset="-120"/>
                      </a:rPr>
                      <m:t>−63=0</m:t>
                    </m:r>
                  </m:oMath>
                </a14:m>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𝑥</m:t>
                    </m:r>
                    <m:r>
                      <a:rPr lang="en-US" altLang="zh-CN" sz="1800" b="0" i="0">
                        <a:solidFill>
                          <a:srgbClr val="6565FF"/>
                        </a:solidFill>
                        <a:latin typeface="Cambria Math" pitchFamily="34" charset="0"/>
                        <a:ea typeface="Cambria Math" pitchFamily="34" charset="-122"/>
                        <a:cs typeface="Cambria Math" pitchFamily="34" charset="-120"/>
                      </a:rPr>
                      <m:t>=−9</m:t>
                    </m:r>
                  </m:oMath>
                </a14:m>
                <a:r>
                  <a:rPr lang="en-US" altLang="zh-CN" sz="1800" b="0" i="0" dirty="0">
                    <a:solidFill>
                      <a:srgbClr val="6565FF"/>
                    </a:solidFill>
                    <a:latin typeface="Times New Roman" pitchFamily="34" charset="0"/>
                    <a:ea typeface="微软雅黑" pitchFamily="34" charset="-122"/>
                    <a:cs typeface="Times New Roman" pitchFamily="34" charset="-120"/>
                  </a:rPr>
                  <a:t>（舍去）或</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𝑥</m:t>
                    </m:r>
                    <m:r>
                      <a:rPr lang="en-US" altLang="zh-CN" sz="1800" b="0" i="0">
                        <a:solidFill>
                          <a:srgbClr val="6565FF"/>
                        </a:solidFill>
                        <a:latin typeface="Cambria Math" pitchFamily="34" charset="0"/>
                        <a:ea typeface="Cambria Math" pitchFamily="34" charset="-122"/>
                        <a:cs typeface="Cambria Math" pitchFamily="34" charset="-120"/>
                      </a:rPr>
                      <m:t>=7</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3300"/>
                  </a:lnSpc>
                </a:pPr>
                <a:r>
                  <a:rPr lang="en-US" altLang="zh-CN" b="0" i="0">
                    <a:solidFill>
                      <a:srgbClr val="6565FF"/>
                    </a:solidFill>
                    <a:latin typeface="Times New Roman" pitchFamily="34" charset="0"/>
                    <a:ea typeface="微软雅黑" pitchFamily="34" charset="-122"/>
                    <a:cs typeface="Times New Roman" pitchFamily="34" charset="-120"/>
                  </a:rPr>
                  <a:t>又</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m:t>
                    </m:r>
                  </m:oMath>
                </a14:m>
                <a:r>
                  <a:rPr lang="en-US" altLang="zh-CN" sz="1800" b="0" i="0" dirty="0">
                    <a:solidFill>
                      <a:srgbClr val="6565FF"/>
                    </a:solidFill>
                    <a:latin typeface="SimSun" pitchFamily="34" charset="0"/>
                    <a:ea typeface="SimSun" pitchFamily="34" charset="-122"/>
                    <a:cs typeface="SimSu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当</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𝑥</m:t>
                    </m:r>
                    <m:r>
                      <a:rPr lang="en-US" altLang="zh-CN" sz="1800" b="0" i="0">
                        <a:solidFill>
                          <a:srgbClr val="6565FF"/>
                        </a:solidFill>
                        <a:latin typeface="Cambria Math" pitchFamily="34" charset="0"/>
                        <a:ea typeface="Cambria Math" pitchFamily="34" charset="-122"/>
                        <a:cs typeface="Cambria Math" pitchFamily="34" charset="-120"/>
                      </a:rPr>
                      <m:t>∈(0,7)</m:t>
                    </m:r>
                  </m:oMath>
                </a14:m>
                <a:r>
                  <a:rPr lang="en-US" altLang="zh-CN" sz="1800" b="0" i="0" dirty="0">
                    <a:solidFill>
                      <a:srgbClr val="6565FF"/>
                    </a:solidFill>
                    <a:latin typeface="Times New Roman" pitchFamily="34" charset="0"/>
                    <a:ea typeface="微软雅黑" pitchFamily="34" charset="-122"/>
                    <a:cs typeface="Times New Roman" pitchFamily="34" charset="-120"/>
                  </a:rPr>
                  <a:t>时，</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𝑓</m:t>
                    </m:r>
                    <m:r>
                      <m:rPr>
                        <m:nor/>
                      </m:rPr>
                      <a:rPr lang="en-US" altLang="zh-CN" sz="1800" b="0" i="0">
                        <a:solidFill>
                          <a:srgbClr val="6565FF"/>
                        </a:solidFill>
                        <a:latin typeface="Cambria Math" pitchFamily="34" charset="0"/>
                        <a:ea typeface="Cambria Math" pitchFamily="34" charset="-122"/>
                        <a:cs typeface="Cambria Math" pitchFamily="34" charset="-120"/>
                      </a:rPr>
                      <m:t> </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𝑥</m:t>
                    </m:r>
                    <m:r>
                      <a:rPr lang="en-US" altLang="zh-CN" sz="1800" b="0" i="0">
                        <a:solidFill>
                          <a:srgbClr val="6565FF"/>
                        </a:solidFill>
                        <a:latin typeface="Cambria Math" pitchFamily="34" charset="0"/>
                        <a:ea typeface="Cambria Math" pitchFamily="34" charset="-122"/>
                        <a:cs typeface="Cambria Math" pitchFamily="34" charset="-120"/>
                      </a:rPr>
                      <m:t>)&gt;0</m:t>
                    </m:r>
                  </m:oMath>
                </a14:m>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𝑓</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𝑥</m:t>
                    </m:r>
                    <m:r>
                      <a:rPr lang="en-US" altLang="zh-CN" sz="1800" b="0" i="0">
                        <a:solidFill>
                          <a:srgbClr val="6565FF"/>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单调递增；</a:t>
                </a:r>
                <a:endParaRPr lang="en-US" altLang="zh-CN" sz="1800" dirty="0"/>
              </a:p>
              <a:p>
                <a:pPr latinLnBrk="1">
                  <a:lnSpc>
                    <a:spcPts val="3300"/>
                  </a:lnSpc>
                </a:pPr>
                <a:r>
                  <a:rPr lang="en-US" altLang="zh-CN" b="0" i="0">
                    <a:solidFill>
                      <a:srgbClr val="6565FF"/>
                    </a:solidFill>
                    <a:latin typeface="Times New Roman" pitchFamily="34" charset="0"/>
                    <a:ea typeface="微软雅黑" pitchFamily="34" charset="-122"/>
                    <a:cs typeface="Times New Roman" pitchFamily="34" charset="-120"/>
                  </a:rPr>
                  <a:t>当</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𝑥</m:t>
                    </m:r>
                    <m:r>
                      <a:rPr lang="en-US" altLang="zh-CN" sz="1800" b="0" i="0">
                        <a:solidFill>
                          <a:srgbClr val="6565FF"/>
                        </a:solidFill>
                        <a:latin typeface="Cambria Math" pitchFamily="34" charset="0"/>
                        <a:ea typeface="Cambria Math" pitchFamily="34" charset="-122"/>
                        <a:cs typeface="Cambria Math" pitchFamily="34" charset="-120"/>
                      </a:rPr>
                      <m:t>∈(7,+∞)</m:t>
                    </m:r>
                  </m:oMath>
                </a14:m>
                <a:r>
                  <a:rPr lang="en-US" altLang="zh-CN" sz="1800" b="0" i="0" dirty="0">
                    <a:solidFill>
                      <a:srgbClr val="6565FF"/>
                    </a:solidFill>
                    <a:latin typeface="Times New Roman" pitchFamily="34" charset="0"/>
                    <a:ea typeface="微软雅黑" pitchFamily="34" charset="-122"/>
                    <a:cs typeface="Times New Roman" pitchFamily="34" charset="-120"/>
                  </a:rPr>
                  <a:t>时，</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𝑓</m:t>
                    </m:r>
                    <m:r>
                      <m:rPr>
                        <m:nor/>
                      </m:rPr>
                      <a:rPr lang="en-US" altLang="zh-CN" sz="1800" b="0" i="0">
                        <a:solidFill>
                          <a:srgbClr val="6565FF"/>
                        </a:solidFill>
                        <a:latin typeface="Cambria Math" pitchFamily="34" charset="0"/>
                        <a:ea typeface="Cambria Math" pitchFamily="34" charset="-122"/>
                        <a:cs typeface="Cambria Math" pitchFamily="34" charset="-120"/>
                      </a:rPr>
                      <m:t> </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𝑥</m:t>
                    </m:r>
                    <m:r>
                      <a:rPr lang="en-US" altLang="zh-CN" sz="1800" b="0" i="0">
                        <a:solidFill>
                          <a:srgbClr val="6565FF"/>
                        </a:solidFill>
                        <a:latin typeface="Cambria Math" pitchFamily="34" charset="0"/>
                        <a:ea typeface="Cambria Math" pitchFamily="34" charset="-122"/>
                        <a:cs typeface="Cambria Math" pitchFamily="34" charset="-120"/>
                      </a:rPr>
                      <m:t>)&lt;0</m:t>
                    </m:r>
                  </m:oMath>
                </a14:m>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𝑓</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𝑥</m:t>
                    </m:r>
                    <m:r>
                      <a:rPr lang="en-US" altLang="zh-CN" sz="1800" b="0" i="0">
                        <a:solidFill>
                          <a:srgbClr val="6565FF"/>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单调递减，</a:t>
                </a:r>
                <a:endParaRPr lang="en-US" altLang="zh-CN" sz="1800" dirty="0"/>
              </a:p>
              <a:p>
                <a:pPr latinLnBrk="1">
                  <a:lnSpc>
                    <a:spcPts val="3300"/>
                  </a:lnSpc>
                </a:pP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𝑓</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𝑥</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m:t>
                        </m:r>
                      </m:e>
                      <m:sub>
                        <m:r>
                          <a:rPr lang="en-US" altLang="zh-CN" sz="1800" baseline="-10000">
                            <a:solidFill>
                              <a:srgbClr val="6565FF"/>
                            </a:solidFill>
                            <a:latin typeface="Cambria Math" panose="02040503050406030204" pitchFamily="18" charset="0"/>
                          </a:rPr>
                          <m:t>极大</m:t>
                        </m:r>
                      </m:sub>
                    </m:sSub>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𝑓</m:t>
                    </m:r>
                    <m:r>
                      <a:rPr lang="en-US" altLang="zh-CN" sz="1800" b="0" i="0">
                        <a:solidFill>
                          <a:srgbClr val="6565FF"/>
                        </a:solidFill>
                        <a:latin typeface="Cambria Math" pitchFamily="34" charset="0"/>
                        <a:ea typeface="Cambria Math" pitchFamily="34" charset="-122"/>
                        <a:cs typeface="Cambria Math" pitchFamily="34" charset="-120"/>
                      </a:rPr>
                      <m:t>(7)=42</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3300"/>
                  </a:lnSpc>
                </a:pPr>
                <a:r>
                  <a:rPr lang="en-US" altLang="zh-CN" b="0" i="0">
                    <a:solidFill>
                      <a:srgbClr val="6565FF"/>
                    </a:solidFill>
                    <a:latin typeface="Times New Roman" pitchFamily="34" charset="0"/>
                    <a:ea typeface="微软雅黑" pitchFamily="34" charset="-122"/>
                    <a:cs typeface="Times New Roman" pitchFamily="34" charset="-120"/>
                  </a:rPr>
                  <a:t>又</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𝑓</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𝑥</m:t>
                    </m:r>
                    <m:r>
                      <a:rPr lang="en-US" altLang="zh-CN" sz="1800" b="0" i="0">
                        <a:solidFill>
                          <a:srgbClr val="6565FF"/>
                        </a:solidFill>
                        <a:latin typeface="Cambria Math" pitchFamily="34" charset="0"/>
                        <a:ea typeface="Cambria Math" pitchFamily="34" charset="-122"/>
                        <a:cs typeface="Cambria Math" pitchFamily="34" charset="-120"/>
                      </a:rPr>
                      <m:t>)</m:t>
                    </m:r>
                  </m:oMath>
                </a14:m>
                <a:r>
                  <a:rPr lang="en-US" altLang="zh-CN" sz="1800" b="0" i="0" dirty="0">
                    <a:solidFill>
                      <a:srgbClr val="6565FF"/>
                    </a:solidFill>
                    <a:latin typeface="Times New Roman" pitchFamily="34" charset="0"/>
                    <a:ea typeface="微软雅黑" pitchFamily="34" charset="-122"/>
                    <a:cs typeface="Times New Roman" pitchFamily="34" charset="-120"/>
                  </a:rPr>
                  <a:t>在区间</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(0,+∞)</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上只有一个极值点，</a:t>
                </a:r>
                <a:endParaRPr lang="en-US" altLang="zh-CN" sz="1800" dirty="0"/>
              </a:p>
              <a:p>
                <a:pPr latinLnBrk="1">
                  <a:lnSpc>
                    <a:spcPts val="3300"/>
                  </a:lnSpc>
                </a:pP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𝑓</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𝑥</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m:t>
                        </m:r>
                      </m:e>
                      <m:sub>
                        <m:r>
                          <m:rPr>
                            <m:sty m:val="p"/>
                          </m:rPr>
                          <a:rPr lang="en-US" altLang="zh-CN" sz="1800" b="0" i="0">
                            <a:solidFill>
                              <a:srgbClr val="6565FF"/>
                            </a:solidFill>
                            <a:latin typeface="Cambria Math" pitchFamily="34" charset="0"/>
                            <a:ea typeface="Cambria Math" pitchFamily="34" charset="-122"/>
                            <a:cs typeface="Cambria Math" pitchFamily="34" charset="-120"/>
                          </a:rPr>
                          <m:t>max</m:t>
                        </m:r>
                      </m:sub>
                    </m:sSub>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𝑓</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𝑥</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m:t>
                        </m:r>
                      </m:e>
                      <m:sub>
                        <m:r>
                          <a:rPr lang="en-US" altLang="zh-CN" sz="1800" baseline="-10000">
                            <a:solidFill>
                              <a:srgbClr val="6565FF"/>
                            </a:solidFill>
                            <a:latin typeface="Cambria Math" panose="02040503050406030204" pitchFamily="18" charset="0"/>
                          </a:rPr>
                          <m:t>极大</m:t>
                        </m:r>
                      </m:sub>
                    </m:sSub>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𝑓</m:t>
                    </m:r>
                    <m:r>
                      <a:rPr lang="en-US" altLang="zh-CN" sz="1800" b="0" i="0">
                        <a:solidFill>
                          <a:srgbClr val="6565FF"/>
                        </a:solidFill>
                        <a:latin typeface="Cambria Math" pitchFamily="34" charset="0"/>
                        <a:ea typeface="Cambria Math" pitchFamily="34" charset="-122"/>
                        <a:cs typeface="Cambria Math" pitchFamily="34" charset="-120"/>
                      </a:rPr>
                      <m:t>(7)=42</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3100"/>
                  </a:lnSpc>
                </a:pPr>
                <a:r>
                  <a:rPr lang="en-US" altLang="zh-CN" b="0" i="0">
                    <a:solidFill>
                      <a:srgbClr val="6565FF"/>
                    </a:solidFill>
                    <a:latin typeface="Times New Roman" pitchFamily="34" charset="0"/>
                    <a:ea typeface="微软雅黑" pitchFamily="34" charset="-122"/>
                    <a:cs typeface="Times New Roman" pitchFamily="34" charset="-120"/>
                  </a:rPr>
                  <a:t>故</a:t>
                </a:r>
                <a:r>
                  <a:rPr lang="en-US" altLang="zh-CN" sz="1800" b="0" i="0">
                    <a:solidFill>
                      <a:srgbClr val="6565FF"/>
                    </a:solidFill>
                    <a:latin typeface="Times New Roman" pitchFamily="34" charset="0"/>
                    <a:ea typeface="微软雅黑" pitchFamily="34" charset="-122"/>
                    <a:cs typeface="Times New Roman" pitchFamily="34" charset="-120"/>
                  </a:rPr>
                  <a:t>当年广告费投入</a:t>
                </a:r>
                <a:r>
                  <a:rPr lang="en-US" altLang="zh-CN" sz="1800" b="0" i="0" dirty="0">
                    <a:solidFill>
                      <a:srgbClr val="6565FF"/>
                    </a:solidFill>
                    <a:latin typeface="Times New Roman" pitchFamily="34" charset="0"/>
                    <a:ea typeface="微软雅黑" pitchFamily="34" charset="-122"/>
                    <a:cs typeface="Times New Roman" pitchFamily="34" charset="-120"/>
                  </a:rPr>
                  <a:t>7万元时，企业年利润最大.</a:t>
                </a:r>
                <a:endParaRPr lang="en-US" altLang="zh-CN" sz="1800" dirty="0"/>
              </a:p>
            </p:txBody>
          </p:sp>
        </mc:Choice>
        <mc:Fallback xmlns="">
          <p:sp>
            <p:nvSpPr>
              <p:cNvPr id="3" name="QO_7_AN.45_1#c6cfa4380?vcp=1&amp;vop=1&amp;pid=30691e56e&amp;color=36,64,97&amp;vtp=1&amp;bbb=1"/>
              <p:cNvSpPr>
                <a:spLocks noRot="1" noChangeAspect="1" noMove="1" noResize="1" noEditPoints="1" noAdjustHandles="1" noChangeArrowheads="1" noChangeShapeType="1" noTextEdit="1"/>
              </p:cNvSpPr>
              <p:nvPr/>
            </p:nvSpPr>
            <p:spPr>
              <a:xfrm>
                <a:off x="539496" y="1724043"/>
                <a:ext cx="11109960" cy="3910140"/>
              </a:xfrm>
              <a:prstGeom prst="rect">
                <a:avLst/>
              </a:prstGeom>
              <a:blipFill>
                <a:blip r:embed="rId3"/>
                <a:stretch>
                  <a:fillRect l="-1317" b="-3588"/>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anim calcmode="lin" valueType="num">
                                      <p:cBhvr>
                                        <p:cTn id="8" dur="500" fill="hold"/>
                                        <p:tgtEl>
                                          <p:spTgt spid="3">
                                            <p:bg/>
                                          </p:spTgt>
                                        </p:tgtEl>
                                        <p:attrNameLst>
                                          <p:attrName>ppt_x</p:attrName>
                                        </p:attrNameLst>
                                      </p:cBhvr>
                                      <p:tavLst>
                                        <p:tav tm="0">
                                          <p:val>
                                            <p:strVal val="#ppt_x"/>
                                          </p:val>
                                        </p:tav>
                                        <p:tav tm="100000">
                                          <p:val>
                                            <p:strVal val="#ppt_x"/>
                                          </p:val>
                                        </p:tav>
                                      </p:tavLst>
                                    </p:anim>
                                    <p:anim calcmode="lin" valueType="num">
                                      <p:cBhvr>
                                        <p:cTn id="9" dur="500" fill="hold"/>
                                        <p:tgtEl>
                                          <p:spTgt spid="3">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500"/>
                                        <p:tgtEl>
                                          <p:spTgt spid="3">
                                            <p:txEl>
                                              <p:pRg st="0" end="0"/>
                                            </p:txEl>
                                          </p:spTgt>
                                        </p:tgtEl>
                                      </p:cBhvr>
                                    </p:animEffect>
                                    <p:anim calcmode="lin" valueType="num">
                                      <p:cBhvr>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3">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fade">
                                      <p:cBhvr>
                                        <p:cTn id="17" dur="500"/>
                                        <p:tgtEl>
                                          <p:spTgt spid="3">
                                            <p:txEl>
                                              <p:pRg st="1" end="1"/>
                                            </p:txEl>
                                          </p:spTgt>
                                        </p:tgtEl>
                                      </p:cBhvr>
                                    </p:animEffect>
                                    <p:anim calcmode="lin" valueType="num">
                                      <p:cBhvr>
                                        <p:cTn id="18"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3">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fade">
                                      <p:cBhvr>
                                        <p:cTn id="22" dur="500"/>
                                        <p:tgtEl>
                                          <p:spTgt spid="3">
                                            <p:txEl>
                                              <p:pRg st="2" end="2"/>
                                            </p:txEl>
                                          </p:spTgt>
                                        </p:tgtEl>
                                      </p:cBhvr>
                                    </p:animEffect>
                                    <p:anim calcmode="lin" valueType="num">
                                      <p:cBhvr>
                                        <p:cTn id="2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3">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Effect transition="in" filter="fade">
                                      <p:cBhvr>
                                        <p:cTn id="27" dur="500"/>
                                        <p:tgtEl>
                                          <p:spTgt spid="3">
                                            <p:txEl>
                                              <p:pRg st="3" end="3"/>
                                            </p:txEl>
                                          </p:spTgt>
                                        </p:tgtEl>
                                      </p:cBhvr>
                                    </p:animEffect>
                                    <p:anim calcmode="lin" valueType="num">
                                      <p:cBhvr>
                                        <p:cTn id="28"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3">
                                            <p:txEl>
                                              <p:pRg st="3" end="3"/>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3">
                                            <p:txEl>
                                              <p:pRg st="4" end="4"/>
                                            </p:txEl>
                                          </p:spTgt>
                                        </p:tgtEl>
                                        <p:attrNameLst>
                                          <p:attrName>style.visibility</p:attrName>
                                        </p:attrNameLst>
                                      </p:cBhvr>
                                      <p:to>
                                        <p:strVal val="visible"/>
                                      </p:to>
                                    </p:set>
                                    <p:animEffect transition="in" filter="fade">
                                      <p:cBhvr>
                                        <p:cTn id="32" dur="500"/>
                                        <p:tgtEl>
                                          <p:spTgt spid="3">
                                            <p:txEl>
                                              <p:pRg st="4" end="4"/>
                                            </p:txEl>
                                          </p:spTgt>
                                        </p:tgtEl>
                                      </p:cBhvr>
                                    </p:animEffect>
                                    <p:anim calcmode="lin" valueType="num">
                                      <p:cBhvr>
                                        <p:cTn id="33"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4" dur="500" fill="hold"/>
                                        <p:tgtEl>
                                          <p:spTgt spid="3">
                                            <p:txEl>
                                              <p:pRg st="4" end="4"/>
                                            </p:txEl>
                                          </p:spTgt>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Effect transition="in" filter="fade">
                                      <p:cBhvr>
                                        <p:cTn id="37" dur="500"/>
                                        <p:tgtEl>
                                          <p:spTgt spid="3">
                                            <p:txEl>
                                              <p:pRg st="5" end="5"/>
                                            </p:txEl>
                                          </p:spTgt>
                                        </p:tgtEl>
                                      </p:cBhvr>
                                    </p:animEffect>
                                    <p:anim calcmode="lin" valueType="num">
                                      <p:cBhvr>
                                        <p:cTn id="38"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39" dur="500" fill="hold"/>
                                        <p:tgtEl>
                                          <p:spTgt spid="3">
                                            <p:txEl>
                                              <p:pRg st="5" end="5"/>
                                            </p:txEl>
                                          </p:spTgt>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3">
                                            <p:txEl>
                                              <p:pRg st="6" end="6"/>
                                            </p:txEl>
                                          </p:spTgt>
                                        </p:tgtEl>
                                        <p:attrNameLst>
                                          <p:attrName>style.visibility</p:attrName>
                                        </p:attrNameLst>
                                      </p:cBhvr>
                                      <p:to>
                                        <p:strVal val="visible"/>
                                      </p:to>
                                    </p:set>
                                    <p:animEffect transition="in" filter="fade">
                                      <p:cBhvr>
                                        <p:cTn id="42" dur="500"/>
                                        <p:tgtEl>
                                          <p:spTgt spid="3">
                                            <p:txEl>
                                              <p:pRg st="6" end="6"/>
                                            </p:txEl>
                                          </p:spTgt>
                                        </p:tgtEl>
                                      </p:cBhvr>
                                    </p:animEffect>
                                    <p:anim calcmode="lin" valueType="num">
                                      <p:cBhvr>
                                        <p:cTn id="43"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44" dur="500" fill="hold"/>
                                        <p:tgtEl>
                                          <p:spTgt spid="3">
                                            <p:txEl>
                                              <p:pRg st="6" end="6"/>
                                            </p:txEl>
                                          </p:spTgt>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3">
                                            <p:txEl>
                                              <p:pRg st="7" end="7"/>
                                            </p:txEl>
                                          </p:spTgt>
                                        </p:tgtEl>
                                        <p:attrNameLst>
                                          <p:attrName>style.visibility</p:attrName>
                                        </p:attrNameLst>
                                      </p:cBhvr>
                                      <p:to>
                                        <p:strVal val="visible"/>
                                      </p:to>
                                    </p:set>
                                    <p:animEffect transition="in" filter="fade">
                                      <p:cBhvr>
                                        <p:cTn id="47" dur="500"/>
                                        <p:tgtEl>
                                          <p:spTgt spid="3">
                                            <p:txEl>
                                              <p:pRg st="7" end="7"/>
                                            </p:txEl>
                                          </p:spTgt>
                                        </p:tgtEl>
                                      </p:cBhvr>
                                    </p:animEffect>
                                    <p:anim calcmode="lin" valueType="num">
                                      <p:cBhvr>
                                        <p:cTn id="48"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49" dur="500" fill="hold"/>
                                        <p:tgtEl>
                                          <p:spTgt spid="3">
                                            <p:txEl>
                                              <p:pRg st="7" end="7"/>
                                            </p:txEl>
                                          </p:spTgt>
                                        </p:tgtEl>
                                        <p:attrNameLst>
                                          <p:attrName>ppt_y</p:attrName>
                                        </p:attrNameLst>
                                      </p:cBhvr>
                                      <p:tavLst>
                                        <p:tav tm="0">
                                          <p:val>
                                            <p:strVal val="#ppt_y+.1"/>
                                          </p:val>
                                        </p:tav>
                                        <p:tav tm="100000">
                                          <p:val>
                                            <p:strVal val="#ppt_y"/>
                                          </p:val>
                                        </p:tav>
                                      </p:tavLst>
                                    </p:anim>
                                  </p:childTnLst>
                                </p:cTn>
                              </p:par>
                              <p:par>
                                <p:cTn id="50" presetID="42" presetClass="entr" presetSubtype="0" fill="hold" grpId="0" nodeType="withEffect">
                                  <p:stCondLst>
                                    <p:cond delay="0"/>
                                  </p:stCondLst>
                                  <p:childTnLst>
                                    <p:set>
                                      <p:cBhvr>
                                        <p:cTn id="51" dur="1" fill="hold">
                                          <p:stCondLst>
                                            <p:cond delay="0"/>
                                          </p:stCondLst>
                                        </p:cTn>
                                        <p:tgtEl>
                                          <p:spTgt spid="3">
                                            <p:txEl>
                                              <p:pRg st="8" end="8"/>
                                            </p:txEl>
                                          </p:spTgt>
                                        </p:tgtEl>
                                        <p:attrNameLst>
                                          <p:attrName>style.visibility</p:attrName>
                                        </p:attrNameLst>
                                      </p:cBhvr>
                                      <p:to>
                                        <p:strVal val="visible"/>
                                      </p:to>
                                    </p:set>
                                    <p:animEffect transition="in" filter="fade">
                                      <p:cBhvr>
                                        <p:cTn id="52" dur="500"/>
                                        <p:tgtEl>
                                          <p:spTgt spid="3">
                                            <p:txEl>
                                              <p:pRg st="8" end="8"/>
                                            </p:txEl>
                                          </p:spTgt>
                                        </p:tgtEl>
                                      </p:cBhvr>
                                    </p:animEffect>
                                    <p:anim calcmode="lin" valueType="num">
                                      <p:cBhvr>
                                        <p:cTn id="53"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p:cTn id="54" dur="500" fill="hold"/>
                                        <p:tgtEl>
                                          <p:spTgt spid="3">
                                            <p:txEl>
                                              <p:pRg st="8" end="8"/>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26.xml><?xml version="1.0" encoding="utf-8"?>
<p:sld xmlns:a="http://schemas.openxmlformats.org/drawingml/2006/main" xmlns:r="http://schemas.openxmlformats.org/officeDocument/2006/relationships" xmlns:p="http://schemas.openxmlformats.org/presentationml/2006/main">
  <p:cSld name="Slide 26&amp;si=26checked= 1 &amp; amp; version = 1.0.5checked=1&amp;version=1.0.5">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O_6_EX.46_1#30691e56e?vcp=1&amp;vop=1&amp;pid=b8668c0c3&amp;color=36,64,97&amp;vtp=1&amp;bt=1&amp;bbb=1&amp;hb=1"/>
              <p:cNvSpPr/>
              <p:nvPr/>
            </p:nvSpPr>
            <p:spPr>
              <a:xfrm>
                <a:off x="539496" y="2729692"/>
                <a:ext cx="11109960" cy="1611440"/>
              </a:xfrm>
              <a:prstGeom prst="rect">
                <a:avLst/>
              </a:prstGeom>
              <a:noFill/>
              <a:ln/>
            </p:spPr>
            <p:txBody>
              <a:bodyPr wrap="none" lIns="0" tIns="0" rIns="0" bIns="0" rtlCol="0" anchor="t"/>
              <a:lstStyle/>
              <a:p>
                <a:pPr algn="l" latinLnBrk="1">
                  <a:lnSpc>
                    <a:spcPts val="3300"/>
                  </a:lnSpc>
                </a:pPr>
                <a:r>
                  <a:rPr lang="en-US" altLang="zh-CN" sz="1800" b="0" i="0" dirty="0">
                    <a:solidFill>
                      <a:srgbClr val="244061"/>
                    </a:solidFill>
                    <a:latin typeface="SimSun" pitchFamily="34" charset="0"/>
                    <a:ea typeface="SimSun" pitchFamily="34" charset="-122"/>
                    <a:cs typeface="SimSun" pitchFamily="34" charset="-120"/>
                  </a:rPr>
                  <a:t>    </a:t>
                </a:r>
                <a:r>
                  <a:rPr lang="en-US" altLang="zh-CN" sz="1800" b="1" i="0" dirty="0">
                    <a:solidFill>
                      <a:srgbClr val="244061"/>
                    </a:solidFill>
                    <a:latin typeface="Times New Roman" pitchFamily="34" charset="0"/>
                    <a:ea typeface="微软雅黑" pitchFamily="34" charset="-122"/>
                    <a:cs typeface="Times New Roman" pitchFamily="34" charset="-120"/>
                  </a:rPr>
                  <a:t>【方法总结】</a:t>
                </a:r>
                <a:r>
                  <a:rPr lang="en-US" altLang="zh-CN" sz="1800" b="0" i="0" dirty="0">
                    <a:solidFill>
                      <a:srgbClr val="244061"/>
                    </a:solidFill>
                    <a:latin typeface="Times New Roman" pitchFamily="34" charset="0"/>
                    <a:ea typeface="微软雅黑" pitchFamily="34" charset="-122"/>
                    <a:cs typeface="Times New Roman" pitchFamily="34" charset="-120"/>
                  </a:rPr>
                  <a:t>（1）利润最大问题是生活中常见的一类问题，一般根据“利润</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m:t>
                    </m:r>
                  </m:oMath>
                </a14:m>
                <a:r>
                  <a:rPr lang="en-US" altLang="zh-CN" sz="1800" b="0" i="0" dirty="0">
                    <a:solidFill>
                      <a:srgbClr val="244061"/>
                    </a:solidFill>
                    <a:latin typeface="Times New Roman" pitchFamily="34" charset="0"/>
                    <a:ea typeface="微软雅黑" pitchFamily="34" charset="-122"/>
                    <a:cs typeface="Times New Roman" pitchFamily="34" charset="-120"/>
                  </a:rPr>
                  <a:t>收入</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m:t>
                    </m:r>
                  </m:oMath>
                </a14:m>
                <a:r>
                  <a:rPr lang="en-US" altLang="zh-CN" sz="1800" b="0" i="0" dirty="0">
                    <a:solidFill>
                      <a:srgbClr val="244061"/>
                    </a:solidFill>
                    <a:latin typeface="Times New Roman" pitchFamily="34" charset="0"/>
                    <a:ea typeface="微软雅黑" pitchFamily="34" charset="-122"/>
                    <a:cs typeface="Times New Roman" pitchFamily="34" charset="-120"/>
                  </a:rPr>
                  <a:t>成本”或“利润</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每件产</a:t>
                </a:r>
              </a:p>
              <a:p>
                <a:pPr latinLnBrk="1">
                  <a:lnSpc>
                    <a:spcPts val="3300"/>
                  </a:lnSpc>
                </a:pPr>
                <a:r>
                  <a:rPr lang="en-US" altLang="zh-CN" sz="1800" b="0" i="0">
                    <a:solidFill>
                      <a:srgbClr val="244061"/>
                    </a:solidFill>
                    <a:latin typeface="Times New Roman" pitchFamily="34" charset="0"/>
                    <a:ea typeface="微软雅黑" pitchFamily="34" charset="-122"/>
                    <a:cs typeface="Times New Roman" pitchFamily="34" charset="-120"/>
                  </a:rPr>
                  <a:t>品利润</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销售件数”建立函数关系式，再用导数求最大值.</a:t>
                </a:r>
                <a:endParaRPr lang="en-US" altLang="zh-CN" sz="1800" dirty="0"/>
              </a:p>
              <a:p>
                <a:pPr latinLnBrk="1">
                  <a:lnSpc>
                    <a:spcPts val="3300"/>
                  </a:lnSpc>
                </a:pPr>
                <a:r>
                  <a:rPr lang="en-US" altLang="zh-CN" b="0" i="0">
                    <a:solidFill>
                      <a:srgbClr val="244061"/>
                    </a:solidFill>
                    <a:latin typeface="Times New Roman" pitchFamily="34" charset="0"/>
                    <a:ea typeface="微软雅黑" pitchFamily="34" charset="-122"/>
                    <a:cs typeface="Times New Roman" pitchFamily="34" charset="-120"/>
                  </a:rPr>
                  <a:t>（</a:t>
                </a:r>
                <a:r>
                  <a:rPr lang="en-US" altLang="zh-CN" sz="1800" b="0" i="0" dirty="0">
                    <a:solidFill>
                      <a:srgbClr val="244061"/>
                    </a:solidFill>
                    <a:latin typeface="Times New Roman" pitchFamily="34" charset="0"/>
                    <a:ea typeface="微软雅黑" pitchFamily="34" charset="-122"/>
                    <a:cs typeface="Times New Roman" pitchFamily="34" charset="-120"/>
                  </a:rPr>
                  <a:t>2）解答此类问题时，要认真理解相应的概念，如：成本、利润、单价、销售量、广告费等</a:t>
                </a:r>
                <a:r>
                  <a:rPr lang="en-US" altLang="zh-CN" sz="1800" b="0" i="0">
                    <a:solidFill>
                      <a:srgbClr val="244061"/>
                    </a:solidFill>
                    <a:latin typeface="Times New Roman" pitchFamily="34" charset="0"/>
                    <a:ea typeface="微软雅黑" pitchFamily="34" charset="-122"/>
                    <a:cs typeface="Times New Roman" pitchFamily="34" charset="-120"/>
                  </a:rPr>
                  <a:t>，以免因概念不清</a:t>
                </a:r>
              </a:p>
              <a:p>
                <a:pPr latinLnBrk="1">
                  <a:lnSpc>
                    <a:spcPts val="3100"/>
                  </a:lnSpc>
                </a:pPr>
                <a:r>
                  <a:rPr lang="en-US" altLang="zh-CN" b="0" i="0">
                    <a:solidFill>
                      <a:srgbClr val="244061"/>
                    </a:solidFill>
                    <a:latin typeface="Times New Roman" pitchFamily="34" charset="0"/>
                    <a:ea typeface="微软雅黑" pitchFamily="34" charset="-122"/>
                    <a:cs typeface="Times New Roman" pitchFamily="34" charset="-120"/>
                  </a:rPr>
                  <a:t>而导致解题错误</a:t>
                </a:r>
                <a:r>
                  <a:rPr lang="en-US" altLang="zh-CN" b="0" i="0" dirty="0">
                    <a:solidFill>
                      <a:srgbClr val="244061"/>
                    </a:solidFill>
                    <a:latin typeface="Times New Roman" pitchFamily="34" charset="0"/>
                    <a:ea typeface="微软雅黑" pitchFamily="34" charset="-122"/>
                    <a:cs typeface="Times New Roman" pitchFamily="34" charset="-120"/>
                  </a:rPr>
                  <a:t>.</a:t>
                </a:r>
                <a:endParaRPr lang="en-US" altLang="zh-CN" dirty="0"/>
              </a:p>
            </p:txBody>
          </p:sp>
        </mc:Choice>
        <mc:Fallback xmlns="">
          <p:sp>
            <p:nvSpPr>
              <p:cNvPr id="2" name="QO_6_EX.46_1#30691e56e?vcp=1&amp;vop=1&amp;pid=b8668c0c3&amp;color=36,64,97&amp;vtp=1&amp;bt=1&amp;bbb=1&amp;hb=1"/>
              <p:cNvSpPr>
                <a:spLocks noRot="1" noChangeAspect="1" noMove="1" noResize="1" noEditPoints="1" noAdjustHandles="1" noChangeArrowheads="1" noChangeShapeType="1" noTextEdit="1"/>
              </p:cNvSpPr>
              <p:nvPr/>
            </p:nvSpPr>
            <p:spPr>
              <a:xfrm>
                <a:off x="539496" y="2729692"/>
                <a:ext cx="11109960" cy="1611440"/>
              </a:xfrm>
              <a:prstGeom prst="rect">
                <a:avLst/>
              </a:prstGeom>
              <a:blipFill>
                <a:blip r:embed="rId3"/>
                <a:stretch>
                  <a:fillRect l="-1317" r="-1262" b="-8712"/>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anim calcmode="lin" valueType="num">
                                      <p:cBhvr>
                                        <p:cTn id="8" dur="500" fill="hold"/>
                                        <p:tgtEl>
                                          <p:spTgt spid="2">
                                            <p:bg/>
                                          </p:spTgt>
                                        </p:tgtEl>
                                        <p:attrNameLst>
                                          <p:attrName>ppt_x</p:attrName>
                                        </p:attrNameLst>
                                      </p:cBhvr>
                                      <p:tavLst>
                                        <p:tav tm="0">
                                          <p:val>
                                            <p:strVal val="#ppt_x"/>
                                          </p:val>
                                        </p:tav>
                                        <p:tav tm="100000">
                                          <p:val>
                                            <p:strVal val="#ppt_x"/>
                                          </p:val>
                                        </p:tav>
                                      </p:tavLst>
                                    </p:anim>
                                    <p:anim calcmode="lin" valueType="num">
                                      <p:cBhvr>
                                        <p:cTn id="9" dur="500" fill="hold"/>
                                        <p:tgtEl>
                                          <p:spTgt spid="2">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2">
                                            <p:txEl>
                                              <p:pRg st="0" end="0"/>
                                            </p:txEl>
                                          </p:spTgt>
                                        </p:tgtEl>
                                        <p:attrNameLst>
                                          <p:attrName>style.visibility</p:attrName>
                                        </p:attrNameLst>
                                      </p:cBhvr>
                                      <p:to>
                                        <p:strVal val="visible"/>
                                      </p:to>
                                    </p:set>
                                    <p:animEffect transition="in" filter="fade">
                                      <p:cBhvr>
                                        <p:cTn id="12" dur="500"/>
                                        <p:tgtEl>
                                          <p:spTgt spid="2">
                                            <p:txEl>
                                              <p:pRg st="0" end="0"/>
                                            </p:txEl>
                                          </p:spTgt>
                                        </p:tgtEl>
                                      </p:cBhvr>
                                    </p:animEffect>
                                    <p:anim calcmode="lin" valueType="num">
                                      <p:cBhvr>
                                        <p:cTn id="13"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2">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2">
                                            <p:txEl>
                                              <p:pRg st="1" end="1"/>
                                            </p:txEl>
                                          </p:spTgt>
                                        </p:tgtEl>
                                        <p:attrNameLst>
                                          <p:attrName>style.visibility</p:attrName>
                                        </p:attrNameLst>
                                      </p:cBhvr>
                                      <p:to>
                                        <p:strVal val="visible"/>
                                      </p:to>
                                    </p:set>
                                    <p:animEffect transition="in" filter="fade">
                                      <p:cBhvr>
                                        <p:cTn id="17" dur="500"/>
                                        <p:tgtEl>
                                          <p:spTgt spid="2">
                                            <p:txEl>
                                              <p:pRg st="1" end="1"/>
                                            </p:txEl>
                                          </p:spTgt>
                                        </p:tgtEl>
                                      </p:cBhvr>
                                    </p:animEffect>
                                    <p:anim calcmode="lin" valueType="num">
                                      <p:cBhvr>
                                        <p:cTn id="18"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2">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2">
                                            <p:txEl>
                                              <p:pRg st="2" end="2"/>
                                            </p:txEl>
                                          </p:spTgt>
                                        </p:tgtEl>
                                        <p:attrNameLst>
                                          <p:attrName>style.visibility</p:attrName>
                                        </p:attrNameLst>
                                      </p:cBhvr>
                                      <p:to>
                                        <p:strVal val="visible"/>
                                      </p:to>
                                    </p:set>
                                    <p:animEffect transition="in" filter="fade">
                                      <p:cBhvr>
                                        <p:cTn id="22" dur="500"/>
                                        <p:tgtEl>
                                          <p:spTgt spid="2">
                                            <p:txEl>
                                              <p:pRg st="2" end="2"/>
                                            </p:txEl>
                                          </p:spTgt>
                                        </p:tgtEl>
                                      </p:cBhvr>
                                    </p:animEffect>
                                    <p:anim calcmode="lin" valueType="num">
                                      <p:cBhvr>
                                        <p:cTn id="23"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2">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2">
                                            <p:txEl>
                                              <p:pRg st="3" end="3"/>
                                            </p:txEl>
                                          </p:spTgt>
                                        </p:tgtEl>
                                        <p:attrNameLst>
                                          <p:attrName>style.visibility</p:attrName>
                                        </p:attrNameLst>
                                      </p:cBhvr>
                                      <p:to>
                                        <p:strVal val="visible"/>
                                      </p:to>
                                    </p:set>
                                    <p:animEffect transition="in" filter="fade">
                                      <p:cBhvr>
                                        <p:cTn id="27" dur="500"/>
                                        <p:tgtEl>
                                          <p:spTgt spid="2">
                                            <p:txEl>
                                              <p:pRg st="3" end="3"/>
                                            </p:txEl>
                                          </p:spTgt>
                                        </p:tgtEl>
                                      </p:cBhvr>
                                    </p:animEffect>
                                    <p:anim calcmode="lin" valueType="num">
                                      <p:cBhvr>
                                        <p:cTn id="28" dur="500" fill="hold"/>
                                        <p:tgtEl>
                                          <p:spTgt spid="2">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2">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7.xml><?xml version="1.0" encoding="utf-8"?>
<p:sld xmlns:a="http://schemas.openxmlformats.org/drawingml/2006/main" xmlns:r="http://schemas.openxmlformats.org/officeDocument/2006/relationships" xmlns:p="http://schemas.openxmlformats.org/presentationml/2006/main">
  <p:cSld name="Slide 27&amp;si=27checked= 1 &amp; amp; version = 1.0.5checked=1&amp;version=1.0.5">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C_6_BD.47_1#4099ded6a?vaa=1&amp;vcp=1&amp;vop=1&amp;pid=b8668c0c3&amp;color=36,64,97&amp;vtp=1&amp;bt=1&amp;bbb=1&amp;hb=1"/>
              <p:cNvSpPr/>
              <p:nvPr/>
            </p:nvSpPr>
            <p:spPr>
              <a:xfrm>
                <a:off x="539496" y="1504778"/>
                <a:ext cx="11109960" cy="1189355"/>
              </a:xfrm>
              <a:prstGeom prst="rect">
                <a:avLst/>
              </a:prstGeom>
              <a:noFill/>
              <a:ln/>
            </p:spPr>
            <p:txBody>
              <a:bodyPr wrap="none" lIns="0" tIns="0" rIns="0" bIns="0" rtlCol="0" anchor="t"/>
              <a:lstStyle/>
              <a:p>
                <a:pPr algn="l" latinLnBrk="1">
                  <a:lnSpc>
                    <a:spcPts val="3300"/>
                  </a:lnSpc>
                </a:pPr>
                <a:r>
                  <a:rPr lang="en-US" altLang="zh-CN" sz="1800" b="1" i="0" dirty="0">
                    <a:solidFill>
                      <a:srgbClr val="244061"/>
                    </a:solidFill>
                    <a:latin typeface="Times New Roman" pitchFamily="34" charset="0"/>
                    <a:ea typeface="微软雅黑" pitchFamily="34" charset="-122"/>
                    <a:cs typeface="Times New Roman" pitchFamily="34" charset="-120"/>
                  </a:rPr>
                  <a:t>3-1</a:t>
                </a:r>
                <a:r>
                  <a:rPr lang="en-US" altLang="zh-CN" sz="1800" b="1" i="0" dirty="0">
                    <a:solidFill>
                      <a:srgbClr val="244061"/>
                    </a:solidFill>
                    <a:latin typeface="SimSun" pitchFamily="34" charset="0"/>
                    <a:ea typeface="SimSun" pitchFamily="34" charset="-122"/>
                    <a:cs typeface="SimSu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某个体户计划在市政府规划的摊位同时销售</a:t>
                </a: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𝐴</m:t>
                    </m:r>
                  </m:oMath>
                </a14:m>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𝐵</m:t>
                    </m:r>
                  </m:oMath>
                </a14:m>
                <a:r>
                  <a:rPr lang="en-US" altLang="zh-CN" sz="1800" b="0" i="0" dirty="0">
                    <a:solidFill>
                      <a:srgbClr val="244061"/>
                    </a:solidFill>
                    <a:latin typeface="Times New Roman" pitchFamily="34" charset="0"/>
                    <a:ea typeface="微软雅黑" pitchFamily="34" charset="-122"/>
                    <a:cs typeface="Times New Roman" pitchFamily="34" charset="-120"/>
                  </a:rPr>
                  <a:t>两种小商品.当投资额为</a:t>
                </a: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𝑥</m:t>
                    </m:r>
                    <m:r>
                      <a:rPr lang="en-US" altLang="zh-CN" sz="1800" b="0" i="0" smtClean="0">
                        <a:solidFill>
                          <a:srgbClr val="244061"/>
                        </a:solidFill>
                        <a:latin typeface="Cambria Math" pitchFamily="34" charset="0"/>
                        <a:ea typeface="Cambria Math" pitchFamily="34" charset="-122"/>
                        <a:cs typeface="Cambria Math" pitchFamily="34" charset="-120"/>
                      </a:rPr>
                      <m:t>(</m:t>
                    </m:r>
                    <m:r>
                      <a:rPr lang="en-US" altLang="zh-CN" sz="1800" b="0" i="0" smtClean="0">
                        <a:solidFill>
                          <a:srgbClr val="244061"/>
                        </a:solidFill>
                        <a:latin typeface="Cambria Math" pitchFamily="34" charset="0"/>
                        <a:ea typeface="Cambria Math" pitchFamily="34" charset="-122"/>
                        <a:cs typeface="Cambria Math" pitchFamily="34" charset="-120"/>
                      </a:rPr>
                      <m:t>𝑥</m:t>
                    </m:r>
                    <m:r>
                      <a:rPr lang="en-US" altLang="zh-CN" sz="1800" b="0" i="0" smtClean="0">
                        <a:solidFill>
                          <a:srgbClr val="244061"/>
                        </a:solidFill>
                        <a:latin typeface="Cambria Math" pitchFamily="34" charset="0"/>
                        <a:ea typeface="Cambria Math" pitchFamily="34" charset="-122"/>
                        <a:cs typeface="Cambria Math" pitchFamily="34" charset="-120"/>
                      </a:rPr>
                      <m:t>≥0)</m:t>
                    </m:r>
                  </m:oMath>
                </a14:m>
                <a:r>
                  <a:rPr lang="en-US" altLang="zh-CN" sz="1800" b="0" i="0" dirty="0">
                    <a:solidFill>
                      <a:srgbClr val="244061"/>
                    </a:solidFill>
                    <a:latin typeface="Times New Roman" pitchFamily="34" charset="0"/>
                    <a:ea typeface="微软雅黑" pitchFamily="34" charset="-122"/>
                    <a:cs typeface="Times New Roman" pitchFamily="34" charset="-120"/>
                  </a:rPr>
                  <a:t>千元时，在销售</a:t>
                </a: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𝐴</m:t>
                    </m:r>
                  </m:oMath>
                </a14:m>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𝐵</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商品</a:t>
                </a:r>
              </a:p>
              <a:p>
                <a:pPr latinLnBrk="1">
                  <a:lnSpc>
                    <a:spcPts val="3300"/>
                  </a:lnSpc>
                </a:pPr>
                <a:r>
                  <a:rPr lang="en-US" altLang="zh-CN" sz="1800" b="0" i="0">
                    <a:solidFill>
                      <a:srgbClr val="244061"/>
                    </a:solidFill>
                    <a:latin typeface="Times New Roman" pitchFamily="34" charset="0"/>
                    <a:ea typeface="微软雅黑" pitchFamily="34" charset="-122"/>
                    <a:cs typeface="Times New Roman" pitchFamily="34" charset="-120"/>
                  </a:rPr>
                  <a:t>中所获收益分别为</a:t>
                </a: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𝑓</m:t>
                    </m:r>
                    <m:r>
                      <a:rPr lang="en-US" altLang="zh-CN" sz="1800" b="0" i="0" smtClean="0">
                        <a:solidFill>
                          <a:srgbClr val="244061"/>
                        </a:solidFill>
                        <a:latin typeface="Cambria Math" pitchFamily="34" charset="0"/>
                        <a:ea typeface="Cambria Math" pitchFamily="34" charset="-122"/>
                        <a:cs typeface="Cambria Math" pitchFamily="34" charset="-120"/>
                      </a:rPr>
                      <m:t>(</m:t>
                    </m:r>
                    <m:r>
                      <a:rPr lang="en-US" altLang="zh-CN" sz="1800" b="0" i="0" smtClean="0">
                        <a:solidFill>
                          <a:srgbClr val="244061"/>
                        </a:solidFill>
                        <a:latin typeface="Cambria Math" pitchFamily="34" charset="0"/>
                        <a:ea typeface="Cambria Math" pitchFamily="34" charset="-122"/>
                        <a:cs typeface="Cambria Math" pitchFamily="34" charset="-120"/>
                      </a:rPr>
                      <m:t>𝑥</m:t>
                    </m:r>
                    <m:r>
                      <a:rPr lang="en-US" altLang="zh-CN" sz="1800" b="0" i="0" smtClean="0">
                        <a:solidFill>
                          <a:srgbClr val="244061"/>
                        </a:solidFill>
                        <a:latin typeface="Cambria Math" pitchFamily="34" charset="0"/>
                        <a:ea typeface="Cambria Math" pitchFamily="34" charset="-122"/>
                        <a:cs typeface="Cambria Math" pitchFamily="34" charset="-120"/>
                      </a:rPr>
                      <m:t>)</m:t>
                    </m:r>
                  </m:oMath>
                </a14:m>
                <a:r>
                  <a:rPr lang="en-US" altLang="zh-CN" sz="1800" b="0" i="0" dirty="0">
                    <a:solidFill>
                      <a:srgbClr val="244061"/>
                    </a:solidFill>
                    <a:latin typeface="Times New Roman" pitchFamily="34" charset="0"/>
                    <a:ea typeface="微软雅黑" pitchFamily="34" charset="-122"/>
                    <a:cs typeface="Times New Roman" pitchFamily="34" charset="-120"/>
                  </a:rPr>
                  <a:t>千元与</a:t>
                </a: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𝑔</m:t>
                    </m:r>
                    <m:r>
                      <a:rPr lang="en-US" altLang="zh-CN" sz="1800" b="0" i="0" smtClean="0">
                        <a:solidFill>
                          <a:srgbClr val="244061"/>
                        </a:solidFill>
                        <a:latin typeface="Cambria Math" pitchFamily="34" charset="0"/>
                        <a:ea typeface="Cambria Math" pitchFamily="34" charset="-122"/>
                        <a:cs typeface="Cambria Math" pitchFamily="34" charset="-120"/>
                      </a:rPr>
                      <m:t>(</m:t>
                    </m:r>
                    <m:r>
                      <a:rPr lang="en-US" altLang="zh-CN" sz="1800" b="0" i="0" smtClean="0">
                        <a:solidFill>
                          <a:srgbClr val="244061"/>
                        </a:solidFill>
                        <a:latin typeface="Cambria Math" pitchFamily="34" charset="0"/>
                        <a:ea typeface="Cambria Math" pitchFamily="34" charset="-122"/>
                        <a:cs typeface="Cambria Math" pitchFamily="34" charset="-120"/>
                      </a:rPr>
                      <m:t>𝑥</m:t>
                    </m:r>
                    <m:r>
                      <a:rPr lang="en-US" altLang="zh-CN" sz="1800" b="0" i="0" smtClean="0">
                        <a:solidFill>
                          <a:srgbClr val="244061"/>
                        </a:solidFill>
                        <a:latin typeface="Cambria Math" pitchFamily="34" charset="0"/>
                        <a:ea typeface="Cambria Math" pitchFamily="34" charset="-122"/>
                        <a:cs typeface="Cambria Math" pitchFamily="34" charset="-120"/>
                      </a:rPr>
                      <m:t>)</m:t>
                    </m:r>
                  </m:oMath>
                </a14:m>
                <a:r>
                  <a:rPr lang="en-US" altLang="zh-CN" sz="1800" b="0" i="0" dirty="0">
                    <a:solidFill>
                      <a:srgbClr val="244061"/>
                    </a:solidFill>
                    <a:latin typeface="Times New Roman" pitchFamily="34" charset="0"/>
                    <a:ea typeface="微软雅黑" pitchFamily="34" charset="-122"/>
                    <a:cs typeface="Times New Roman" pitchFamily="34" charset="-120"/>
                  </a:rPr>
                  <a:t>千元，其中</a:t>
                </a: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𝑓</m:t>
                    </m:r>
                    <m:r>
                      <a:rPr lang="en-US" altLang="zh-CN" sz="1800" b="0" i="0" smtClean="0">
                        <a:solidFill>
                          <a:srgbClr val="244061"/>
                        </a:solidFill>
                        <a:latin typeface="Cambria Math" pitchFamily="34" charset="0"/>
                        <a:ea typeface="Cambria Math" pitchFamily="34" charset="-122"/>
                        <a:cs typeface="Cambria Math" pitchFamily="34" charset="-120"/>
                      </a:rPr>
                      <m:t>(</m:t>
                    </m:r>
                    <m:r>
                      <a:rPr lang="en-US" altLang="zh-CN" sz="1800" b="0" i="0" smtClean="0">
                        <a:solidFill>
                          <a:srgbClr val="244061"/>
                        </a:solidFill>
                        <a:latin typeface="Cambria Math" pitchFamily="34" charset="0"/>
                        <a:ea typeface="Cambria Math" pitchFamily="34" charset="-122"/>
                        <a:cs typeface="Cambria Math" pitchFamily="34" charset="-120"/>
                      </a:rPr>
                      <m:t>𝑥</m:t>
                    </m:r>
                    <m:r>
                      <a:rPr lang="en-US" altLang="zh-CN" sz="1800" b="0" i="0" smtClean="0">
                        <a:solidFill>
                          <a:srgbClr val="244061"/>
                        </a:solidFill>
                        <a:latin typeface="Cambria Math" pitchFamily="34" charset="0"/>
                        <a:ea typeface="Cambria Math" pitchFamily="34" charset="-122"/>
                        <a:cs typeface="Cambria Math" pitchFamily="34" charset="-120"/>
                      </a:rPr>
                      <m:t>)=2</m:t>
                    </m:r>
                    <m:r>
                      <a:rPr lang="en-US" altLang="zh-CN" sz="1800" b="0" i="0" smtClean="0">
                        <a:solidFill>
                          <a:srgbClr val="244061"/>
                        </a:solidFill>
                        <a:latin typeface="Cambria Math" pitchFamily="34" charset="0"/>
                        <a:ea typeface="Cambria Math" pitchFamily="34" charset="-122"/>
                        <a:cs typeface="Cambria Math" pitchFamily="34" charset="-120"/>
                      </a:rPr>
                      <m:t>𝑥</m:t>
                    </m:r>
                  </m:oMath>
                </a14:m>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𝑔</m:t>
                    </m:r>
                    <m:r>
                      <a:rPr lang="en-US" altLang="zh-CN" sz="1800" b="0" i="0" smtClean="0">
                        <a:solidFill>
                          <a:srgbClr val="244061"/>
                        </a:solidFill>
                        <a:latin typeface="Cambria Math" pitchFamily="34" charset="0"/>
                        <a:ea typeface="Cambria Math" pitchFamily="34" charset="-122"/>
                        <a:cs typeface="Cambria Math" pitchFamily="34" charset="-120"/>
                      </a:rPr>
                      <m:t>(</m:t>
                    </m:r>
                    <m:r>
                      <a:rPr lang="en-US" altLang="zh-CN" sz="1800" b="0" i="0" smtClean="0">
                        <a:solidFill>
                          <a:srgbClr val="244061"/>
                        </a:solidFill>
                        <a:latin typeface="Cambria Math" pitchFamily="34" charset="0"/>
                        <a:ea typeface="Cambria Math" pitchFamily="34" charset="-122"/>
                        <a:cs typeface="Cambria Math" pitchFamily="34" charset="-120"/>
                      </a:rPr>
                      <m:t>𝑥</m:t>
                    </m:r>
                    <m:r>
                      <a:rPr lang="en-US" altLang="zh-CN" sz="1800" b="0" i="0" smtClean="0">
                        <a:solidFill>
                          <a:srgbClr val="244061"/>
                        </a:solidFill>
                        <a:latin typeface="Cambria Math" pitchFamily="34" charset="0"/>
                        <a:ea typeface="Cambria Math" pitchFamily="34" charset="-122"/>
                        <a:cs typeface="Cambria Math" pitchFamily="34" charset="-120"/>
                      </a:rPr>
                      <m:t>)=5</m:t>
                    </m:r>
                    <m:r>
                      <m:rPr>
                        <m:sty m:val="p"/>
                      </m:rPr>
                      <a:rPr lang="en-US" altLang="zh-CN" sz="1800" b="0" i="0" smtClean="0">
                        <a:solidFill>
                          <a:srgbClr val="244061"/>
                        </a:solidFill>
                        <a:latin typeface="Cambria Math" pitchFamily="34" charset="0"/>
                        <a:ea typeface="Cambria Math" pitchFamily="34" charset="-122"/>
                        <a:cs typeface="Cambria Math" pitchFamily="34" charset="-120"/>
                      </a:rPr>
                      <m:t>ln</m:t>
                    </m:r>
                    <m:r>
                      <a:rPr lang="en-US" altLang="zh-CN" sz="1800" b="0" i="0" smtClean="0">
                        <a:solidFill>
                          <a:srgbClr val="244061"/>
                        </a:solidFill>
                        <a:latin typeface="Cambria Math" pitchFamily="34" charset="0"/>
                        <a:ea typeface="Cambria Math" pitchFamily="34" charset="-122"/>
                        <a:cs typeface="Cambria Math" pitchFamily="34" charset="-120"/>
                      </a:rPr>
                      <m:t>(2</m:t>
                    </m:r>
                    <m:r>
                      <a:rPr lang="en-US" altLang="zh-CN" sz="1800" b="0" i="0" smtClean="0">
                        <a:solidFill>
                          <a:srgbClr val="244061"/>
                        </a:solidFill>
                        <a:latin typeface="Cambria Math" pitchFamily="34" charset="0"/>
                        <a:ea typeface="Cambria Math" pitchFamily="34" charset="-122"/>
                        <a:cs typeface="Cambria Math" pitchFamily="34" charset="-120"/>
                      </a:rPr>
                      <m:t>𝑥</m:t>
                    </m:r>
                    <m:r>
                      <a:rPr lang="en-US" altLang="zh-CN" sz="1800" b="0" i="0" smtClean="0">
                        <a:solidFill>
                          <a:srgbClr val="244061"/>
                        </a:solidFill>
                        <a:latin typeface="Cambria Math" pitchFamily="34" charset="0"/>
                        <a:ea typeface="Cambria Math" pitchFamily="34" charset="-122"/>
                        <a:cs typeface="Cambria Math" pitchFamily="34" charset="-120"/>
                      </a:rPr>
                      <m:t>+1)</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，若该个体户准备共投入</a:t>
                </a:r>
                <a:r>
                  <a:rPr lang="en-US" altLang="zh-CN" sz="1800" b="0" i="0">
                    <a:solidFill>
                      <a:srgbClr val="244061"/>
                    </a:solidFill>
                    <a:latin typeface="Times New Roman" pitchFamily="34" charset="0"/>
                    <a:ea typeface="微软雅黑" pitchFamily="34" charset="-122"/>
                    <a:cs typeface="Times New Roman" pitchFamily="34" charset="-120"/>
                  </a:rPr>
                  <a:t>5千元销</a:t>
                </a:r>
              </a:p>
              <a:p>
                <a:pPr latinLnBrk="1">
                  <a:lnSpc>
                    <a:spcPts val="3100"/>
                  </a:lnSpc>
                </a:pPr>
                <a:r>
                  <a:rPr lang="en-US" altLang="zh-CN" b="0" i="0">
                    <a:solidFill>
                      <a:srgbClr val="244061"/>
                    </a:solidFill>
                    <a:latin typeface="Times New Roman" pitchFamily="34" charset="0"/>
                    <a:ea typeface="微软雅黑" pitchFamily="34" charset="-122"/>
                    <a:cs typeface="Times New Roman" pitchFamily="34" charset="-120"/>
                  </a:rPr>
                  <a:t>售</a:t>
                </a:r>
                <a14:m>
                  <m:oMath xmlns:m="http://schemas.openxmlformats.org/officeDocument/2006/math">
                    <m:r>
                      <a:rPr lang="en-US" altLang="zh-CN" b="0" i="0" smtClean="0">
                        <a:solidFill>
                          <a:srgbClr val="244061"/>
                        </a:solidFill>
                        <a:latin typeface="Cambria Math" pitchFamily="34" charset="0"/>
                        <a:ea typeface="Cambria Math" pitchFamily="34" charset="-122"/>
                        <a:cs typeface="Cambria Math" pitchFamily="34" charset="-120"/>
                      </a:rPr>
                      <m:t>𝐴</m:t>
                    </m:r>
                  </m:oMath>
                </a14:m>
                <a:r>
                  <a:rPr lang="en-US" altLang="zh-CN"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b="0" i="0" smtClean="0">
                        <a:solidFill>
                          <a:srgbClr val="244061"/>
                        </a:solidFill>
                        <a:latin typeface="Cambria Math" pitchFamily="34" charset="0"/>
                        <a:ea typeface="Cambria Math" pitchFamily="34" charset="-122"/>
                        <a:cs typeface="Cambria Math" pitchFamily="34" charset="-120"/>
                      </a:rPr>
                      <m:t>𝐵</m:t>
                    </m:r>
                  </m:oMath>
                </a14:m>
                <a:r>
                  <a:rPr lang="en-US" altLang="zh-CN" b="0" i="0" dirty="0">
                    <a:solidFill>
                      <a:srgbClr val="244061"/>
                    </a:solidFill>
                    <a:latin typeface="Times New Roman" pitchFamily="34" charset="0"/>
                    <a:ea typeface="微软雅黑" pitchFamily="34" charset="-122"/>
                    <a:cs typeface="Times New Roman" pitchFamily="34" charset="-120"/>
                  </a:rPr>
                  <a:t>两种小商品，为使总收益最大，则</a:t>
                </a:r>
                <a14:m>
                  <m:oMath xmlns:m="http://schemas.openxmlformats.org/officeDocument/2006/math">
                    <m:r>
                      <a:rPr lang="en-US" altLang="zh-CN" b="0" i="0" smtClean="0">
                        <a:solidFill>
                          <a:srgbClr val="244061"/>
                        </a:solidFill>
                        <a:latin typeface="Cambria Math" pitchFamily="34" charset="0"/>
                        <a:ea typeface="Cambria Math" pitchFamily="34" charset="-122"/>
                        <a:cs typeface="Cambria Math" pitchFamily="34" charset="-120"/>
                      </a:rPr>
                      <m:t>𝐴</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a:solidFill>
                      <a:srgbClr val="244061"/>
                    </a:solidFill>
                    <a:latin typeface="Times New Roman" pitchFamily="34" charset="0"/>
                    <a:ea typeface="微软雅黑" pitchFamily="34" charset="-122"/>
                    <a:cs typeface="Times New Roman" pitchFamily="34" charset="-120"/>
                  </a:rPr>
                  <a:t>商品需投入(</a:t>
                </a:r>
                <a:r>
                  <a:rPr lang="en-US" altLang="zh-CN" b="0" i="0">
                    <a:solidFill>
                      <a:srgbClr val="244061"/>
                    </a:solidFill>
                    <a:latin typeface="SimSun" pitchFamily="34" charset="0"/>
                    <a:ea typeface="SimSun" pitchFamily="34" charset="-122"/>
                    <a:cs typeface="SimSun" pitchFamily="34" charset="-120"/>
                  </a:rPr>
                  <a:t>     </a:t>
                </a:r>
                <a:r>
                  <a:rPr lang="en-US" altLang="zh-CN" b="0" i="0">
                    <a:solidFill>
                      <a:srgbClr val="244061"/>
                    </a:solidFill>
                    <a:latin typeface="Times New Roman" pitchFamily="34" charset="0"/>
                    <a:ea typeface="微软雅黑" pitchFamily="34" charset="-122"/>
                    <a:cs typeface="Times New Roman" pitchFamily="34" charset="-120"/>
                  </a:rPr>
                  <a:t>)</a:t>
                </a:r>
                <a:endParaRPr lang="en-US" altLang="zh-CN" dirty="0">
                  <a:solidFill>
                    <a:srgbClr val="244061"/>
                  </a:solidFill>
                </a:endParaRPr>
              </a:p>
            </p:txBody>
          </p:sp>
        </mc:Choice>
        <mc:Fallback xmlns="">
          <p:sp>
            <p:nvSpPr>
              <p:cNvPr id="2" name="QC_6_BD.47_1#4099ded6a?vaa=1&amp;vcp=1&amp;vop=1&amp;pid=b8668c0c3&amp;color=36,64,97&amp;vtp=1&amp;bt=1&amp;bbb=1&amp;hb=1"/>
              <p:cNvSpPr>
                <a:spLocks noRot="1" noChangeAspect="1" noMove="1" noResize="1" noEditPoints="1" noAdjustHandles="1" noChangeArrowheads="1" noChangeShapeType="1" noTextEdit="1"/>
              </p:cNvSpPr>
              <p:nvPr/>
            </p:nvSpPr>
            <p:spPr>
              <a:xfrm>
                <a:off x="539496" y="1504778"/>
                <a:ext cx="11109960" cy="1189355"/>
              </a:xfrm>
              <a:prstGeom prst="rect">
                <a:avLst/>
              </a:prstGeom>
              <a:blipFill>
                <a:blip r:embed="rId3"/>
                <a:stretch>
                  <a:fillRect l="-1317" r="-1372" b="-11795"/>
                </a:stretch>
              </a:blipFill>
              <a:ln/>
            </p:spPr>
            <p:txBody>
              <a:bodyPr/>
              <a:lstStyle/>
              <a:p>
                <a:r>
                  <a:rPr lang="zh-CN" altLang="en-US">
                    <a:noFill/>
                  </a:rPr>
                  <a:t> </a:t>
                </a:r>
              </a:p>
            </p:txBody>
          </p:sp>
        </mc:Fallback>
      </mc:AlternateContent>
      <p:sp>
        <p:nvSpPr>
          <p:cNvPr id="3" name="QC_6_AN.49_1#4099ded6a.bracket?vaa=1&amp;vcp=1&amp;vop=1&amp;pid=b8668c0c3&amp;color=36,64,97&amp;vpa=5&amp;vtp=1"/>
          <p:cNvSpPr/>
          <p:nvPr/>
        </p:nvSpPr>
        <p:spPr>
          <a:xfrm>
            <a:off x="6180963" y="2417527"/>
            <a:ext cx="354013" cy="303530"/>
          </a:xfrm>
          <a:prstGeom prst="rect">
            <a:avLst/>
          </a:prstGeom>
          <a:noFill/>
          <a:ln/>
        </p:spPr>
        <p:txBody>
          <a:bodyPr wrap="none" lIns="0" tIns="0" rIns="0" bIns="0" rtlCol="0" anchor="t"/>
          <a:lstStyle/>
          <a:p>
            <a:pPr algn="ctr" latinLnBrk="1">
              <a:lnSpc>
                <a:spcPts val="2500"/>
              </a:lnSpc>
            </a:pPr>
            <a:r>
              <a:rPr lang="en-US" altLang="zh-CN" sz="2000" b="0" i="0" dirty="0">
                <a:solidFill>
                  <a:srgbClr val="6565FF"/>
                </a:solidFill>
                <a:latin typeface="Times New Roman" pitchFamily="34" charset="0"/>
                <a:ea typeface="微软雅黑" pitchFamily="34" charset="-122"/>
                <a:cs typeface="Times New Roman" pitchFamily="34" charset="-120"/>
              </a:rPr>
              <a:t>B</a:t>
            </a:r>
            <a:endParaRPr lang="en-US" altLang="zh-CN" sz="2000" dirty="0">
              <a:solidFill>
                <a:srgbClr val="6565FF"/>
              </a:solidFill>
            </a:endParaRPr>
          </a:p>
        </p:txBody>
      </p:sp>
      <p:sp>
        <p:nvSpPr>
          <p:cNvPr id="4" name="QC_6_BD.47_2#4099ded6a.choices?vaa=1&amp;vcp=1&amp;vop=1&amp;pid=b8668c0c3&amp;color=36,64,97&amp;vtp=1&amp;bbb=1"/>
          <p:cNvSpPr/>
          <p:nvPr/>
        </p:nvSpPr>
        <p:spPr>
          <a:xfrm>
            <a:off x="539496" y="2695022"/>
            <a:ext cx="11109960" cy="360680"/>
          </a:xfrm>
          <a:prstGeom prst="rect">
            <a:avLst/>
          </a:prstGeom>
          <a:noFill/>
          <a:ln/>
        </p:spPr>
        <p:txBody>
          <a:bodyPr wrap="none" lIns="0" tIns="0" rIns="0" bIns="0" rtlCol="0" anchor="t"/>
          <a:lstStyle/>
          <a:p>
            <a:pPr latinLnBrk="1">
              <a:lnSpc>
                <a:spcPts val="3200"/>
              </a:lnSpc>
              <a:tabLst>
                <a:tab pos="2844165" algn="l"/>
                <a:tab pos="5662930" algn="l"/>
                <a:tab pos="8481695" algn="l"/>
              </a:tabLst>
            </a:pPr>
            <a:r>
              <a:rPr lang="en-US" altLang="zh-CN" sz="1800" b="0" i="0" dirty="0">
                <a:solidFill>
                  <a:srgbClr val="244061"/>
                </a:solidFill>
                <a:latin typeface="Times New Roman" pitchFamily="34" charset="0"/>
                <a:ea typeface="微软雅黑" pitchFamily="34" charset="-122"/>
                <a:cs typeface="Times New Roman" pitchFamily="34" charset="-120"/>
              </a:rPr>
              <a:t>A.</a:t>
            </a:r>
            <a:r>
              <a:rPr lang="en-US" altLang="zh-CN" sz="1800" b="0" i="0">
                <a:solidFill>
                  <a:srgbClr val="244061"/>
                </a:solidFill>
                <a:latin typeface="Times New Roman" pitchFamily="34" charset="0"/>
                <a:ea typeface="微软雅黑" pitchFamily="34" charset="-122"/>
                <a:cs typeface="Times New Roman" pitchFamily="34" charset="-120"/>
              </a:rPr>
              <a:t>4千元</a:t>
            </a:r>
            <a:r>
              <a:rPr lang="en-US" altLang="zh-CN" sz="1800" b="0" i="0" spc="-10300">
                <a:solidFill>
                  <a:srgbClr val="244061"/>
                </a:solidFill>
                <a:latin typeface="SimSun" pitchFamily="34" charset="0"/>
                <a:ea typeface="SimSun" pitchFamily="34" charset="-122"/>
                <a:cs typeface="SimSu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B</a:t>
            </a:r>
            <a:r>
              <a:rPr lang="en-US" altLang="zh-CN" sz="1800" b="0" i="0" dirty="0">
                <a:solidFill>
                  <a:srgbClr val="244061"/>
                </a:solidFill>
                <a:latin typeface="Times New Roman" pitchFamily="34" charset="0"/>
                <a:ea typeface="微软雅黑" pitchFamily="34" charset="-122"/>
                <a:cs typeface="Times New Roman" pitchFamily="34" charset="-120"/>
              </a:rPr>
              <a:t>.</a:t>
            </a:r>
            <a:r>
              <a:rPr lang="en-US" altLang="zh-CN" sz="1800" b="0" i="0">
                <a:solidFill>
                  <a:srgbClr val="244061"/>
                </a:solidFill>
                <a:latin typeface="Times New Roman" pitchFamily="34" charset="0"/>
                <a:ea typeface="微软雅黑" pitchFamily="34" charset="-122"/>
                <a:cs typeface="Times New Roman" pitchFamily="34" charset="-120"/>
              </a:rPr>
              <a:t>3千元</a:t>
            </a:r>
            <a:r>
              <a:rPr lang="en-US" altLang="zh-CN" sz="1800" b="0" i="0" spc="-10300">
                <a:solidFill>
                  <a:srgbClr val="244061"/>
                </a:solidFill>
                <a:latin typeface="SimSun" pitchFamily="34" charset="0"/>
                <a:ea typeface="SimSun" pitchFamily="34" charset="-122"/>
                <a:cs typeface="SimSu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C</a:t>
            </a:r>
            <a:r>
              <a:rPr lang="en-US" altLang="zh-CN" sz="1800" b="0" i="0" dirty="0">
                <a:solidFill>
                  <a:srgbClr val="244061"/>
                </a:solidFill>
                <a:latin typeface="Times New Roman" pitchFamily="34" charset="0"/>
                <a:ea typeface="微软雅黑" pitchFamily="34" charset="-122"/>
                <a:cs typeface="Times New Roman" pitchFamily="34" charset="-120"/>
              </a:rPr>
              <a:t>.</a:t>
            </a:r>
            <a:r>
              <a:rPr lang="en-US" altLang="zh-CN" sz="1800" b="0" i="0">
                <a:solidFill>
                  <a:srgbClr val="244061"/>
                </a:solidFill>
                <a:latin typeface="Times New Roman" pitchFamily="34" charset="0"/>
                <a:ea typeface="微软雅黑" pitchFamily="34" charset="-122"/>
                <a:cs typeface="Times New Roman" pitchFamily="34" charset="-120"/>
              </a:rPr>
              <a:t>2千元</a:t>
            </a:r>
            <a:r>
              <a:rPr lang="en-US" altLang="zh-CN" sz="1800" b="0" i="0" spc="-10300">
                <a:solidFill>
                  <a:srgbClr val="244061"/>
                </a:solidFill>
                <a:latin typeface="SimSun" pitchFamily="34" charset="0"/>
                <a:ea typeface="SimSun" pitchFamily="34" charset="-122"/>
                <a:cs typeface="SimSu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D</a:t>
            </a:r>
            <a:r>
              <a:rPr lang="en-US" altLang="zh-CN" sz="1800" b="0" i="0" dirty="0">
                <a:solidFill>
                  <a:srgbClr val="244061"/>
                </a:solidFill>
                <a:latin typeface="Times New Roman" pitchFamily="34" charset="0"/>
                <a:ea typeface="微软雅黑" pitchFamily="34" charset="-122"/>
                <a:cs typeface="Times New Roman" pitchFamily="34" charset="-120"/>
              </a:rPr>
              <a:t>.1千元</a:t>
            </a:r>
            <a:endParaRPr lang="en-US" altLang="zh-CN" sz="1800" dirty="0">
              <a:solidFill>
                <a:srgbClr val="244061"/>
              </a:solidFill>
            </a:endParaRPr>
          </a:p>
        </p:txBody>
      </p:sp>
      <mc:AlternateContent xmlns:mc="http://schemas.openxmlformats.org/markup-compatibility/2006" xmlns:a14="http://schemas.microsoft.com/office/drawing/2010/main">
        <mc:Choice Requires="a14">
          <p:sp>
            <p:nvSpPr>
              <p:cNvPr id="5" name="QC_6_AS.48_1#4099ded6a?vaa=1&amp;vcp=1&amp;vop=1&amp;pid=b8668c0c3&amp;color=36,64,97&amp;vtp=1&amp;bbb=1&amp;hb=1"/>
              <p:cNvSpPr/>
              <p:nvPr/>
            </p:nvSpPr>
            <p:spPr>
              <a:xfrm>
                <a:off x="539496" y="3059512"/>
                <a:ext cx="11109960" cy="2475040"/>
              </a:xfrm>
              <a:prstGeom prst="rect">
                <a:avLst/>
              </a:prstGeom>
              <a:noFill/>
              <a:ln/>
            </p:spPr>
            <p:txBody>
              <a:bodyPr wrap="none" lIns="0" tIns="0" rIns="0" bIns="0" rtlCol="0" anchor="t"/>
              <a:lstStyle/>
              <a:p>
                <a:pPr algn="l" latinLnBrk="1">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0" i="0" dirty="0">
                    <a:solidFill>
                      <a:srgbClr val="003760"/>
                    </a:solidFill>
                    <a:latin typeface="Times New Roman" pitchFamily="34" charset="0"/>
                    <a:ea typeface="微软雅黑" pitchFamily="34" charset="-122"/>
                    <a:cs typeface="Times New Roman" pitchFamily="34" charset="-120"/>
                  </a:rPr>
                  <a:t>设投入</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𝐵</m:t>
                    </m:r>
                  </m:oMath>
                </a14:m>
                <a:r>
                  <a:rPr lang="en-US" altLang="zh-CN" sz="1800" b="0" i="0" dirty="0">
                    <a:solidFill>
                      <a:srgbClr val="003760"/>
                    </a:solidFill>
                    <a:latin typeface="Times New Roman" pitchFamily="34" charset="0"/>
                    <a:ea typeface="微软雅黑" pitchFamily="34" charset="-122"/>
                    <a:cs typeface="Times New Roman" pitchFamily="34" charset="-120"/>
                  </a:rPr>
                  <a:t>商品</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𝑥</m:t>
                    </m:r>
                  </m:oMath>
                </a14:m>
                <a:r>
                  <a:rPr lang="en-US" altLang="zh-CN" sz="1800" b="0" i="0" dirty="0">
                    <a:solidFill>
                      <a:srgbClr val="003760"/>
                    </a:solidFill>
                    <a:latin typeface="Times New Roman" pitchFamily="34" charset="0"/>
                    <a:ea typeface="微软雅黑" pitchFamily="34" charset="-122"/>
                    <a:cs typeface="Times New Roman" pitchFamily="34" charset="-120"/>
                  </a:rPr>
                  <a:t>千元</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(0≤</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≤5)</m:t>
                    </m:r>
                  </m:oMath>
                </a14:m>
                <a:r>
                  <a:rPr lang="en-US" altLang="zh-CN" sz="1800" b="0" i="0" dirty="0">
                    <a:solidFill>
                      <a:srgbClr val="003760"/>
                    </a:solidFill>
                    <a:latin typeface="Times New Roman" pitchFamily="34" charset="0"/>
                    <a:ea typeface="微软雅黑" pitchFamily="34" charset="-122"/>
                    <a:cs typeface="Times New Roman" pitchFamily="34" charset="-120"/>
                  </a:rPr>
                  <a:t>，则投入</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𝐴</m:t>
                    </m:r>
                  </m:oMath>
                </a14:m>
                <a:r>
                  <a:rPr lang="en-US" altLang="zh-CN" sz="1800" b="0" i="0" dirty="0">
                    <a:solidFill>
                      <a:srgbClr val="003760"/>
                    </a:solidFill>
                    <a:latin typeface="Times New Roman" pitchFamily="34" charset="0"/>
                    <a:ea typeface="微软雅黑" pitchFamily="34" charset="-122"/>
                    <a:cs typeface="Times New Roman" pitchFamily="34" charset="-120"/>
                  </a:rPr>
                  <a:t>商品</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(5−</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千元，所获得的收益为</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𝑆</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千元</a:t>
                </a:r>
                <a:r>
                  <a:rPr lang="en-US" altLang="zh-CN" sz="1800" b="0" i="0">
                    <a:solidFill>
                      <a:srgbClr val="003760"/>
                    </a:solidFill>
                    <a:latin typeface="Times New Roman" pitchFamily="34" charset="0"/>
                    <a:ea typeface="微软雅黑" pitchFamily="34" charset="-122"/>
                    <a:cs typeface="Times New Roman" pitchFamily="34" charset="-120"/>
                  </a:rPr>
                  <a:t>，则</a:t>
                </a:r>
              </a:p>
              <a:p>
                <a:pPr latinLnBrk="1">
                  <a:lnSpc>
                    <a:spcPts val="3500"/>
                  </a:lnSpc>
                </a:pP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𝑆</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)=2(5−</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)+5</m:t>
                    </m:r>
                    <m:r>
                      <m:rPr>
                        <m:sty m:val="p"/>
                      </m:rPr>
                      <a:rPr lang="en-US" altLang="zh-CN" sz="1800" b="0" i="0" smtClean="0">
                        <a:solidFill>
                          <a:srgbClr val="003760"/>
                        </a:solidFill>
                        <a:latin typeface="Cambria Math" pitchFamily="34" charset="0"/>
                        <a:ea typeface="Cambria Math" pitchFamily="34" charset="-122"/>
                        <a:cs typeface="Cambria Math" pitchFamily="34" charset="-120"/>
                      </a:rPr>
                      <m:t>ln</m:t>
                    </m:r>
                    <m:r>
                      <a:rPr lang="en-US" altLang="zh-CN" sz="1800" b="0" i="0" smtClean="0">
                        <a:solidFill>
                          <a:srgbClr val="003760"/>
                        </a:solidFill>
                        <a:latin typeface="Cambria Math" pitchFamily="34" charset="0"/>
                        <a:ea typeface="Cambria Math" pitchFamily="34" charset="-122"/>
                        <a:cs typeface="Cambria Math" pitchFamily="34" charset="-120"/>
                      </a:rPr>
                      <m:t>(2</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+1)=5</m:t>
                    </m:r>
                    <m:r>
                      <m:rPr>
                        <m:sty m:val="p"/>
                      </m:rPr>
                      <a:rPr lang="en-US" altLang="zh-CN" sz="1800" b="0" i="0" smtClean="0">
                        <a:solidFill>
                          <a:srgbClr val="003760"/>
                        </a:solidFill>
                        <a:latin typeface="Cambria Math" pitchFamily="34" charset="0"/>
                        <a:ea typeface="Cambria Math" pitchFamily="34" charset="-122"/>
                        <a:cs typeface="Cambria Math" pitchFamily="34" charset="-120"/>
                      </a:rPr>
                      <m:t>ln</m:t>
                    </m:r>
                    <m:r>
                      <a:rPr lang="en-US" altLang="zh-CN" sz="1800" b="0" i="0" smtClean="0">
                        <a:solidFill>
                          <a:srgbClr val="003760"/>
                        </a:solidFill>
                        <a:latin typeface="Cambria Math" pitchFamily="34" charset="0"/>
                        <a:ea typeface="Cambria Math" pitchFamily="34" charset="-122"/>
                        <a:cs typeface="Cambria Math" pitchFamily="34" charset="-120"/>
                      </a:rPr>
                      <m:t>(2</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+1)−2</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+10(0≤</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≤5)</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𝑆</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10</m:t>
                        </m:r>
                      </m:num>
                      <m:den>
                        <m:r>
                          <a:rPr lang="en-US" altLang="zh-CN" sz="1800" b="0" i="0">
                            <a:solidFill>
                              <a:srgbClr val="003760"/>
                            </a:solidFill>
                            <a:latin typeface="Cambria Math" pitchFamily="34" charset="0"/>
                            <a:ea typeface="Cambria Math" pitchFamily="34" charset="-122"/>
                            <a:cs typeface="Cambria Math" pitchFamily="34" charset="-120"/>
                          </a:rPr>
                          <m:t>2</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+1</m:t>
                        </m:r>
                      </m:den>
                    </m:f>
                    <m:r>
                      <a:rPr lang="en-US" altLang="zh-CN" sz="1800" b="0" i="0" smtClean="0">
                        <a:solidFill>
                          <a:srgbClr val="003760"/>
                        </a:solidFill>
                        <a:latin typeface="Cambria Math" pitchFamily="34" charset="0"/>
                        <a:ea typeface="Cambria Math" pitchFamily="34" charset="-122"/>
                        <a:cs typeface="Cambria Math" pitchFamily="34" charset="-120"/>
                      </a:rPr>
                      <m:t>−2=</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4(2−</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num>
                      <m:den>
                        <m:r>
                          <a:rPr lang="en-US" altLang="zh-CN" sz="1800" b="0" i="0">
                            <a:solidFill>
                              <a:srgbClr val="003760"/>
                            </a:solidFill>
                            <a:latin typeface="Cambria Math" pitchFamily="34" charset="0"/>
                            <a:ea typeface="Cambria Math" pitchFamily="34" charset="-122"/>
                            <a:cs typeface="Cambria Math" pitchFamily="34" charset="-120"/>
                          </a:rPr>
                          <m:t>2</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+1</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a:p>
                <a:pPr latinLnBrk="1">
                  <a:lnSpc>
                    <a:spcPts val="3300"/>
                  </a:lnSpc>
                </a:pPr>
                <a:r>
                  <a:rPr lang="en-US" altLang="zh-CN" b="0" i="0">
                    <a:solidFill>
                      <a:srgbClr val="003760"/>
                    </a:solidFill>
                    <a:latin typeface="Times New Roman" pitchFamily="34" charset="0"/>
                    <a:ea typeface="微软雅黑" pitchFamily="34" charset="-122"/>
                    <a:cs typeface="Times New Roman" pitchFamily="34" charset="-120"/>
                  </a:rPr>
                  <a:t>当</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0≤</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&lt;2</m:t>
                    </m:r>
                  </m:oMath>
                </a14:m>
                <a:r>
                  <a:rPr lang="en-US" altLang="zh-CN" sz="1800" b="0" i="0" dirty="0">
                    <a:solidFill>
                      <a:srgbClr val="003760"/>
                    </a:solidFill>
                    <a:latin typeface="Times New Roman" pitchFamily="34" charset="0"/>
                    <a:ea typeface="微软雅黑" pitchFamily="34" charset="-122"/>
                    <a:cs typeface="Times New Roman" pitchFamily="34" charset="-120"/>
                  </a:rPr>
                  <a:t>时，</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𝑆</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)&gt;0</m:t>
                    </m:r>
                  </m:oMath>
                </a14:m>
                <a:r>
                  <a:rPr lang="en-US" altLang="zh-CN" sz="1800" b="0" i="0" dirty="0">
                    <a:solidFill>
                      <a:srgbClr val="003760"/>
                    </a:solidFill>
                    <a:latin typeface="Times New Roman" pitchFamily="34" charset="0"/>
                    <a:ea typeface="微软雅黑" pitchFamily="34" charset="-122"/>
                    <a:cs typeface="Times New Roman" pitchFamily="34" charset="-120"/>
                  </a:rPr>
                  <a:t>，函数</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𝑆</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在</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[0,2)</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上单调递增；</a:t>
                </a:r>
                <a:endParaRPr lang="en-US" altLang="zh-CN" sz="1800" dirty="0">
                  <a:solidFill>
                    <a:srgbClr val="003760"/>
                  </a:solidFill>
                </a:endParaRPr>
              </a:p>
              <a:p>
                <a:pPr latinLnBrk="1">
                  <a:lnSpc>
                    <a:spcPts val="3300"/>
                  </a:lnSpc>
                </a:pPr>
                <a:r>
                  <a:rPr lang="en-US" altLang="zh-CN" b="0" i="0">
                    <a:solidFill>
                      <a:srgbClr val="003760"/>
                    </a:solidFill>
                    <a:latin typeface="Times New Roman" pitchFamily="34" charset="0"/>
                    <a:ea typeface="微软雅黑" pitchFamily="34" charset="-122"/>
                    <a:cs typeface="Times New Roman" pitchFamily="34" charset="-120"/>
                  </a:rPr>
                  <a:t>当</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2&lt;</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≤5</m:t>
                    </m:r>
                  </m:oMath>
                </a14:m>
                <a:r>
                  <a:rPr lang="en-US" altLang="zh-CN" sz="1800" b="0" i="0" dirty="0">
                    <a:solidFill>
                      <a:srgbClr val="003760"/>
                    </a:solidFill>
                    <a:latin typeface="Times New Roman" pitchFamily="34" charset="0"/>
                    <a:ea typeface="微软雅黑" pitchFamily="34" charset="-122"/>
                    <a:cs typeface="Times New Roman" pitchFamily="34" charset="-120"/>
                  </a:rPr>
                  <a:t>时，</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𝑆</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)&lt;0</m:t>
                    </m:r>
                  </m:oMath>
                </a14:m>
                <a:r>
                  <a:rPr lang="en-US" altLang="zh-CN" sz="1800" b="0" i="0" dirty="0">
                    <a:solidFill>
                      <a:srgbClr val="003760"/>
                    </a:solidFill>
                    <a:latin typeface="Times New Roman" pitchFamily="34" charset="0"/>
                    <a:ea typeface="微软雅黑" pitchFamily="34" charset="-122"/>
                    <a:cs typeface="Times New Roman" pitchFamily="34" charset="-120"/>
                  </a:rPr>
                  <a:t>，函数</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𝑆</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在</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(2,5]</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上单调递减.</a:t>
                </a:r>
                <a:endParaRPr lang="en-US" altLang="zh-CN" sz="1800" dirty="0">
                  <a:solidFill>
                    <a:srgbClr val="003760"/>
                  </a:solidFill>
                </a:endParaRPr>
              </a:p>
              <a:p>
                <a:pPr latinLnBrk="1">
                  <a:lnSpc>
                    <a:spcPts val="3300"/>
                  </a:lnSpc>
                </a:pPr>
                <a:r>
                  <a:rPr lang="en-US" altLang="zh-CN" b="0" i="0">
                    <a:solidFill>
                      <a:srgbClr val="003760"/>
                    </a:solidFill>
                    <a:latin typeface="Times New Roman" pitchFamily="34" charset="0"/>
                    <a:ea typeface="微软雅黑" pitchFamily="34" charset="-122"/>
                    <a:cs typeface="Times New Roman" pitchFamily="34" charset="-120"/>
                  </a:rPr>
                  <a:t>所</a:t>
                </a:r>
                <a:r>
                  <a:rPr lang="en-US" altLang="zh-CN" sz="1800" b="0" i="0">
                    <a:solidFill>
                      <a:srgbClr val="003760"/>
                    </a:solidFill>
                    <a:latin typeface="Times New Roman" pitchFamily="34" charset="0"/>
                    <a:ea typeface="微软雅黑" pitchFamily="34" charset="-122"/>
                    <a:cs typeface="Times New Roman" pitchFamily="34" charset="-120"/>
                  </a:rPr>
                  <a:t>以当</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=2</m:t>
                    </m:r>
                  </m:oMath>
                </a14:m>
                <a:r>
                  <a:rPr lang="en-US" altLang="zh-CN" sz="1800" b="0" i="0" dirty="0">
                    <a:solidFill>
                      <a:srgbClr val="003760"/>
                    </a:solidFill>
                    <a:latin typeface="Times New Roman" pitchFamily="34" charset="0"/>
                    <a:ea typeface="微软雅黑" pitchFamily="34" charset="-122"/>
                    <a:cs typeface="Times New Roman" pitchFamily="34" charset="-120"/>
                  </a:rPr>
                  <a:t>时，函数</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𝑆</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取得最大值</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𝑆</m:t>
                    </m:r>
                    <m:r>
                      <a:rPr lang="en-US" altLang="zh-CN" sz="1800" b="0" i="0" smtClean="0">
                        <a:solidFill>
                          <a:srgbClr val="003760"/>
                        </a:solidFill>
                        <a:latin typeface="Cambria Math" pitchFamily="34" charset="0"/>
                        <a:ea typeface="Cambria Math" pitchFamily="34" charset="-122"/>
                        <a:cs typeface="Cambria Math" pitchFamily="34" charset="-120"/>
                      </a:rPr>
                      <m:t>(2)=6+5</m:t>
                    </m:r>
                    <m:r>
                      <m:rPr>
                        <m:sty m:val="p"/>
                      </m:rPr>
                      <a:rPr lang="en-US" altLang="zh-CN" sz="1800" b="0" i="0" smtClean="0">
                        <a:solidFill>
                          <a:srgbClr val="003760"/>
                        </a:solidFill>
                        <a:latin typeface="Cambria Math" pitchFamily="34" charset="0"/>
                        <a:ea typeface="Cambria Math" pitchFamily="34" charset="-122"/>
                        <a:cs typeface="Cambria Math" pitchFamily="34" charset="-120"/>
                      </a:rPr>
                      <m:t>ln</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5</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a:p>
                <a:pPr latinLnBrk="1">
                  <a:lnSpc>
                    <a:spcPts val="3100"/>
                  </a:lnSpc>
                </a:pPr>
                <a:r>
                  <a:rPr lang="en-US" altLang="zh-CN" b="0" i="0">
                    <a:solidFill>
                      <a:srgbClr val="003760"/>
                    </a:solidFill>
                    <a:latin typeface="Times New Roman" pitchFamily="34" charset="0"/>
                    <a:ea typeface="微软雅黑" pitchFamily="34" charset="-122"/>
                    <a:cs typeface="Times New Roman" pitchFamily="34" charset="-120"/>
                  </a:rPr>
                  <a:t>所以当投入</a:t>
                </a:r>
                <a14:m>
                  <m:oMath xmlns:m="http://schemas.openxmlformats.org/officeDocument/2006/math">
                    <m:r>
                      <a:rPr lang="en-US" altLang="zh-CN" b="0" i="0" smtClean="0">
                        <a:solidFill>
                          <a:srgbClr val="003760"/>
                        </a:solidFill>
                        <a:latin typeface="Cambria Math" pitchFamily="34" charset="0"/>
                        <a:ea typeface="Cambria Math" pitchFamily="34" charset="-122"/>
                        <a:cs typeface="Cambria Math" pitchFamily="34" charset="-120"/>
                      </a:rPr>
                      <m:t>𝐵</m:t>
                    </m:r>
                  </m:oMath>
                </a14:m>
                <a:r>
                  <a:rPr lang="en-US" altLang="zh-CN" b="0" i="0" dirty="0">
                    <a:solidFill>
                      <a:srgbClr val="003760"/>
                    </a:solidFill>
                    <a:latin typeface="Times New Roman" pitchFamily="34" charset="0"/>
                    <a:ea typeface="微软雅黑" pitchFamily="34" charset="-122"/>
                    <a:cs typeface="Times New Roman" pitchFamily="34" charset="-120"/>
                  </a:rPr>
                  <a:t>商品2千元，投入</a:t>
                </a:r>
                <a14:m>
                  <m:oMath xmlns:m="http://schemas.openxmlformats.org/officeDocument/2006/math">
                    <m:r>
                      <a:rPr lang="en-US" altLang="zh-CN" b="0" i="0" smtClean="0">
                        <a:solidFill>
                          <a:srgbClr val="003760"/>
                        </a:solidFill>
                        <a:latin typeface="Cambria Math" pitchFamily="34" charset="0"/>
                        <a:ea typeface="Cambria Math" pitchFamily="34" charset="-122"/>
                        <a:cs typeface="Cambria Math" pitchFamily="34" charset="-120"/>
                      </a:rPr>
                      <m:t>𝐴</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商品3千元时，总收益最大.</a:t>
                </a:r>
                <a:endParaRPr lang="en-US" altLang="zh-CN" dirty="0">
                  <a:solidFill>
                    <a:srgbClr val="003760"/>
                  </a:solidFill>
                </a:endParaRPr>
              </a:p>
            </p:txBody>
          </p:sp>
        </mc:Choice>
        <mc:Fallback xmlns="">
          <p:sp>
            <p:nvSpPr>
              <p:cNvPr id="5" name="QC_6_AS.48_1#4099ded6a?vaa=1&amp;vcp=1&amp;vop=1&amp;pid=b8668c0c3&amp;color=36,64,97&amp;vtp=1&amp;bbb=1&amp;hb=1"/>
              <p:cNvSpPr>
                <a:spLocks noRot="1" noChangeAspect="1" noMove="1" noResize="1" noEditPoints="1" noAdjustHandles="1" noChangeArrowheads="1" noChangeShapeType="1" noTextEdit="1"/>
              </p:cNvSpPr>
              <p:nvPr/>
            </p:nvSpPr>
            <p:spPr>
              <a:xfrm>
                <a:off x="539496" y="3059512"/>
                <a:ext cx="11109960" cy="2475040"/>
              </a:xfrm>
              <a:prstGeom prst="rect">
                <a:avLst/>
              </a:prstGeom>
              <a:blipFill>
                <a:blip r:embed="rId4"/>
                <a:stretch>
                  <a:fillRect l="-1317" b="-5419"/>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anim calcmode="lin" valueType="num">
                                      <p:cBhvr>
                                        <p:cTn id="8" dur="500" fill="hold"/>
                                        <p:tgtEl>
                                          <p:spTgt spid="5">
                                            <p:bg/>
                                          </p:spTgt>
                                        </p:tgtEl>
                                        <p:attrNameLst>
                                          <p:attrName>ppt_x</p:attrName>
                                        </p:attrNameLst>
                                      </p:cBhvr>
                                      <p:tavLst>
                                        <p:tav tm="0">
                                          <p:val>
                                            <p:strVal val="#ppt_x"/>
                                          </p:val>
                                        </p:tav>
                                        <p:tav tm="100000">
                                          <p:val>
                                            <p:strVal val="#ppt_x"/>
                                          </p:val>
                                        </p:tav>
                                      </p:tavLst>
                                    </p:anim>
                                    <p:anim calcmode="lin" valueType="num">
                                      <p:cBhvr>
                                        <p:cTn id="9" dur="500" fill="hold"/>
                                        <p:tgtEl>
                                          <p:spTgt spid="5">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Effect transition="in" filter="fade">
                                      <p:cBhvr>
                                        <p:cTn id="12" dur="500"/>
                                        <p:tgtEl>
                                          <p:spTgt spid="5">
                                            <p:txEl>
                                              <p:pRg st="0" end="0"/>
                                            </p:txEl>
                                          </p:spTgt>
                                        </p:tgtEl>
                                      </p:cBhvr>
                                    </p:animEffect>
                                    <p:anim calcmode="lin" valueType="num">
                                      <p:cBhvr>
                                        <p:cTn id="13"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5">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5">
                                            <p:txEl>
                                              <p:pRg st="1" end="1"/>
                                            </p:txEl>
                                          </p:spTgt>
                                        </p:tgtEl>
                                        <p:attrNameLst>
                                          <p:attrName>style.visibility</p:attrName>
                                        </p:attrNameLst>
                                      </p:cBhvr>
                                      <p:to>
                                        <p:strVal val="visible"/>
                                      </p:to>
                                    </p:set>
                                    <p:animEffect transition="in" filter="fade">
                                      <p:cBhvr>
                                        <p:cTn id="17" dur="500"/>
                                        <p:tgtEl>
                                          <p:spTgt spid="5">
                                            <p:txEl>
                                              <p:pRg st="1" end="1"/>
                                            </p:txEl>
                                          </p:spTgt>
                                        </p:tgtEl>
                                      </p:cBhvr>
                                    </p:animEffect>
                                    <p:anim calcmode="lin" valueType="num">
                                      <p:cBhvr>
                                        <p:cTn id="18"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5">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5">
                                            <p:txEl>
                                              <p:pRg st="2" end="2"/>
                                            </p:txEl>
                                          </p:spTgt>
                                        </p:tgtEl>
                                        <p:attrNameLst>
                                          <p:attrName>style.visibility</p:attrName>
                                        </p:attrNameLst>
                                      </p:cBhvr>
                                      <p:to>
                                        <p:strVal val="visible"/>
                                      </p:to>
                                    </p:set>
                                    <p:animEffect transition="in" filter="fade">
                                      <p:cBhvr>
                                        <p:cTn id="22" dur="500"/>
                                        <p:tgtEl>
                                          <p:spTgt spid="5">
                                            <p:txEl>
                                              <p:pRg st="2" end="2"/>
                                            </p:txEl>
                                          </p:spTgt>
                                        </p:tgtEl>
                                      </p:cBhvr>
                                    </p:animEffect>
                                    <p:anim calcmode="lin" valueType="num">
                                      <p:cBhvr>
                                        <p:cTn id="23"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5">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5">
                                            <p:txEl>
                                              <p:pRg st="3" end="3"/>
                                            </p:txEl>
                                          </p:spTgt>
                                        </p:tgtEl>
                                        <p:attrNameLst>
                                          <p:attrName>style.visibility</p:attrName>
                                        </p:attrNameLst>
                                      </p:cBhvr>
                                      <p:to>
                                        <p:strVal val="visible"/>
                                      </p:to>
                                    </p:set>
                                    <p:animEffect transition="in" filter="fade">
                                      <p:cBhvr>
                                        <p:cTn id="27" dur="500"/>
                                        <p:tgtEl>
                                          <p:spTgt spid="5">
                                            <p:txEl>
                                              <p:pRg st="3" end="3"/>
                                            </p:txEl>
                                          </p:spTgt>
                                        </p:tgtEl>
                                      </p:cBhvr>
                                    </p:animEffect>
                                    <p:anim calcmode="lin" valueType="num">
                                      <p:cBhvr>
                                        <p:cTn id="28" dur="500" fill="hold"/>
                                        <p:tgtEl>
                                          <p:spTgt spid="5">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5">
                                            <p:txEl>
                                              <p:pRg st="3" end="3"/>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5">
                                            <p:txEl>
                                              <p:pRg st="4" end="4"/>
                                            </p:txEl>
                                          </p:spTgt>
                                        </p:tgtEl>
                                        <p:attrNameLst>
                                          <p:attrName>style.visibility</p:attrName>
                                        </p:attrNameLst>
                                      </p:cBhvr>
                                      <p:to>
                                        <p:strVal val="visible"/>
                                      </p:to>
                                    </p:set>
                                    <p:animEffect transition="in" filter="fade">
                                      <p:cBhvr>
                                        <p:cTn id="32" dur="500"/>
                                        <p:tgtEl>
                                          <p:spTgt spid="5">
                                            <p:txEl>
                                              <p:pRg st="4" end="4"/>
                                            </p:txEl>
                                          </p:spTgt>
                                        </p:tgtEl>
                                      </p:cBhvr>
                                    </p:animEffect>
                                    <p:anim calcmode="lin" valueType="num">
                                      <p:cBhvr>
                                        <p:cTn id="33" dur="500" fill="hold"/>
                                        <p:tgtEl>
                                          <p:spTgt spid="5">
                                            <p:txEl>
                                              <p:pRg st="4" end="4"/>
                                            </p:txEl>
                                          </p:spTgt>
                                        </p:tgtEl>
                                        <p:attrNameLst>
                                          <p:attrName>ppt_x</p:attrName>
                                        </p:attrNameLst>
                                      </p:cBhvr>
                                      <p:tavLst>
                                        <p:tav tm="0">
                                          <p:val>
                                            <p:strVal val="#ppt_x"/>
                                          </p:val>
                                        </p:tav>
                                        <p:tav tm="100000">
                                          <p:val>
                                            <p:strVal val="#ppt_x"/>
                                          </p:val>
                                        </p:tav>
                                      </p:tavLst>
                                    </p:anim>
                                    <p:anim calcmode="lin" valueType="num">
                                      <p:cBhvr>
                                        <p:cTn id="34" dur="500" fill="hold"/>
                                        <p:tgtEl>
                                          <p:spTgt spid="5">
                                            <p:txEl>
                                              <p:pRg st="4" end="4"/>
                                            </p:txEl>
                                          </p:spTgt>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5">
                                            <p:txEl>
                                              <p:pRg st="5" end="5"/>
                                            </p:txEl>
                                          </p:spTgt>
                                        </p:tgtEl>
                                        <p:attrNameLst>
                                          <p:attrName>style.visibility</p:attrName>
                                        </p:attrNameLst>
                                      </p:cBhvr>
                                      <p:to>
                                        <p:strVal val="visible"/>
                                      </p:to>
                                    </p:set>
                                    <p:animEffect transition="in" filter="fade">
                                      <p:cBhvr>
                                        <p:cTn id="37" dur="500"/>
                                        <p:tgtEl>
                                          <p:spTgt spid="5">
                                            <p:txEl>
                                              <p:pRg st="5" end="5"/>
                                            </p:txEl>
                                          </p:spTgt>
                                        </p:tgtEl>
                                      </p:cBhvr>
                                    </p:animEffect>
                                    <p:anim calcmode="lin" valueType="num">
                                      <p:cBhvr>
                                        <p:cTn id="38" dur="500" fill="hold"/>
                                        <p:tgtEl>
                                          <p:spTgt spid="5">
                                            <p:txEl>
                                              <p:pRg st="5" end="5"/>
                                            </p:txEl>
                                          </p:spTgt>
                                        </p:tgtEl>
                                        <p:attrNameLst>
                                          <p:attrName>ppt_x</p:attrName>
                                        </p:attrNameLst>
                                      </p:cBhvr>
                                      <p:tavLst>
                                        <p:tav tm="0">
                                          <p:val>
                                            <p:strVal val="#ppt_x"/>
                                          </p:val>
                                        </p:tav>
                                        <p:tav tm="100000">
                                          <p:val>
                                            <p:strVal val="#ppt_x"/>
                                          </p:val>
                                        </p:tav>
                                      </p:tavLst>
                                    </p:anim>
                                    <p:anim calcmode="lin" valueType="num">
                                      <p:cBhvr>
                                        <p:cTn id="39" dur="500" fill="hold"/>
                                        <p:tgtEl>
                                          <p:spTgt spid="5">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40" fill="hold">
                      <p:stCondLst>
                        <p:cond delay="indefinite"/>
                      </p:stCondLst>
                      <p:childTnLst>
                        <p:par>
                          <p:cTn id="41" fill="hold">
                            <p:stCondLst>
                              <p:cond delay="0"/>
                            </p:stCondLst>
                            <p:childTnLst>
                              <p:par>
                                <p:cTn id="42" presetID="42" presetClass="entr" presetSubtype="0" fill="hold" grpId="0" nodeType="clickEffect">
                                  <p:stCondLst>
                                    <p:cond delay="0"/>
                                  </p:stCondLst>
                                  <p:childTnLst>
                                    <p:set>
                                      <p:cBhvr>
                                        <p:cTn id="43" dur="1" fill="hold">
                                          <p:stCondLst>
                                            <p:cond delay="0"/>
                                          </p:stCondLst>
                                        </p:cTn>
                                        <p:tgtEl>
                                          <p:spTgt spid="3">
                                            <p:bg/>
                                          </p:spTgt>
                                        </p:tgtEl>
                                        <p:attrNameLst>
                                          <p:attrName>style.visibility</p:attrName>
                                        </p:attrNameLst>
                                      </p:cBhvr>
                                      <p:to>
                                        <p:strVal val="visible"/>
                                      </p:to>
                                    </p:set>
                                    <p:animEffect transition="in" filter="fade">
                                      <p:cBhvr>
                                        <p:cTn id="44" dur="500"/>
                                        <p:tgtEl>
                                          <p:spTgt spid="3">
                                            <p:bg/>
                                          </p:spTgt>
                                        </p:tgtEl>
                                      </p:cBhvr>
                                    </p:animEffect>
                                    <p:anim calcmode="lin" valueType="num">
                                      <p:cBhvr>
                                        <p:cTn id="45" dur="500" fill="hold"/>
                                        <p:tgtEl>
                                          <p:spTgt spid="3">
                                            <p:bg/>
                                          </p:spTgt>
                                        </p:tgtEl>
                                        <p:attrNameLst>
                                          <p:attrName>ppt_x</p:attrName>
                                        </p:attrNameLst>
                                      </p:cBhvr>
                                      <p:tavLst>
                                        <p:tav tm="0">
                                          <p:val>
                                            <p:strVal val="#ppt_x"/>
                                          </p:val>
                                        </p:tav>
                                        <p:tav tm="100000">
                                          <p:val>
                                            <p:strVal val="#ppt_x"/>
                                          </p:val>
                                        </p:tav>
                                      </p:tavLst>
                                    </p:anim>
                                    <p:anim calcmode="lin" valueType="num">
                                      <p:cBhvr>
                                        <p:cTn id="46" dur="500" fill="hold"/>
                                        <p:tgtEl>
                                          <p:spTgt spid="3">
                                            <p:bg/>
                                          </p:spTgt>
                                        </p:tgtEl>
                                        <p:attrNameLst>
                                          <p:attrName>ppt_y</p:attrName>
                                        </p:attrNameLst>
                                      </p:cBhvr>
                                      <p:tavLst>
                                        <p:tav tm="0">
                                          <p:val>
                                            <p:strVal val="#ppt_y+.1"/>
                                          </p:val>
                                        </p:tav>
                                        <p:tav tm="100000">
                                          <p:val>
                                            <p:strVal val="#ppt_y"/>
                                          </p:val>
                                        </p:tav>
                                      </p:tavLst>
                                    </p:anim>
                                  </p:childTnLst>
                                </p:cTn>
                              </p:par>
                              <p:par>
                                <p:cTn id="47" presetID="42" presetClass="entr" presetSubtype="0" fill="hold" grpId="0" nodeType="withEffect">
                                  <p:stCondLst>
                                    <p:cond delay="0"/>
                                  </p:stCondLst>
                                  <p:childTnLst>
                                    <p:set>
                                      <p:cBhvr>
                                        <p:cTn id="48" dur="1" fill="hold">
                                          <p:stCondLst>
                                            <p:cond delay="0"/>
                                          </p:stCondLst>
                                        </p:cTn>
                                        <p:tgtEl>
                                          <p:spTgt spid="3">
                                            <p:txEl>
                                              <p:pRg st="0" end="0"/>
                                            </p:txEl>
                                          </p:spTgt>
                                        </p:tgtEl>
                                        <p:attrNameLst>
                                          <p:attrName>style.visibility</p:attrName>
                                        </p:attrNameLst>
                                      </p:cBhvr>
                                      <p:to>
                                        <p:strVal val="visible"/>
                                      </p:to>
                                    </p:set>
                                    <p:animEffect transition="in" filter="fade">
                                      <p:cBhvr>
                                        <p:cTn id="49" dur="500"/>
                                        <p:tgtEl>
                                          <p:spTgt spid="3">
                                            <p:txEl>
                                              <p:pRg st="0" end="0"/>
                                            </p:txEl>
                                          </p:spTgt>
                                        </p:tgtEl>
                                      </p:cBhvr>
                                    </p:animEffect>
                                    <p:anim calcmode="lin" valueType="num">
                                      <p:cBhvr>
                                        <p:cTn id="50"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51" dur="5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28.xml><?xml version="1.0" encoding="utf-8"?>
<p:sld xmlns:a="http://schemas.openxmlformats.org/drawingml/2006/main" xmlns:r="http://schemas.openxmlformats.org/officeDocument/2006/relationships" xmlns:p="http://schemas.openxmlformats.org/presentationml/2006/main">
  <p:cSld name="Slide 28&amp;si=28checked= 1 &amp; amp; version = 1.0.5checked=1&amp;version=1.0.5">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O_6_BD.51_1#902d0538f?vcp=1&amp;vop=1&amp;pid=b8668c0c3&amp;color=36,64,97&amp;vtp=1&amp;bt=1&amp;bbb=1&amp;hb=1"/>
              <p:cNvSpPr/>
              <p:nvPr/>
            </p:nvSpPr>
            <p:spPr>
              <a:xfrm>
                <a:off x="539496" y="2049258"/>
                <a:ext cx="11109960" cy="1257300"/>
              </a:xfrm>
              <a:prstGeom prst="rect">
                <a:avLst/>
              </a:prstGeom>
              <a:noFill/>
              <a:ln/>
            </p:spPr>
            <p:txBody>
              <a:bodyPr wrap="none" lIns="0" tIns="0" rIns="0" bIns="0" rtlCol="0" anchor="t"/>
              <a:lstStyle/>
              <a:p>
                <a:pPr algn="l" latinLnBrk="1">
                  <a:lnSpc>
                    <a:spcPts val="3300"/>
                  </a:lnSpc>
                </a:pPr>
                <a:r>
                  <a:rPr lang="en-US" altLang="zh-CN" sz="1800" b="1" i="0" dirty="0">
                    <a:solidFill>
                      <a:srgbClr val="244061"/>
                    </a:solidFill>
                    <a:latin typeface="Times New Roman" pitchFamily="34" charset="0"/>
                    <a:ea typeface="微软雅黑" pitchFamily="34" charset="-122"/>
                    <a:cs typeface="Times New Roman" pitchFamily="34" charset="-120"/>
                  </a:rPr>
                  <a:t>3-2</a:t>
                </a:r>
                <a:r>
                  <a:rPr lang="en-US" altLang="zh-CN" sz="1800" b="1" i="0" dirty="0">
                    <a:solidFill>
                      <a:srgbClr val="244061"/>
                    </a:solidFill>
                    <a:latin typeface="SimSun" pitchFamily="34" charset="0"/>
                    <a:ea typeface="SimSun" pitchFamily="34" charset="-122"/>
                    <a:cs typeface="SimSu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某企业在2024年全年内计划生产某种产品的数量为</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𝑥</m:t>
                    </m:r>
                  </m:oMath>
                </a14:m>
                <a:r>
                  <a:rPr lang="en-US" altLang="zh-CN" sz="1800" b="0" i="0" dirty="0">
                    <a:solidFill>
                      <a:srgbClr val="244061"/>
                    </a:solidFill>
                    <a:latin typeface="Times New Roman" pitchFamily="34" charset="0"/>
                    <a:ea typeface="微软雅黑" pitchFamily="34" charset="-122"/>
                    <a:cs typeface="Times New Roman" pitchFamily="34" charset="-120"/>
                  </a:rPr>
                  <a:t>百件,生产过程中总成本</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𝑤</m:t>
                    </m:r>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𝑥</m:t>
                    </m:r>
                    <m:r>
                      <a:rPr lang="en-US" altLang="zh-CN" sz="1800" b="0" i="0" smtClean="0">
                        <a:solidFill>
                          <a:srgbClr val="244061"/>
                        </a:solidFill>
                        <a:latin typeface="Cambria Math" pitchFamily="34" charset="0"/>
                        <a:ea typeface="Cambria Math" pitchFamily="34" charset="-122"/>
                        <a:cs typeface="Cambria Math" pitchFamily="34" charset="-120"/>
                      </a:rPr>
                      <m:t>)</m:t>
                    </m:r>
                  </m:oMath>
                </a14:m>
                <a:r>
                  <a:rPr lang="en-US" altLang="zh-CN" sz="1800" b="0" i="0" dirty="0">
                    <a:solidFill>
                      <a:srgbClr val="244061"/>
                    </a:solidFill>
                    <a:latin typeface="Times New Roman" pitchFamily="34" charset="0"/>
                    <a:ea typeface="微软雅黑" pitchFamily="34" charset="-122"/>
                    <a:cs typeface="Times New Roman" pitchFamily="34" charset="-120"/>
                  </a:rPr>
                  <a:t>（万元）是关于年产量</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𝑥</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00" b="0" i="0" kern="0" spc="-99900">
                  <a:solidFill>
                    <a:srgbClr val="FFFFFF"/>
                  </a:solidFill>
                  <a:latin typeface="Times New Roman" pitchFamily="34" charset="0"/>
                  <a:ea typeface="微软雅黑" pitchFamily="34" charset="-122"/>
                  <a:cs typeface="Times New Roman" pitchFamily="34" charset="-120"/>
                </a:endParaRPr>
              </a:p>
              <a:p>
                <a:pPr latinLnBrk="1">
                  <a:lnSpc>
                    <a:spcPts val="3300"/>
                  </a:lnSpc>
                </a:pPr>
                <a:r>
                  <a:rPr lang="en-US" altLang="zh-CN" sz="1800" b="0" i="0">
                    <a:solidFill>
                      <a:srgbClr val="244061"/>
                    </a:solidFill>
                    <a:latin typeface="Times New Roman" pitchFamily="34" charset="0"/>
                    <a:ea typeface="微软雅黑" pitchFamily="34" charset="-122"/>
                    <a:cs typeface="Times New Roman" pitchFamily="34" charset="-120"/>
                  </a:rPr>
                  <a:t>（</a:t>
                </a:r>
                <a:r>
                  <a:rPr lang="en-US" altLang="zh-CN" sz="1800" b="0" i="0" dirty="0">
                    <a:solidFill>
                      <a:srgbClr val="244061"/>
                    </a:solidFill>
                    <a:latin typeface="Times New Roman" pitchFamily="34" charset="0"/>
                    <a:ea typeface="微软雅黑" pitchFamily="34" charset="-122"/>
                    <a:cs typeface="Times New Roman" pitchFamily="34" charset="-120"/>
                  </a:rPr>
                  <a:t>百件）的一次函数,且</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𝑤</m:t>
                    </m:r>
                    <m:r>
                      <a:rPr lang="en-US" altLang="zh-CN" sz="1800" b="0" i="0">
                        <a:solidFill>
                          <a:srgbClr val="244061"/>
                        </a:solidFill>
                        <a:latin typeface="Cambria Math" pitchFamily="34" charset="0"/>
                        <a:ea typeface="Cambria Math" pitchFamily="34" charset="-122"/>
                        <a:cs typeface="Cambria Math" pitchFamily="34" charset="-120"/>
                      </a:rPr>
                      <m:t>(1)=57</m:t>
                    </m:r>
                  </m:oMath>
                </a14:m>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𝑤</m:t>
                    </m:r>
                    <m:r>
                      <a:rPr lang="en-US" altLang="zh-CN" sz="1800" b="0" i="0">
                        <a:solidFill>
                          <a:srgbClr val="244061"/>
                        </a:solidFill>
                        <a:latin typeface="Cambria Math" pitchFamily="34" charset="0"/>
                        <a:ea typeface="Cambria Math" pitchFamily="34" charset="-122"/>
                        <a:cs typeface="Cambria Math" pitchFamily="34" charset="-120"/>
                      </a:rPr>
                      <m:t>(10)=120</m:t>
                    </m:r>
                  </m:oMath>
                </a14:m>
                <a:r>
                  <a:rPr lang="en-US" altLang="zh-CN" sz="1800" b="0" i="0" dirty="0">
                    <a:solidFill>
                      <a:srgbClr val="244061"/>
                    </a:solidFill>
                    <a:latin typeface="Times New Roman" pitchFamily="34" charset="0"/>
                    <a:ea typeface="微软雅黑" pitchFamily="34" charset="-122"/>
                    <a:cs typeface="Times New Roman" pitchFamily="34" charset="-120"/>
                  </a:rPr>
                  <a:t>.预计生产的产品能全部售完,且当年产量为</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𝑥</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百件时</a:t>
                </a:r>
                <a:r>
                  <a:rPr lang="en-US" altLang="zh-CN" sz="1800" b="0" i="0">
                    <a:solidFill>
                      <a:srgbClr val="244061"/>
                    </a:solidFill>
                    <a:latin typeface="Times New Roman" pitchFamily="34" charset="0"/>
                    <a:ea typeface="微软雅黑" pitchFamily="34" charset="-122"/>
                    <a:cs typeface="Times New Roman" pitchFamily="34" charset="-120"/>
                  </a:rPr>
                  <a:t>,每百件产品</a:t>
                </a:r>
              </a:p>
              <a:p>
                <a:pPr latinLnBrk="1">
                  <a:lnSpc>
                    <a:spcPts val="3300"/>
                  </a:lnSpc>
                </a:pPr>
                <a:r>
                  <a:rPr lang="en-US" altLang="zh-CN" b="0" i="0">
                    <a:solidFill>
                      <a:srgbClr val="244061"/>
                    </a:solidFill>
                    <a:latin typeface="Times New Roman" pitchFamily="34" charset="0"/>
                    <a:ea typeface="微软雅黑" pitchFamily="34" charset="-122"/>
                    <a:cs typeface="Times New Roman" pitchFamily="34" charset="-120"/>
                  </a:rPr>
                  <a:t>的销售收入</a:t>
                </a:r>
                <a14:m>
                  <m:oMath xmlns:m="http://schemas.openxmlformats.org/officeDocument/2006/math">
                    <m:r>
                      <a:rPr lang="en-US" altLang="zh-CN" b="0" i="0">
                        <a:solidFill>
                          <a:srgbClr val="244061"/>
                        </a:solidFill>
                        <a:latin typeface="Cambria Math" pitchFamily="34" charset="0"/>
                        <a:ea typeface="Cambria Math" pitchFamily="34" charset="-122"/>
                        <a:cs typeface="Cambria Math" pitchFamily="34" charset="-120"/>
                      </a:rPr>
                      <m:t>𝐺</m:t>
                    </m:r>
                    <m:r>
                      <a:rPr lang="en-US" altLang="zh-CN" b="0" i="0">
                        <a:solidFill>
                          <a:srgbClr val="244061"/>
                        </a:solidFill>
                        <a:latin typeface="Cambria Math" pitchFamily="34" charset="0"/>
                        <a:ea typeface="Cambria Math" pitchFamily="34" charset="-122"/>
                        <a:cs typeface="Cambria Math" pitchFamily="34" charset="-120"/>
                      </a:rPr>
                      <m:t>(</m:t>
                    </m:r>
                    <m:r>
                      <a:rPr lang="en-US" altLang="zh-CN" b="0" i="0">
                        <a:solidFill>
                          <a:srgbClr val="244061"/>
                        </a:solidFill>
                        <a:latin typeface="Cambria Math" pitchFamily="34" charset="0"/>
                        <a:ea typeface="Cambria Math" pitchFamily="34" charset="-122"/>
                        <a:cs typeface="Cambria Math" pitchFamily="34" charset="-120"/>
                      </a:rPr>
                      <m:t>𝑥</m:t>
                    </m:r>
                    <m:r>
                      <a:rPr lang="en-US" altLang="zh-CN" b="0" i="0" smtClean="0">
                        <a:solidFill>
                          <a:srgbClr val="244061"/>
                        </a:solidFill>
                        <a:latin typeface="Cambria Math" pitchFamily="34" charset="0"/>
                        <a:ea typeface="Cambria Math" pitchFamily="34" charset="-122"/>
                        <a:cs typeface="Cambria Math" pitchFamily="34" charset="-120"/>
                      </a:rPr>
                      <m:t>)</m:t>
                    </m:r>
                  </m:oMath>
                </a14:m>
                <a:r>
                  <a:rPr lang="en-US" altLang="zh-CN" b="0" i="0" dirty="0">
                    <a:solidFill>
                      <a:srgbClr val="244061"/>
                    </a:solidFill>
                    <a:latin typeface="Times New Roman" pitchFamily="34" charset="0"/>
                    <a:ea typeface="微软雅黑" pitchFamily="34" charset="-122"/>
                    <a:cs typeface="Times New Roman" pitchFamily="34" charset="-120"/>
                  </a:rPr>
                  <a:t>（万元）满足</a:t>
                </a:r>
                <a14:m>
                  <m:oMath xmlns:m="http://schemas.openxmlformats.org/officeDocument/2006/math">
                    <m:r>
                      <a:rPr lang="en-US" altLang="zh-CN" b="0" i="0">
                        <a:solidFill>
                          <a:srgbClr val="244061"/>
                        </a:solidFill>
                        <a:latin typeface="Cambria Math" pitchFamily="34" charset="0"/>
                        <a:ea typeface="Cambria Math" pitchFamily="34" charset="-122"/>
                        <a:cs typeface="Cambria Math" pitchFamily="34" charset="-120"/>
                      </a:rPr>
                      <m:t>𝐺</m:t>
                    </m:r>
                    <m:r>
                      <a:rPr lang="en-US" altLang="zh-CN" b="0" i="0">
                        <a:solidFill>
                          <a:srgbClr val="244061"/>
                        </a:solidFill>
                        <a:latin typeface="Cambria Math" pitchFamily="34" charset="0"/>
                        <a:ea typeface="Cambria Math" pitchFamily="34" charset="-122"/>
                        <a:cs typeface="Cambria Math" pitchFamily="34" charset="-120"/>
                      </a:rPr>
                      <m:t>(</m:t>
                    </m:r>
                    <m:r>
                      <a:rPr lang="en-US" altLang="zh-CN" b="0" i="0">
                        <a:solidFill>
                          <a:srgbClr val="244061"/>
                        </a:solidFill>
                        <a:latin typeface="Cambria Math" pitchFamily="34" charset="0"/>
                        <a:ea typeface="Cambria Math" pitchFamily="34" charset="-122"/>
                        <a:cs typeface="Cambria Math" pitchFamily="34" charset="-120"/>
                      </a:rPr>
                      <m:t>𝑥</m:t>
                    </m:r>
                    <m:r>
                      <a:rPr lang="en-US" altLang="zh-CN" b="0" i="0">
                        <a:solidFill>
                          <a:srgbClr val="244061"/>
                        </a:solidFill>
                        <a:latin typeface="Cambria Math" pitchFamily="34" charset="0"/>
                        <a:ea typeface="Cambria Math" pitchFamily="34" charset="-122"/>
                        <a:cs typeface="Cambria Math" pitchFamily="34" charset="-120"/>
                      </a:rPr>
                      <m:t>)=−</m:t>
                    </m:r>
                    <m:f>
                      <m:fPr>
                        <m:ctrlPr>
                          <a:rPr lang="en-US" altLang="zh-CN" b="0" i="1" dirty="0">
                            <a:solidFill>
                              <a:srgbClr val="244061"/>
                            </a:solidFill>
                            <a:latin typeface="Cambria Math" panose="02040503050406030204" pitchFamily="18" charset="0"/>
                            <a:ea typeface="微软雅黑" pitchFamily="34" charset="-122"/>
                            <a:cs typeface="Times New Roman" pitchFamily="34" charset="-120"/>
                          </a:rPr>
                        </m:ctrlPr>
                      </m:fPr>
                      <m:num>
                        <m:r>
                          <a:rPr lang="en-US" altLang="zh-CN" b="0" i="0">
                            <a:solidFill>
                              <a:srgbClr val="244061"/>
                            </a:solidFill>
                            <a:latin typeface="Cambria Math" pitchFamily="34" charset="0"/>
                            <a:ea typeface="Cambria Math" pitchFamily="34" charset="-122"/>
                            <a:cs typeface="Cambria Math" pitchFamily="34" charset="-120"/>
                          </a:rPr>
                          <m:t>7</m:t>
                        </m:r>
                      </m:num>
                      <m:den>
                        <m:sSup>
                          <m:sSupPr>
                            <m:ctrlPr>
                              <a:rPr lang="en-US" altLang="zh-CN" b="0" i="1" dirty="0">
                                <a:solidFill>
                                  <a:srgbClr val="244061"/>
                                </a:solidFill>
                                <a:latin typeface="Cambria Math" panose="02040503050406030204" pitchFamily="18" charset="0"/>
                                <a:ea typeface="微软雅黑" pitchFamily="34" charset="-122"/>
                                <a:cs typeface="Times New Roman" pitchFamily="34" charset="-120"/>
                              </a:rPr>
                            </m:ctrlPr>
                          </m:sSupPr>
                          <m:e>
                            <m:r>
                              <a:rPr lang="en-US" altLang="zh-CN" b="0" i="0">
                                <a:solidFill>
                                  <a:srgbClr val="244061"/>
                                </a:solidFill>
                                <a:latin typeface="Cambria Math" pitchFamily="34" charset="0"/>
                                <a:ea typeface="Cambria Math" pitchFamily="34" charset="-122"/>
                                <a:cs typeface="Cambria Math" pitchFamily="34" charset="-120"/>
                              </a:rPr>
                              <m:t>𝑥</m:t>
                            </m:r>
                          </m:e>
                          <m:sup>
                            <m:r>
                              <a:rPr lang="en-US" altLang="zh-CN" b="0" i="0">
                                <a:solidFill>
                                  <a:srgbClr val="244061"/>
                                </a:solidFill>
                                <a:latin typeface="Cambria Math" pitchFamily="34" charset="0"/>
                                <a:ea typeface="Cambria Math" pitchFamily="34" charset="-122"/>
                                <a:cs typeface="Cambria Math" pitchFamily="34" charset="-120"/>
                              </a:rPr>
                              <m:t>2</m:t>
                            </m:r>
                          </m:sup>
                        </m:sSup>
                      </m:den>
                    </m:f>
                    <m:r>
                      <a:rPr lang="en-US" altLang="zh-CN" b="0" i="0">
                        <a:solidFill>
                          <a:srgbClr val="244061"/>
                        </a:solidFill>
                        <a:latin typeface="Cambria Math" pitchFamily="34" charset="0"/>
                        <a:ea typeface="Cambria Math" pitchFamily="34" charset="-122"/>
                        <a:cs typeface="Cambria Math" pitchFamily="34" charset="-120"/>
                      </a:rPr>
                      <m:t>+</m:t>
                    </m:r>
                    <m:f>
                      <m:fPr>
                        <m:ctrlPr>
                          <a:rPr lang="en-US" altLang="zh-CN" b="0" i="1" dirty="0">
                            <a:solidFill>
                              <a:srgbClr val="244061"/>
                            </a:solidFill>
                            <a:latin typeface="Cambria Math" panose="02040503050406030204" pitchFamily="18" charset="0"/>
                            <a:ea typeface="微软雅黑" pitchFamily="34" charset="-122"/>
                            <a:cs typeface="Times New Roman" pitchFamily="34" charset="-120"/>
                          </a:rPr>
                        </m:ctrlPr>
                      </m:fPr>
                      <m:num>
                        <m:r>
                          <a:rPr lang="en-US" altLang="zh-CN" b="0" i="0">
                            <a:solidFill>
                              <a:srgbClr val="244061"/>
                            </a:solidFill>
                            <a:latin typeface="Cambria Math" pitchFamily="34" charset="0"/>
                            <a:ea typeface="Cambria Math" pitchFamily="34" charset="-122"/>
                            <a:cs typeface="Cambria Math" pitchFamily="34" charset="-120"/>
                          </a:rPr>
                          <m:t>20</m:t>
                        </m:r>
                        <m:r>
                          <m:rPr>
                            <m:sty m:val="p"/>
                          </m:rPr>
                          <a:rPr lang="en-US" altLang="zh-CN" b="0" i="0">
                            <a:solidFill>
                              <a:srgbClr val="244061"/>
                            </a:solidFill>
                            <a:latin typeface="Cambria Math" pitchFamily="34" charset="0"/>
                            <a:ea typeface="Cambria Math" pitchFamily="34" charset="-122"/>
                            <a:cs typeface="Cambria Math" pitchFamily="34" charset="-120"/>
                          </a:rPr>
                          <m:t>ln</m:t>
                        </m:r>
                        <m:r>
                          <m:rPr>
                            <m:nor/>
                          </m:rPr>
                          <a:rPr lang="en-US" altLang="zh-CN" b="0" i="0">
                            <a:solidFill>
                              <a:srgbClr val="244061"/>
                            </a:solidFill>
                            <a:latin typeface="Cambria Math" pitchFamily="34" charset="0"/>
                            <a:ea typeface="Cambria Math" pitchFamily="34" charset="-122"/>
                            <a:cs typeface="Cambria Math" pitchFamily="34" charset="-120"/>
                          </a:rPr>
                          <m:t> </m:t>
                        </m:r>
                        <m:r>
                          <a:rPr lang="en-US" altLang="zh-CN" b="0" i="0">
                            <a:solidFill>
                              <a:srgbClr val="244061"/>
                            </a:solidFill>
                            <a:latin typeface="Cambria Math" pitchFamily="34" charset="0"/>
                            <a:ea typeface="Cambria Math" pitchFamily="34" charset="-122"/>
                            <a:cs typeface="Cambria Math" pitchFamily="34" charset="-120"/>
                          </a:rPr>
                          <m:t>𝑥</m:t>
                        </m:r>
                      </m:num>
                      <m:den>
                        <m:r>
                          <a:rPr lang="en-US" altLang="zh-CN" b="0" i="0">
                            <a:solidFill>
                              <a:srgbClr val="244061"/>
                            </a:solidFill>
                            <a:latin typeface="Cambria Math" pitchFamily="34" charset="0"/>
                            <a:ea typeface="Cambria Math" pitchFamily="34" charset="-122"/>
                            <a:cs typeface="Cambria Math" pitchFamily="34" charset="-120"/>
                          </a:rPr>
                          <m:t>𝑥</m:t>
                        </m:r>
                      </m:den>
                    </m:f>
                    <m:r>
                      <a:rPr lang="en-US" altLang="zh-CN" b="0" i="0">
                        <a:solidFill>
                          <a:srgbClr val="244061"/>
                        </a:solidFill>
                        <a:latin typeface="Cambria Math" pitchFamily="34" charset="0"/>
                        <a:ea typeface="Cambria Math" pitchFamily="34" charset="-122"/>
                        <a:cs typeface="Cambria Math" pitchFamily="34" charset="-120"/>
                      </a:rPr>
                      <m:t>+</m:t>
                    </m:r>
                    <m:f>
                      <m:fPr>
                        <m:ctrlPr>
                          <a:rPr lang="en-US" altLang="zh-CN" b="0" i="1" dirty="0">
                            <a:solidFill>
                              <a:srgbClr val="244061"/>
                            </a:solidFill>
                            <a:latin typeface="Cambria Math" panose="02040503050406030204" pitchFamily="18" charset="0"/>
                            <a:ea typeface="微软雅黑" pitchFamily="34" charset="-122"/>
                            <a:cs typeface="Times New Roman" pitchFamily="34" charset="-120"/>
                          </a:rPr>
                        </m:ctrlPr>
                      </m:fPr>
                      <m:num>
                        <m:r>
                          <a:rPr lang="en-US" altLang="zh-CN" b="0" i="0">
                            <a:solidFill>
                              <a:srgbClr val="244061"/>
                            </a:solidFill>
                            <a:latin typeface="Cambria Math" pitchFamily="34" charset="0"/>
                            <a:ea typeface="Cambria Math" pitchFamily="34" charset="-122"/>
                            <a:cs typeface="Cambria Math" pitchFamily="34" charset="-120"/>
                          </a:rPr>
                          <m:t>84</m:t>
                        </m:r>
                      </m:num>
                      <m:den>
                        <m:r>
                          <a:rPr lang="en-US" altLang="zh-CN" b="0" i="0">
                            <a:solidFill>
                              <a:srgbClr val="244061"/>
                            </a:solidFill>
                            <a:latin typeface="Cambria Math" pitchFamily="34" charset="0"/>
                            <a:ea typeface="Cambria Math" pitchFamily="34" charset="-122"/>
                            <a:cs typeface="Cambria Math" pitchFamily="34" charset="-120"/>
                          </a:rPr>
                          <m:t>𝑥</m:t>
                        </m:r>
                      </m:den>
                    </m:f>
                    <m:r>
                      <a:rPr lang="en-US" altLang="zh-CN" b="0" i="0">
                        <a:solidFill>
                          <a:srgbClr val="244061"/>
                        </a:solidFill>
                        <a:latin typeface="Cambria Math" pitchFamily="34" charset="0"/>
                        <a:ea typeface="Cambria Math" pitchFamily="34" charset="-122"/>
                        <a:cs typeface="Cambria Math" pitchFamily="34" charset="-120"/>
                      </a:rPr>
                      <m:t>+4</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244061"/>
                    </a:solidFill>
                    <a:latin typeface="Times New Roman" pitchFamily="34" charset="0"/>
                    <a:ea typeface="微软雅黑" pitchFamily="34" charset="-122"/>
                    <a:cs typeface="Times New Roman" pitchFamily="34" charset="-120"/>
                  </a:rPr>
                  <a:t>.</a:t>
                </a:r>
                <a:endParaRPr lang="en-US" altLang="zh-CN" dirty="0"/>
              </a:p>
            </p:txBody>
          </p:sp>
        </mc:Choice>
        <mc:Fallback xmlns="">
          <p:sp>
            <p:nvSpPr>
              <p:cNvPr id="2" name="QO_6_BD.51_1#902d0538f?vcp=1&amp;vop=1&amp;pid=b8668c0c3&amp;color=36,64,97&amp;vtp=1&amp;bt=1&amp;bbb=1&amp;hb=1"/>
              <p:cNvSpPr>
                <a:spLocks noRot="1" noChangeAspect="1" noMove="1" noResize="1" noEditPoints="1" noAdjustHandles="1" noChangeArrowheads="1" noChangeShapeType="1" noTextEdit="1"/>
              </p:cNvSpPr>
              <p:nvPr/>
            </p:nvSpPr>
            <p:spPr>
              <a:xfrm>
                <a:off x="539496" y="2049258"/>
                <a:ext cx="11109960" cy="1257300"/>
              </a:xfrm>
              <a:prstGeom prst="rect">
                <a:avLst/>
              </a:prstGeom>
              <a:blipFill>
                <a:blip r:embed="rId3"/>
                <a:stretch>
                  <a:fillRect l="-1317" r="-329" b="-6796"/>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3" name="QO_7_BD.52_1#63aa9d525?vcp=1&amp;vop=1&amp;pid=902d0538f&amp;color=36,64,97&amp;vtp=1&amp;bbb=1"/>
              <p:cNvSpPr/>
              <p:nvPr/>
            </p:nvSpPr>
            <p:spPr>
              <a:xfrm>
                <a:off x="539496" y="3311004"/>
                <a:ext cx="11109960" cy="363665"/>
              </a:xfrm>
              <a:prstGeom prst="rect">
                <a:avLst/>
              </a:prstGeom>
              <a:noFill/>
              <a:ln/>
            </p:spPr>
            <p:txBody>
              <a:bodyPr wrap="none" lIns="0" tIns="0" rIns="0" bIns="0" rtlCol="0" anchor="t"/>
              <a:lstStyle/>
              <a:p>
                <a:pPr algn="l" latinLnBrk="1">
                  <a:lnSpc>
                    <a:spcPts val="3200"/>
                  </a:lnSpc>
                </a:pPr>
                <a:r>
                  <a:rPr lang="en-US" altLang="zh-CN" sz="1800" b="0" i="0" dirty="0">
                    <a:solidFill>
                      <a:srgbClr val="003760"/>
                    </a:solidFill>
                    <a:latin typeface="Times New Roman" pitchFamily="34" charset="0"/>
                    <a:ea typeface="微软雅黑" pitchFamily="34" charset="-122"/>
                    <a:cs typeface="Times New Roman" pitchFamily="34" charset="-120"/>
                  </a:rPr>
                  <a:t>（1）</a:t>
                </a:r>
                <a:r>
                  <a:rPr lang="en-US" altLang="zh-CN" sz="1800" b="0" i="0" dirty="0">
                    <a:solidFill>
                      <a:srgbClr val="244061"/>
                    </a:solidFill>
                    <a:latin typeface="Times New Roman" pitchFamily="34" charset="0"/>
                    <a:ea typeface="微软雅黑" pitchFamily="34" charset="-122"/>
                    <a:cs typeface="Times New Roman" pitchFamily="34" charset="-120"/>
                  </a:rPr>
                  <a:t>写出该企业2024年生产这种产品的利润</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𝐹</m:t>
                    </m:r>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𝑥</m:t>
                    </m:r>
                    <m:r>
                      <a:rPr lang="en-US" altLang="zh-CN" sz="1800" b="0" i="0">
                        <a:solidFill>
                          <a:srgbClr val="244061"/>
                        </a:solidFill>
                        <a:latin typeface="Cambria Math" pitchFamily="34" charset="0"/>
                        <a:ea typeface="Cambria Math" pitchFamily="34" charset="-122"/>
                        <a:cs typeface="Cambria Math" pitchFamily="34" charset="-120"/>
                      </a:rPr>
                      <m:t>)</m:t>
                    </m:r>
                  </m:oMath>
                </a14:m>
                <a:r>
                  <a:rPr lang="en-US" altLang="zh-CN" sz="1800" b="0" i="0" dirty="0">
                    <a:solidFill>
                      <a:srgbClr val="244061"/>
                    </a:solidFill>
                    <a:latin typeface="Times New Roman" pitchFamily="34" charset="0"/>
                    <a:ea typeface="微软雅黑" pitchFamily="34" charset="-122"/>
                    <a:cs typeface="Times New Roman" pitchFamily="34" charset="-120"/>
                  </a:rPr>
                  <a:t>（万元）关于年产量</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𝑥</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（百件）的函数关系式.</a:t>
                </a:r>
                <a:endParaRPr lang="en-US" altLang="zh-CN" sz="1800" dirty="0"/>
              </a:p>
            </p:txBody>
          </p:sp>
        </mc:Choice>
        <mc:Fallback xmlns="">
          <p:sp>
            <p:nvSpPr>
              <p:cNvPr id="3" name="QO_7_BD.52_1#63aa9d525?vcp=1&amp;vop=1&amp;pid=902d0538f&amp;color=36,64,97&amp;vtp=1&amp;bbb=1"/>
              <p:cNvSpPr>
                <a:spLocks noRot="1" noChangeAspect="1" noMove="1" noResize="1" noEditPoints="1" noAdjustHandles="1" noChangeArrowheads="1" noChangeShapeType="1" noTextEdit="1"/>
              </p:cNvSpPr>
              <p:nvPr/>
            </p:nvSpPr>
            <p:spPr>
              <a:xfrm>
                <a:off x="539496" y="3311004"/>
                <a:ext cx="11109960" cy="363665"/>
              </a:xfrm>
              <a:prstGeom prst="rect">
                <a:avLst/>
              </a:prstGeom>
              <a:blipFill>
                <a:blip r:embed="rId4"/>
                <a:stretch>
                  <a:fillRect l="-1317" b="-38333"/>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4" name="QO_7_AN.53_1#63aa9d525?vcp=1&amp;vop=1&amp;pid=902d0538f&amp;color=36,64,97&amp;vtp=1&amp;bbb=1&amp;hb=1"/>
              <p:cNvSpPr/>
              <p:nvPr/>
            </p:nvSpPr>
            <p:spPr>
              <a:xfrm>
                <a:off x="539496" y="3675494"/>
                <a:ext cx="11109960" cy="1211898"/>
              </a:xfrm>
              <a:prstGeom prst="rect">
                <a:avLst/>
              </a:prstGeom>
              <a:noFill/>
              <a:ln/>
            </p:spPr>
            <p:txBody>
              <a:bodyPr wrap="none" lIns="0" tIns="0" rIns="0" bIns="0" rtlCol="0" anchor="t"/>
              <a:lstStyle/>
              <a:p>
                <a:pPr algn="l" latinLnBrk="1">
                  <a:lnSpc>
                    <a:spcPts val="5300"/>
                  </a:lnSpc>
                </a:pPr>
                <a:r>
                  <a:rPr lang="en-US" altLang="zh-CN" sz="1800" b="0" i="0" dirty="0">
                    <a:solidFill>
                      <a:srgbClr val="6565FF"/>
                    </a:solidFill>
                    <a:latin typeface="Times New Roman" pitchFamily="34" charset="0"/>
                    <a:ea typeface="微软雅黑" pitchFamily="34" charset="-122"/>
                    <a:cs typeface="Times New Roman" pitchFamily="34" charset="-120"/>
                  </a:rPr>
                  <a:t>【解】设</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𝑤</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𝑥</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𝑘𝑥</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𝑏</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𝑘</m:t>
                    </m:r>
                    <m:r>
                      <a:rPr lang="en-US" altLang="zh-CN" sz="1800" b="0" i="0">
                        <a:solidFill>
                          <a:srgbClr val="6565FF"/>
                        </a:solidFill>
                        <a:latin typeface="Cambria Math" pitchFamily="34" charset="0"/>
                        <a:ea typeface="Cambria Math" pitchFamily="34" charset="-122"/>
                        <a:cs typeface="Cambria Math" pitchFamily="34" charset="-120"/>
                      </a:rPr>
                      <m:t>≠0)</m:t>
                    </m:r>
                  </m:oMath>
                </a14:m>
                <a:r>
                  <a:rPr lang="en-US" altLang="zh-CN" sz="1800" b="0" i="0" dirty="0">
                    <a:solidFill>
                      <a:srgbClr val="6565FF"/>
                    </a:solidFill>
                    <a:latin typeface="Times New Roman" pitchFamily="34" charset="0"/>
                    <a:ea typeface="微软雅黑" pitchFamily="34" charset="-122"/>
                    <a:cs typeface="Times New Roman" pitchFamily="34" charset="-120"/>
                  </a:rPr>
                  <a:t>.由</a:t>
                </a:r>
                <a14:m>
                  <m:oMath xmlns:m="http://schemas.openxmlformats.org/officeDocument/2006/math">
                    <m:d>
                      <m:dPr>
                        <m:begChr m:val="{"/>
                        <m:endChr m:val=""/>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dPr>
                      <m:e>
                        <m:eqArr>
                          <m:eqArr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eqArrPr>
                          <m:e>
                            <m:r>
                              <a:rPr lang="en-US" altLang="zh-CN" sz="1800" b="0" i="0" dirty="0">
                                <a:solidFill>
                                  <a:srgbClr val="6565FF"/>
                                </a:solidFill>
                                <a:latin typeface="Cambria Math" panose="02040503050406030204" pitchFamily="18" charset="0"/>
                                <a:ea typeface="微软雅黑" pitchFamily="34" charset="-122"/>
                                <a:cs typeface="Times New Roman" pitchFamily="34" charset="-120"/>
                              </a:rPr>
                              <m:t>&amp;</m:t>
                            </m:r>
                            <m:r>
                              <a:rPr lang="en-US" altLang="zh-CN" sz="1800" b="0" i="0">
                                <a:solidFill>
                                  <a:srgbClr val="6565FF"/>
                                </a:solidFill>
                                <a:latin typeface="Cambria Math" pitchFamily="34" charset="0"/>
                                <a:ea typeface="Cambria Math" pitchFamily="34" charset="-122"/>
                                <a:cs typeface="Cambria Math" pitchFamily="34" charset="-120"/>
                              </a:rPr>
                              <m:t>𝑤</m:t>
                            </m:r>
                            <m:r>
                              <a:rPr lang="en-US" altLang="zh-CN" sz="1800" b="0" i="0">
                                <a:solidFill>
                                  <a:srgbClr val="6565FF"/>
                                </a:solidFill>
                                <a:latin typeface="Cambria Math" pitchFamily="34" charset="0"/>
                                <a:ea typeface="Cambria Math" pitchFamily="34" charset="-122"/>
                                <a:cs typeface="Cambria Math" pitchFamily="34" charset="-120"/>
                              </a:rPr>
                              <m:t>(1)=57,</m:t>
                            </m:r>
                          </m:e>
                          <m:e>
                            <m:r>
                              <a:rPr lang="en-US" altLang="zh-CN" sz="1800" b="0" i="0" dirty="0">
                                <a:solidFill>
                                  <a:srgbClr val="6565FF"/>
                                </a:solidFill>
                                <a:latin typeface="Cambria Math" panose="02040503050406030204" pitchFamily="18" charset="0"/>
                                <a:ea typeface="微软雅黑" pitchFamily="34" charset="-122"/>
                                <a:cs typeface="Times New Roman" pitchFamily="34" charset="-120"/>
                              </a:rPr>
                              <m:t>&amp;</m:t>
                            </m:r>
                            <m:r>
                              <a:rPr lang="en-US" altLang="zh-CN" sz="1800" b="0" i="0">
                                <a:solidFill>
                                  <a:srgbClr val="6565FF"/>
                                </a:solidFill>
                                <a:latin typeface="Cambria Math" pitchFamily="34" charset="0"/>
                                <a:ea typeface="Cambria Math" pitchFamily="34" charset="-122"/>
                                <a:cs typeface="Cambria Math" pitchFamily="34" charset="-120"/>
                              </a:rPr>
                              <m:t>𝑤</m:t>
                            </m:r>
                            <m:r>
                              <a:rPr lang="en-US" altLang="zh-CN" sz="1800" b="0" i="0">
                                <a:solidFill>
                                  <a:srgbClr val="6565FF"/>
                                </a:solidFill>
                                <a:latin typeface="Cambria Math" pitchFamily="34" charset="0"/>
                                <a:ea typeface="Cambria Math" pitchFamily="34" charset="-122"/>
                                <a:cs typeface="Cambria Math" pitchFamily="34" charset="-120"/>
                              </a:rPr>
                              <m:t>(10)=120,</m:t>
                            </m:r>
                          </m:e>
                        </m:eqArr>
                      </m:e>
                    </m:d>
                  </m:oMath>
                </a14:m>
                <a:r>
                  <a:rPr lang="en-US" altLang="zh-CN" sz="1800" b="0" i="0" dirty="0">
                    <a:solidFill>
                      <a:srgbClr val="6565FF"/>
                    </a:solidFill>
                    <a:latin typeface="Times New Roman" pitchFamily="34" charset="0"/>
                    <a:ea typeface="微软雅黑" pitchFamily="34" charset="-122"/>
                    <a:cs typeface="Times New Roman" pitchFamily="34" charset="-120"/>
                  </a:rPr>
                  <a:t>可得</a:t>
                </a:r>
                <a14:m>
                  <m:oMath xmlns:m="http://schemas.openxmlformats.org/officeDocument/2006/math">
                    <m:d>
                      <m:dPr>
                        <m:begChr m:val="{"/>
                        <m:endChr m:val=""/>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dPr>
                      <m:e>
                        <m:eqArr>
                          <m:eqArr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eqArrPr>
                          <m:e>
                            <m:r>
                              <a:rPr lang="en-US" altLang="zh-CN" sz="1800" b="0" i="0" dirty="0">
                                <a:solidFill>
                                  <a:srgbClr val="6565FF"/>
                                </a:solidFill>
                                <a:latin typeface="Cambria Math" panose="02040503050406030204" pitchFamily="18" charset="0"/>
                                <a:ea typeface="微软雅黑" pitchFamily="34" charset="-122"/>
                                <a:cs typeface="Times New Roman" pitchFamily="34" charset="-120"/>
                              </a:rPr>
                              <m:t>&amp;</m:t>
                            </m:r>
                            <m:r>
                              <a:rPr lang="en-US" altLang="zh-CN" sz="1800" b="0" i="0">
                                <a:solidFill>
                                  <a:srgbClr val="6565FF"/>
                                </a:solidFill>
                                <a:latin typeface="Cambria Math" pitchFamily="34" charset="0"/>
                                <a:ea typeface="Cambria Math" pitchFamily="34" charset="-122"/>
                                <a:cs typeface="Cambria Math" pitchFamily="34" charset="-120"/>
                              </a:rPr>
                              <m:t>𝑘</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𝑏</m:t>
                            </m:r>
                            <m:r>
                              <a:rPr lang="en-US" altLang="zh-CN" sz="1800" b="0" i="0">
                                <a:solidFill>
                                  <a:srgbClr val="6565FF"/>
                                </a:solidFill>
                                <a:latin typeface="Cambria Math" pitchFamily="34" charset="0"/>
                                <a:ea typeface="Cambria Math" pitchFamily="34" charset="-122"/>
                                <a:cs typeface="Cambria Math" pitchFamily="34" charset="-120"/>
                              </a:rPr>
                              <m:t>=57,</m:t>
                            </m:r>
                          </m:e>
                          <m:e>
                            <m:r>
                              <a:rPr lang="en-US" altLang="zh-CN" sz="1800" b="0" i="0" dirty="0">
                                <a:solidFill>
                                  <a:srgbClr val="6565FF"/>
                                </a:solidFill>
                                <a:latin typeface="Cambria Math" panose="02040503050406030204" pitchFamily="18" charset="0"/>
                                <a:ea typeface="微软雅黑" pitchFamily="34" charset="-122"/>
                                <a:cs typeface="Times New Roman" pitchFamily="34" charset="-120"/>
                              </a:rPr>
                              <m:t>&amp;</m:t>
                            </m:r>
                            <m:r>
                              <a:rPr lang="en-US" altLang="zh-CN" sz="1800" b="0" i="0">
                                <a:solidFill>
                                  <a:srgbClr val="6565FF"/>
                                </a:solidFill>
                                <a:latin typeface="Cambria Math" pitchFamily="34" charset="0"/>
                                <a:ea typeface="Cambria Math" pitchFamily="34" charset="-122"/>
                                <a:cs typeface="Cambria Math" pitchFamily="34" charset="-120"/>
                              </a:rPr>
                              <m:t>10</m:t>
                            </m:r>
                            <m:r>
                              <a:rPr lang="en-US" altLang="zh-CN" sz="1800" b="0" i="0">
                                <a:solidFill>
                                  <a:srgbClr val="6565FF"/>
                                </a:solidFill>
                                <a:latin typeface="Cambria Math" pitchFamily="34" charset="0"/>
                                <a:ea typeface="Cambria Math" pitchFamily="34" charset="-122"/>
                                <a:cs typeface="Cambria Math" pitchFamily="34" charset="-120"/>
                              </a:rPr>
                              <m:t>𝑘</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𝑏</m:t>
                            </m:r>
                            <m:r>
                              <a:rPr lang="en-US" altLang="zh-CN" sz="1800" b="0" i="0">
                                <a:solidFill>
                                  <a:srgbClr val="6565FF"/>
                                </a:solidFill>
                                <a:latin typeface="Cambria Math" pitchFamily="34" charset="0"/>
                                <a:ea typeface="Cambria Math" pitchFamily="34" charset="-122"/>
                                <a:cs typeface="Cambria Math" pitchFamily="34" charset="-120"/>
                              </a:rPr>
                              <m:t>=120,</m:t>
                            </m:r>
                          </m:e>
                        </m:eqArr>
                      </m:e>
                    </m:d>
                  </m:oMath>
                </a14:m>
                <a:r>
                  <a:rPr lang="en-US" altLang="zh-CN" sz="1800" b="0" i="0" dirty="0">
                    <a:solidFill>
                      <a:srgbClr val="6565FF"/>
                    </a:solidFill>
                    <a:latin typeface="Times New Roman" pitchFamily="34" charset="0"/>
                    <a:ea typeface="微软雅黑" pitchFamily="34" charset="-122"/>
                    <a:cs typeface="Times New Roman" pitchFamily="34" charset="-120"/>
                  </a:rPr>
                  <a:t>解得</a:t>
                </a:r>
                <a14:m>
                  <m:oMath xmlns:m="http://schemas.openxmlformats.org/officeDocument/2006/math">
                    <m:d>
                      <m:dPr>
                        <m:begChr m:val="{"/>
                        <m:endChr m:val=""/>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dPr>
                      <m:e>
                        <m:eqArr>
                          <m:eqArr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eqArrPr>
                          <m:e>
                            <m:r>
                              <a:rPr lang="en-US" altLang="zh-CN" sz="1800" b="0" i="0" dirty="0">
                                <a:solidFill>
                                  <a:srgbClr val="6565FF"/>
                                </a:solidFill>
                                <a:latin typeface="Cambria Math" panose="02040503050406030204" pitchFamily="18" charset="0"/>
                                <a:ea typeface="微软雅黑" pitchFamily="34" charset="-122"/>
                                <a:cs typeface="Times New Roman" pitchFamily="34" charset="-120"/>
                              </a:rPr>
                              <m:t>&amp;</m:t>
                            </m:r>
                            <m:r>
                              <a:rPr lang="en-US" altLang="zh-CN" sz="1800" b="0" i="0">
                                <a:solidFill>
                                  <a:srgbClr val="6565FF"/>
                                </a:solidFill>
                                <a:latin typeface="Cambria Math" pitchFamily="34" charset="0"/>
                                <a:ea typeface="Cambria Math" pitchFamily="34" charset="-122"/>
                                <a:cs typeface="Cambria Math" pitchFamily="34" charset="-120"/>
                              </a:rPr>
                              <m:t>𝑘</m:t>
                            </m:r>
                            <m:r>
                              <a:rPr lang="en-US" altLang="zh-CN" sz="1800" b="0" i="0">
                                <a:solidFill>
                                  <a:srgbClr val="6565FF"/>
                                </a:solidFill>
                                <a:latin typeface="Cambria Math" pitchFamily="34" charset="0"/>
                                <a:ea typeface="Cambria Math" pitchFamily="34" charset="-122"/>
                                <a:cs typeface="Cambria Math" pitchFamily="34" charset="-120"/>
                              </a:rPr>
                              <m:t>=7,</m:t>
                            </m:r>
                          </m:e>
                          <m:e>
                            <m:r>
                              <a:rPr lang="en-US" altLang="zh-CN" sz="1800" b="0" i="0" dirty="0">
                                <a:solidFill>
                                  <a:srgbClr val="6565FF"/>
                                </a:solidFill>
                                <a:latin typeface="Cambria Math" panose="02040503050406030204" pitchFamily="18" charset="0"/>
                                <a:ea typeface="微软雅黑" pitchFamily="34" charset="-122"/>
                                <a:cs typeface="Times New Roman" pitchFamily="34" charset="-120"/>
                              </a:rPr>
                              <m:t>&amp;</m:t>
                            </m:r>
                            <m:r>
                              <a:rPr lang="en-US" altLang="zh-CN" sz="1800" b="0" i="0">
                                <a:solidFill>
                                  <a:srgbClr val="6565FF"/>
                                </a:solidFill>
                                <a:latin typeface="Cambria Math" pitchFamily="34" charset="0"/>
                                <a:ea typeface="Cambria Math" pitchFamily="34" charset="-122"/>
                                <a:cs typeface="Cambria Math" pitchFamily="34" charset="-120"/>
                              </a:rPr>
                              <m:t>𝑏</m:t>
                            </m:r>
                            <m:r>
                              <a:rPr lang="en-US" altLang="zh-CN" sz="1800" b="0" i="0">
                                <a:solidFill>
                                  <a:srgbClr val="6565FF"/>
                                </a:solidFill>
                                <a:latin typeface="Cambria Math" pitchFamily="34" charset="0"/>
                                <a:ea typeface="Cambria Math" pitchFamily="34" charset="-122"/>
                                <a:cs typeface="Cambria Math" pitchFamily="34" charset="-120"/>
                              </a:rPr>
                              <m:t>=50,</m:t>
                            </m:r>
                          </m:e>
                        </m:eqArr>
                      </m:e>
                    </m:d>
                  </m:oMath>
                </a14:m>
                <a:r>
                  <a:rPr lang="en-US" altLang="zh-CN" sz="1800" b="0" i="0" dirty="0">
                    <a:solidFill>
                      <a:srgbClr val="6565FF"/>
                    </a:solidFill>
                    <a:latin typeface="Times New Roman" pitchFamily="34" charset="0"/>
                    <a:ea typeface="微软雅黑" pitchFamily="34" charset="-122"/>
                    <a:cs typeface="Times New Roman" pitchFamily="34" charset="-120"/>
                  </a:rPr>
                  <a:t>所以</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𝑤</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𝑥</m:t>
                    </m:r>
                    <m:r>
                      <a:rPr lang="en-US" altLang="zh-CN" sz="1800" b="0" i="0">
                        <a:solidFill>
                          <a:srgbClr val="6565FF"/>
                        </a:solidFill>
                        <a:latin typeface="Cambria Math" pitchFamily="34" charset="0"/>
                        <a:ea typeface="Cambria Math" pitchFamily="34" charset="-122"/>
                        <a:cs typeface="Cambria Math" pitchFamily="34" charset="-120"/>
                      </a:rPr>
                      <m:t>)=7</m:t>
                    </m:r>
                    <m:r>
                      <a:rPr lang="en-US" altLang="zh-CN" sz="1800" b="0" i="0">
                        <a:solidFill>
                          <a:srgbClr val="6565FF"/>
                        </a:solidFill>
                        <a:latin typeface="Cambria Math" pitchFamily="34" charset="0"/>
                        <a:ea typeface="Cambria Math" pitchFamily="34" charset="-122"/>
                        <a:cs typeface="Cambria Math" pitchFamily="34" charset="-120"/>
                      </a:rPr>
                      <m:t>𝑥</m:t>
                    </m:r>
                    <m:r>
                      <a:rPr lang="en-US" altLang="zh-CN" sz="1800" b="0" i="0">
                        <a:solidFill>
                          <a:srgbClr val="6565FF"/>
                        </a:solidFill>
                        <a:latin typeface="Cambria Math" pitchFamily="34" charset="0"/>
                        <a:ea typeface="Cambria Math" pitchFamily="34" charset="-122"/>
                        <a:cs typeface="Cambria Math" pitchFamily="34" charset="-120"/>
                      </a:rPr>
                      <m:t>+50(</m:t>
                    </m:r>
                    <m:r>
                      <a:rPr lang="en-US" altLang="zh-CN" sz="1800" b="0" i="0">
                        <a:solidFill>
                          <a:srgbClr val="6565FF"/>
                        </a:solidFill>
                        <a:latin typeface="Cambria Math" pitchFamily="34" charset="0"/>
                        <a:ea typeface="Cambria Math" pitchFamily="34" charset="-122"/>
                        <a:cs typeface="Cambria Math" pitchFamily="34" charset="-120"/>
                      </a:rPr>
                      <m:t>𝑥</m:t>
                    </m:r>
                    <m:r>
                      <a:rPr lang="en-US" altLang="zh-CN" sz="1800" b="0" i="0">
                        <a:solidFill>
                          <a:srgbClr val="6565FF"/>
                        </a:solidFill>
                        <a:latin typeface="Cambria Math" pitchFamily="34" charset="0"/>
                        <a:ea typeface="Cambria Math" pitchFamily="34" charset="-122"/>
                        <a:cs typeface="Cambria Math" pitchFamily="34" charset="-120"/>
                      </a:rPr>
                      <m:t>&gt;0)</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6565FF"/>
                    </a:solidFill>
                    <a:latin typeface="Times New Roman" pitchFamily="34" charset="0"/>
                    <a:ea typeface="微软雅黑" pitchFamily="34" charset="-122"/>
                    <a:cs typeface="Times New Roman" pitchFamily="34" charset="-120"/>
                  </a:rPr>
                  <a:t>,</a:t>
                </a:r>
              </a:p>
              <a:p>
                <a:pPr latinLnBrk="1">
                  <a:lnSpc>
                    <a:spcPts val="4600"/>
                  </a:lnSpc>
                </a:pPr>
                <a:r>
                  <a:rPr lang="en-US" altLang="zh-CN" b="0" i="0">
                    <a:solidFill>
                      <a:srgbClr val="6565FF"/>
                    </a:solidFill>
                    <a:latin typeface="Times New Roman" pitchFamily="34" charset="0"/>
                    <a:ea typeface="微软雅黑" pitchFamily="34" charset="-122"/>
                    <a:cs typeface="Times New Roman" pitchFamily="34" charset="-120"/>
                  </a:rPr>
                  <a:t>依题意得</a:t>
                </a:r>
                <a:r>
                  <a:rPr lang="en-US" altLang="zh-CN"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b="0" i="0">
                        <a:solidFill>
                          <a:srgbClr val="6565FF"/>
                        </a:solidFill>
                        <a:latin typeface="Cambria Math" pitchFamily="34" charset="0"/>
                        <a:ea typeface="Cambria Math" pitchFamily="34" charset="-122"/>
                        <a:cs typeface="Cambria Math" pitchFamily="34" charset="-120"/>
                      </a:rPr>
                      <m:t>𝐹</m:t>
                    </m:r>
                    <m:r>
                      <a:rPr lang="en-US" altLang="zh-CN" b="0" i="0">
                        <a:solidFill>
                          <a:srgbClr val="6565FF"/>
                        </a:solidFill>
                        <a:latin typeface="Cambria Math" pitchFamily="34" charset="0"/>
                        <a:ea typeface="Cambria Math" pitchFamily="34" charset="-122"/>
                        <a:cs typeface="Cambria Math" pitchFamily="34" charset="-120"/>
                      </a:rPr>
                      <m:t>(</m:t>
                    </m:r>
                    <m:r>
                      <a:rPr lang="en-US" altLang="zh-CN" b="0" i="0">
                        <a:solidFill>
                          <a:srgbClr val="6565FF"/>
                        </a:solidFill>
                        <a:latin typeface="Cambria Math" pitchFamily="34" charset="0"/>
                        <a:ea typeface="Cambria Math" pitchFamily="34" charset="-122"/>
                        <a:cs typeface="Cambria Math" pitchFamily="34" charset="-120"/>
                      </a:rPr>
                      <m:t>𝑥</m:t>
                    </m:r>
                    <m:r>
                      <a:rPr lang="en-US" altLang="zh-CN" b="0" i="0">
                        <a:solidFill>
                          <a:srgbClr val="6565FF"/>
                        </a:solidFill>
                        <a:latin typeface="Cambria Math" pitchFamily="34" charset="0"/>
                        <a:ea typeface="Cambria Math" pitchFamily="34" charset="-122"/>
                        <a:cs typeface="Cambria Math" pitchFamily="34" charset="-120"/>
                      </a:rPr>
                      <m:t>)=</m:t>
                    </m:r>
                    <m:r>
                      <a:rPr lang="en-US" altLang="zh-CN" b="0" i="0">
                        <a:solidFill>
                          <a:srgbClr val="6565FF"/>
                        </a:solidFill>
                        <a:latin typeface="Cambria Math" pitchFamily="34" charset="0"/>
                        <a:ea typeface="Cambria Math" pitchFamily="34" charset="-122"/>
                        <a:cs typeface="Cambria Math" pitchFamily="34" charset="-120"/>
                      </a:rPr>
                      <m:t>𝑥𝐺</m:t>
                    </m:r>
                    <m:r>
                      <a:rPr lang="en-US" altLang="zh-CN" b="0" i="0">
                        <a:solidFill>
                          <a:srgbClr val="6565FF"/>
                        </a:solidFill>
                        <a:latin typeface="Cambria Math" pitchFamily="34" charset="0"/>
                        <a:ea typeface="Cambria Math" pitchFamily="34" charset="-122"/>
                        <a:cs typeface="Cambria Math" pitchFamily="34" charset="-120"/>
                      </a:rPr>
                      <m:t>(</m:t>
                    </m:r>
                    <m:r>
                      <a:rPr lang="en-US" altLang="zh-CN" b="0" i="0">
                        <a:solidFill>
                          <a:srgbClr val="6565FF"/>
                        </a:solidFill>
                        <a:latin typeface="Cambria Math" pitchFamily="34" charset="0"/>
                        <a:ea typeface="Cambria Math" pitchFamily="34" charset="-122"/>
                        <a:cs typeface="Cambria Math" pitchFamily="34" charset="-120"/>
                      </a:rPr>
                      <m:t>𝑥</m:t>
                    </m:r>
                    <m:r>
                      <a:rPr lang="en-US" altLang="zh-CN" b="0" i="0">
                        <a:solidFill>
                          <a:srgbClr val="6565FF"/>
                        </a:solidFill>
                        <a:latin typeface="Cambria Math" pitchFamily="34" charset="0"/>
                        <a:ea typeface="Cambria Math" pitchFamily="34" charset="-122"/>
                        <a:cs typeface="Cambria Math" pitchFamily="34" charset="-120"/>
                      </a:rPr>
                      <m:t>)−50−7</m:t>
                    </m:r>
                    <m:r>
                      <a:rPr lang="en-US" altLang="zh-CN" b="0" i="0">
                        <a:solidFill>
                          <a:srgbClr val="6565FF"/>
                        </a:solidFill>
                        <a:latin typeface="Cambria Math" pitchFamily="34" charset="0"/>
                        <a:ea typeface="Cambria Math" pitchFamily="34" charset="-122"/>
                        <a:cs typeface="Cambria Math" pitchFamily="34" charset="-120"/>
                      </a:rPr>
                      <m:t>𝑥</m:t>
                    </m:r>
                    <m:r>
                      <a:rPr lang="en-US" altLang="zh-CN" b="0" i="0">
                        <a:solidFill>
                          <a:srgbClr val="6565FF"/>
                        </a:solidFill>
                        <a:latin typeface="Cambria Math" pitchFamily="34" charset="0"/>
                        <a:ea typeface="Cambria Math" pitchFamily="34" charset="-122"/>
                        <a:cs typeface="Cambria Math" pitchFamily="34" charset="-120"/>
                      </a:rPr>
                      <m:t>=</m:t>
                    </m:r>
                    <m:r>
                      <a:rPr lang="en-US" altLang="zh-CN" b="0" i="0">
                        <a:solidFill>
                          <a:srgbClr val="6565FF"/>
                        </a:solidFill>
                        <a:latin typeface="Cambria Math" pitchFamily="34" charset="0"/>
                        <a:ea typeface="Cambria Math" pitchFamily="34" charset="-122"/>
                        <a:cs typeface="Cambria Math" pitchFamily="34" charset="-120"/>
                      </a:rPr>
                      <m:t>𝑥</m:t>
                    </m:r>
                    <m:r>
                      <a:rPr lang="en-US" altLang="zh-CN" b="0" i="0">
                        <a:solidFill>
                          <a:srgbClr val="6565FF"/>
                        </a:solidFill>
                        <a:latin typeface="Cambria Math" pitchFamily="34" charset="0"/>
                        <a:ea typeface="Cambria Math" pitchFamily="34" charset="-122"/>
                        <a:cs typeface="Cambria Math" pitchFamily="34" charset="-120"/>
                      </a:rPr>
                      <m:t>(−</m:t>
                    </m:r>
                    <m:f>
                      <m:fPr>
                        <m:ctrlPr>
                          <a:rPr lang="en-US" altLang="zh-CN"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b="0" i="0">
                            <a:solidFill>
                              <a:srgbClr val="6565FF"/>
                            </a:solidFill>
                            <a:latin typeface="Cambria Math" pitchFamily="34" charset="0"/>
                            <a:ea typeface="Cambria Math" pitchFamily="34" charset="-122"/>
                            <a:cs typeface="Cambria Math" pitchFamily="34" charset="-120"/>
                          </a:rPr>
                          <m:t>7</m:t>
                        </m:r>
                      </m:num>
                      <m:den>
                        <m:sSup>
                          <m:sSupPr>
                            <m:ctrlPr>
                              <a:rPr lang="en-US" altLang="zh-CN"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b="0" i="0">
                                <a:solidFill>
                                  <a:srgbClr val="6565FF"/>
                                </a:solidFill>
                                <a:latin typeface="Cambria Math" pitchFamily="34" charset="0"/>
                                <a:ea typeface="Cambria Math" pitchFamily="34" charset="-122"/>
                                <a:cs typeface="Cambria Math" pitchFamily="34" charset="-120"/>
                              </a:rPr>
                              <m:t>𝑥</m:t>
                            </m:r>
                          </m:e>
                          <m:sup>
                            <m:r>
                              <a:rPr lang="en-US" altLang="zh-CN" b="0" i="0">
                                <a:solidFill>
                                  <a:srgbClr val="6565FF"/>
                                </a:solidFill>
                                <a:latin typeface="Cambria Math" pitchFamily="34" charset="0"/>
                                <a:ea typeface="Cambria Math" pitchFamily="34" charset="-122"/>
                                <a:cs typeface="Cambria Math" pitchFamily="34" charset="-120"/>
                              </a:rPr>
                              <m:t>2</m:t>
                            </m:r>
                          </m:sup>
                        </m:sSup>
                      </m:den>
                    </m:f>
                    <m:r>
                      <a:rPr lang="en-US" altLang="zh-CN" b="0" i="0">
                        <a:solidFill>
                          <a:srgbClr val="6565FF"/>
                        </a:solidFill>
                        <a:latin typeface="Cambria Math" pitchFamily="34" charset="0"/>
                        <a:ea typeface="Cambria Math" pitchFamily="34" charset="-122"/>
                        <a:cs typeface="Cambria Math" pitchFamily="34" charset="-120"/>
                      </a:rPr>
                      <m:t>+</m:t>
                    </m:r>
                    <m:f>
                      <m:fPr>
                        <m:ctrlPr>
                          <a:rPr lang="en-US" altLang="zh-CN"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b="0" i="0">
                            <a:solidFill>
                              <a:srgbClr val="6565FF"/>
                            </a:solidFill>
                            <a:latin typeface="Cambria Math" pitchFamily="34" charset="0"/>
                            <a:ea typeface="Cambria Math" pitchFamily="34" charset="-122"/>
                            <a:cs typeface="Cambria Math" pitchFamily="34" charset="-120"/>
                          </a:rPr>
                          <m:t>20</m:t>
                        </m:r>
                        <m:r>
                          <m:rPr>
                            <m:sty m:val="p"/>
                          </m:rPr>
                          <a:rPr lang="en-US" altLang="zh-CN" b="0" i="0">
                            <a:solidFill>
                              <a:srgbClr val="6565FF"/>
                            </a:solidFill>
                            <a:latin typeface="Cambria Math" pitchFamily="34" charset="0"/>
                            <a:ea typeface="Cambria Math" pitchFamily="34" charset="-122"/>
                            <a:cs typeface="Cambria Math" pitchFamily="34" charset="-120"/>
                          </a:rPr>
                          <m:t>ln</m:t>
                        </m:r>
                        <m:r>
                          <m:rPr>
                            <m:nor/>
                          </m:rPr>
                          <a:rPr lang="en-US" altLang="zh-CN" b="0" i="0">
                            <a:solidFill>
                              <a:srgbClr val="6565FF"/>
                            </a:solidFill>
                            <a:latin typeface="Cambria Math" pitchFamily="34" charset="0"/>
                            <a:ea typeface="Cambria Math" pitchFamily="34" charset="-122"/>
                            <a:cs typeface="Cambria Math" pitchFamily="34" charset="-120"/>
                          </a:rPr>
                          <m:t> </m:t>
                        </m:r>
                        <m:r>
                          <a:rPr lang="en-US" altLang="zh-CN" b="0" i="0">
                            <a:solidFill>
                              <a:srgbClr val="6565FF"/>
                            </a:solidFill>
                            <a:latin typeface="Cambria Math" pitchFamily="34" charset="0"/>
                            <a:ea typeface="Cambria Math" pitchFamily="34" charset="-122"/>
                            <a:cs typeface="Cambria Math" pitchFamily="34" charset="-120"/>
                          </a:rPr>
                          <m:t>𝑥</m:t>
                        </m:r>
                      </m:num>
                      <m:den>
                        <m:r>
                          <a:rPr lang="en-US" altLang="zh-CN" b="0" i="0">
                            <a:solidFill>
                              <a:srgbClr val="6565FF"/>
                            </a:solidFill>
                            <a:latin typeface="Cambria Math" pitchFamily="34" charset="0"/>
                            <a:ea typeface="Cambria Math" pitchFamily="34" charset="-122"/>
                            <a:cs typeface="Cambria Math" pitchFamily="34" charset="-120"/>
                          </a:rPr>
                          <m:t>𝑥</m:t>
                        </m:r>
                      </m:den>
                    </m:f>
                    <m:r>
                      <a:rPr lang="en-US" altLang="zh-CN" b="0" i="0">
                        <a:solidFill>
                          <a:srgbClr val="6565FF"/>
                        </a:solidFill>
                        <a:latin typeface="Cambria Math" pitchFamily="34" charset="0"/>
                        <a:ea typeface="Cambria Math" pitchFamily="34" charset="-122"/>
                        <a:cs typeface="Cambria Math" pitchFamily="34" charset="-120"/>
                      </a:rPr>
                      <m:t>+</m:t>
                    </m:r>
                    <m:f>
                      <m:fPr>
                        <m:ctrlPr>
                          <a:rPr lang="en-US" altLang="zh-CN"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b="0" i="0">
                            <a:solidFill>
                              <a:srgbClr val="6565FF"/>
                            </a:solidFill>
                            <a:latin typeface="Cambria Math" pitchFamily="34" charset="0"/>
                            <a:ea typeface="Cambria Math" pitchFamily="34" charset="-122"/>
                            <a:cs typeface="Cambria Math" pitchFamily="34" charset="-120"/>
                          </a:rPr>
                          <m:t>84</m:t>
                        </m:r>
                      </m:num>
                      <m:den>
                        <m:r>
                          <a:rPr lang="en-US" altLang="zh-CN" b="0" i="0">
                            <a:solidFill>
                              <a:srgbClr val="6565FF"/>
                            </a:solidFill>
                            <a:latin typeface="Cambria Math" pitchFamily="34" charset="0"/>
                            <a:ea typeface="Cambria Math" pitchFamily="34" charset="-122"/>
                            <a:cs typeface="Cambria Math" pitchFamily="34" charset="-120"/>
                          </a:rPr>
                          <m:t>𝑥</m:t>
                        </m:r>
                      </m:den>
                    </m:f>
                    <m:r>
                      <a:rPr lang="en-US" altLang="zh-CN" b="0" i="0">
                        <a:solidFill>
                          <a:srgbClr val="6565FF"/>
                        </a:solidFill>
                        <a:latin typeface="Cambria Math" pitchFamily="34" charset="0"/>
                        <a:ea typeface="Cambria Math" pitchFamily="34" charset="-122"/>
                        <a:cs typeface="Cambria Math" pitchFamily="34" charset="-120"/>
                      </a:rPr>
                      <m:t>+4)−50−7</m:t>
                    </m:r>
                    <m:r>
                      <a:rPr lang="en-US" altLang="zh-CN" b="0" i="0">
                        <a:solidFill>
                          <a:srgbClr val="6565FF"/>
                        </a:solidFill>
                        <a:latin typeface="Cambria Math" pitchFamily="34" charset="0"/>
                        <a:ea typeface="Cambria Math" pitchFamily="34" charset="-122"/>
                        <a:cs typeface="Cambria Math" pitchFamily="34" charset="-120"/>
                      </a:rPr>
                      <m:t>𝑥</m:t>
                    </m:r>
                    <m:r>
                      <a:rPr lang="en-US" altLang="zh-CN" b="0" i="0">
                        <a:solidFill>
                          <a:srgbClr val="6565FF"/>
                        </a:solidFill>
                        <a:latin typeface="Cambria Math" pitchFamily="34" charset="0"/>
                        <a:ea typeface="Cambria Math" pitchFamily="34" charset="-122"/>
                        <a:cs typeface="Cambria Math" pitchFamily="34" charset="-120"/>
                      </a:rPr>
                      <m:t>=−</m:t>
                    </m:r>
                    <m:f>
                      <m:fPr>
                        <m:ctrlPr>
                          <a:rPr lang="en-US" altLang="zh-CN"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b="0" i="0">
                            <a:solidFill>
                              <a:srgbClr val="6565FF"/>
                            </a:solidFill>
                            <a:latin typeface="Cambria Math" pitchFamily="34" charset="0"/>
                            <a:ea typeface="Cambria Math" pitchFamily="34" charset="-122"/>
                            <a:cs typeface="Cambria Math" pitchFamily="34" charset="-120"/>
                          </a:rPr>
                          <m:t>7</m:t>
                        </m:r>
                      </m:num>
                      <m:den>
                        <m:r>
                          <a:rPr lang="en-US" altLang="zh-CN" b="0" i="0">
                            <a:solidFill>
                              <a:srgbClr val="6565FF"/>
                            </a:solidFill>
                            <a:latin typeface="Cambria Math" pitchFamily="34" charset="0"/>
                            <a:ea typeface="Cambria Math" pitchFamily="34" charset="-122"/>
                            <a:cs typeface="Cambria Math" pitchFamily="34" charset="-120"/>
                          </a:rPr>
                          <m:t>𝑥</m:t>
                        </m:r>
                      </m:den>
                    </m:f>
                    <m:r>
                      <a:rPr lang="en-US" altLang="zh-CN" b="0" i="0">
                        <a:solidFill>
                          <a:srgbClr val="6565FF"/>
                        </a:solidFill>
                        <a:latin typeface="Cambria Math" pitchFamily="34" charset="0"/>
                        <a:ea typeface="Cambria Math" pitchFamily="34" charset="-122"/>
                        <a:cs typeface="Cambria Math" pitchFamily="34" charset="-120"/>
                      </a:rPr>
                      <m:t>+20</m:t>
                    </m:r>
                    <m:r>
                      <m:rPr>
                        <m:sty m:val="p"/>
                      </m:rPr>
                      <a:rPr lang="en-US" altLang="zh-CN" b="0" i="0">
                        <a:solidFill>
                          <a:srgbClr val="6565FF"/>
                        </a:solidFill>
                        <a:latin typeface="Cambria Math" pitchFamily="34" charset="0"/>
                        <a:ea typeface="Cambria Math" pitchFamily="34" charset="-122"/>
                        <a:cs typeface="Cambria Math" pitchFamily="34" charset="-120"/>
                      </a:rPr>
                      <m:t>ln</m:t>
                    </m:r>
                    <m:r>
                      <m:rPr>
                        <m:nor/>
                      </m:rPr>
                      <a:rPr lang="en-US" altLang="zh-CN" b="0" i="0">
                        <a:solidFill>
                          <a:srgbClr val="6565FF"/>
                        </a:solidFill>
                        <a:latin typeface="Cambria Math" pitchFamily="34" charset="0"/>
                        <a:ea typeface="Cambria Math" pitchFamily="34" charset="-122"/>
                        <a:cs typeface="Cambria Math" pitchFamily="34" charset="-120"/>
                      </a:rPr>
                      <m:t> </m:t>
                    </m:r>
                    <m:r>
                      <a:rPr lang="en-US" altLang="zh-CN" b="0" i="0">
                        <a:solidFill>
                          <a:srgbClr val="6565FF"/>
                        </a:solidFill>
                        <a:latin typeface="Cambria Math" pitchFamily="34" charset="0"/>
                        <a:ea typeface="Cambria Math" pitchFamily="34" charset="-122"/>
                        <a:cs typeface="Cambria Math" pitchFamily="34" charset="-120"/>
                      </a:rPr>
                      <m:t>𝑥</m:t>
                    </m:r>
                    <m:r>
                      <a:rPr lang="en-US" altLang="zh-CN" b="0" i="0">
                        <a:solidFill>
                          <a:srgbClr val="6565FF"/>
                        </a:solidFill>
                        <a:latin typeface="Cambria Math" pitchFamily="34" charset="0"/>
                        <a:ea typeface="Cambria Math" pitchFamily="34" charset="-122"/>
                        <a:cs typeface="Cambria Math" pitchFamily="34" charset="-120"/>
                      </a:rPr>
                      <m:t>−3</m:t>
                    </m:r>
                    <m:r>
                      <a:rPr lang="en-US" altLang="zh-CN" b="0" i="0">
                        <a:solidFill>
                          <a:srgbClr val="6565FF"/>
                        </a:solidFill>
                        <a:latin typeface="Cambria Math" pitchFamily="34" charset="0"/>
                        <a:ea typeface="Cambria Math" pitchFamily="34" charset="-122"/>
                        <a:cs typeface="Cambria Math" pitchFamily="34" charset="-120"/>
                      </a:rPr>
                      <m:t>𝑥</m:t>
                    </m:r>
                    <m:r>
                      <a:rPr lang="en-US" altLang="zh-CN" b="0" i="0">
                        <a:solidFill>
                          <a:srgbClr val="6565FF"/>
                        </a:solidFill>
                        <a:latin typeface="Cambria Math" pitchFamily="34" charset="0"/>
                        <a:ea typeface="Cambria Math" pitchFamily="34" charset="-122"/>
                        <a:cs typeface="Cambria Math" pitchFamily="34" charset="-120"/>
                      </a:rPr>
                      <m:t>+34(</m:t>
                    </m:r>
                    <m:r>
                      <a:rPr lang="en-US" altLang="zh-CN" b="0" i="0">
                        <a:solidFill>
                          <a:srgbClr val="6565FF"/>
                        </a:solidFill>
                        <a:latin typeface="Cambria Math" pitchFamily="34" charset="0"/>
                        <a:ea typeface="Cambria Math" pitchFamily="34" charset="-122"/>
                        <a:cs typeface="Cambria Math" pitchFamily="34" charset="-120"/>
                      </a:rPr>
                      <m:t>𝑥</m:t>
                    </m:r>
                    <m:r>
                      <a:rPr lang="en-US" altLang="zh-CN" b="0" i="0">
                        <a:solidFill>
                          <a:srgbClr val="6565FF"/>
                        </a:solidFill>
                        <a:latin typeface="Cambria Math" pitchFamily="34" charset="0"/>
                        <a:ea typeface="Cambria Math" pitchFamily="34" charset="-122"/>
                        <a:cs typeface="Cambria Math" pitchFamily="34" charset="-120"/>
                      </a:rPr>
                      <m:t>&gt;0)</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6565FF"/>
                    </a:solidFill>
                    <a:latin typeface="Times New Roman" pitchFamily="34" charset="0"/>
                    <a:ea typeface="微软雅黑" pitchFamily="34" charset="-122"/>
                    <a:cs typeface="Times New Roman" pitchFamily="34" charset="-120"/>
                  </a:rPr>
                  <a:t>.</a:t>
                </a:r>
                <a:endParaRPr lang="en-US" altLang="zh-CN" dirty="0"/>
              </a:p>
            </p:txBody>
          </p:sp>
        </mc:Choice>
        <mc:Fallback xmlns="">
          <p:sp>
            <p:nvSpPr>
              <p:cNvPr id="4" name="QO_7_AN.53_1#63aa9d525?vcp=1&amp;vop=1&amp;pid=902d0538f&amp;color=36,64,97&amp;vtp=1&amp;bbb=1&amp;hb=1"/>
              <p:cNvSpPr>
                <a:spLocks noRot="1" noChangeAspect="1" noMove="1" noResize="1" noEditPoints="1" noAdjustHandles="1" noChangeArrowheads="1" noChangeShapeType="1" noTextEdit="1"/>
              </p:cNvSpPr>
              <p:nvPr/>
            </p:nvSpPr>
            <p:spPr>
              <a:xfrm>
                <a:off x="539496" y="3675494"/>
                <a:ext cx="11109960" cy="1211898"/>
              </a:xfrm>
              <a:prstGeom prst="rect">
                <a:avLst/>
              </a:prstGeom>
              <a:blipFill>
                <a:blip r:embed="rId5"/>
                <a:stretch>
                  <a:fillRect l="-1317" r="-1153" b="-6533"/>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anim calcmode="lin" valueType="num">
                                      <p:cBhvr>
                                        <p:cTn id="8" dur="500" fill="hold"/>
                                        <p:tgtEl>
                                          <p:spTgt spid="4">
                                            <p:bg/>
                                          </p:spTgt>
                                        </p:tgtEl>
                                        <p:attrNameLst>
                                          <p:attrName>ppt_x</p:attrName>
                                        </p:attrNameLst>
                                      </p:cBhvr>
                                      <p:tavLst>
                                        <p:tav tm="0">
                                          <p:val>
                                            <p:strVal val="#ppt_x"/>
                                          </p:val>
                                        </p:tav>
                                        <p:tav tm="100000">
                                          <p:val>
                                            <p:strVal val="#ppt_x"/>
                                          </p:val>
                                        </p:tav>
                                      </p:tavLst>
                                    </p:anim>
                                    <p:anim calcmode="lin" valueType="num">
                                      <p:cBhvr>
                                        <p:cTn id="9" dur="500" fill="hold"/>
                                        <p:tgtEl>
                                          <p:spTgt spid="4">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4">
                                            <p:txEl>
                                              <p:pRg st="0" end="0"/>
                                            </p:txEl>
                                          </p:spTgt>
                                        </p:tgtEl>
                                        <p:attrNameLst>
                                          <p:attrName>style.visibility</p:attrName>
                                        </p:attrNameLst>
                                      </p:cBhvr>
                                      <p:to>
                                        <p:strVal val="visible"/>
                                      </p:to>
                                    </p:set>
                                    <p:animEffect transition="in" filter="fade">
                                      <p:cBhvr>
                                        <p:cTn id="12" dur="500"/>
                                        <p:tgtEl>
                                          <p:spTgt spid="4">
                                            <p:txEl>
                                              <p:pRg st="0" end="0"/>
                                            </p:txEl>
                                          </p:spTgt>
                                        </p:tgtEl>
                                      </p:cBhvr>
                                    </p:animEffect>
                                    <p:anim calcmode="lin" valueType="num">
                                      <p:cBhvr>
                                        <p:cTn id="13"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4">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4">
                                            <p:txEl>
                                              <p:pRg st="1" end="1"/>
                                            </p:txEl>
                                          </p:spTgt>
                                        </p:tgtEl>
                                        <p:attrNameLst>
                                          <p:attrName>style.visibility</p:attrName>
                                        </p:attrNameLst>
                                      </p:cBhvr>
                                      <p:to>
                                        <p:strVal val="visible"/>
                                      </p:to>
                                    </p:set>
                                    <p:animEffect transition="in" filter="fade">
                                      <p:cBhvr>
                                        <p:cTn id="17" dur="500"/>
                                        <p:tgtEl>
                                          <p:spTgt spid="4">
                                            <p:txEl>
                                              <p:pRg st="1" end="1"/>
                                            </p:txEl>
                                          </p:spTgt>
                                        </p:tgtEl>
                                      </p:cBhvr>
                                    </p:animEffect>
                                    <p:anim calcmode="lin" valueType="num">
                                      <p:cBhvr>
                                        <p:cTn id="18"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4">
                                            <p:txEl>
                                              <p:pRg st="1" end="1"/>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Lst>
  </p:timing>
</p:sld>
</file>

<file path=ppt/slides/slide29.xml><?xml version="1.0" encoding="utf-8"?>
<p:sld xmlns:a="http://schemas.openxmlformats.org/drawingml/2006/main" xmlns:r="http://schemas.openxmlformats.org/officeDocument/2006/relationships" xmlns:p="http://schemas.openxmlformats.org/presentationml/2006/main">
  <p:cSld name="Slide 29&amp;si=29checked= 1 &amp; amp; version = 1.0.5checked=1&amp;version=1.0.5">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O_7_BD.54_1#7f9622ed6?vcp=1&amp;vop=1&amp;pid=902d0538f&amp;color=36,64,97&amp;vtp=1&amp;bt=1&amp;bbb=1"/>
              <p:cNvSpPr/>
              <p:nvPr/>
            </p:nvSpPr>
            <p:spPr>
              <a:xfrm>
                <a:off x="539496" y="2286685"/>
                <a:ext cx="11447463" cy="363665"/>
              </a:xfrm>
              <a:prstGeom prst="rect">
                <a:avLst/>
              </a:prstGeom>
              <a:noFill/>
              <a:ln/>
            </p:spPr>
            <p:txBody>
              <a:bodyPr wrap="none" lIns="0" tIns="0" rIns="0" bIns="0" rtlCol="0" anchor="t"/>
              <a:lstStyle/>
              <a:p>
                <a:pPr algn="l" latinLnBrk="1">
                  <a:lnSpc>
                    <a:spcPts val="3200"/>
                  </a:lnSpc>
                </a:pPr>
                <a:r>
                  <a:rPr lang="en-US" altLang="zh-CN" sz="1800" b="0" i="0" dirty="0">
                    <a:solidFill>
                      <a:srgbClr val="003760"/>
                    </a:solidFill>
                    <a:latin typeface="Times New Roman" pitchFamily="34" charset="0"/>
                    <a:ea typeface="微软雅黑" pitchFamily="34" charset="-122"/>
                    <a:cs typeface="Times New Roman" pitchFamily="34" charset="-120"/>
                  </a:rPr>
                  <a:t>（2）</a:t>
                </a:r>
                <a:r>
                  <a:rPr lang="en-US" altLang="zh-CN" sz="1800" b="0" i="0" dirty="0">
                    <a:solidFill>
                      <a:srgbClr val="244061"/>
                    </a:solidFill>
                    <a:latin typeface="Times New Roman" pitchFamily="34" charset="0"/>
                    <a:ea typeface="微软雅黑" pitchFamily="34" charset="-122"/>
                    <a:cs typeface="Times New Roman" pitchFamily="34" charset="-120"/>
                  </a:rPr>
                  <a:t>2024年产量为多少百件时,该企业在这种产品的生产中获利最大?最大利润是多少?（参考数据:</a:t>
                </a:r>
                <a14:m>
                  <m:oMath xmlns:m="http://schemas.openxmlformats.org/officeDocument/2006/math">
                    <m:r>
                      <m:rPr>
                        <m:nor/>
                      </m:rPr>
                      <a:rPr lang="en-US" altLang="zh-CN" sz="1800" b="0" i="0">
                        <a:solidFill>
                          <a:srgbClr val="244061"/>
                        </a:solidFill>
                        <a:latin typeface="Cambria Math" pitchFamily="34" charset="0"/>
                        <a:ea typeface="Cambria Math" pitchFamily="34" charset="-122"/>
                        <a:cs typeface="Cambria Math" pitchFamily="34" charset="-120"/>
                      </a:rPr>
                      <m:t>ln</m:t>
                    </m:r>
                    <m:r>
                      <m:rPr>
                        <m:nor/>
                      </m:rPr>
                      <a:rPr lang="en-US" altLang="zh-CN" sz="1800" b="0" i="0">
                        <a:solidFill>
                          <a:srgbClr val="244061"/>
                        </a:solidFill>
                        <a:latin typeface="Cambria Math" pitchFamily="34" charset="0"/>
                        <a:ea typeface="Cambria Math" pitchFamily="34" charset="-122"/>
                        <a:cs typeface="Cambria Math" pitchFamily="34" charset="-120"/>
                      </a:rPr>
                      <m:t> </m:t>
                    </m:r>
                    <m:r>
                      <a:rPr lang="en-US" altLang="zh-CN" sz="1800" b="0" i="0">
                        <a:solidFill>
                          <a:srgbClr val="244061"/>
                        </a:solidFill>
                        <a:latin typeface="Cambria Math" pitchFamily="34" charset="0"/>
                        <a:ea typeface="Cambria Math" pitchFamily="34" charset="-122"/>
                        <a:cs typeface="Cambria Math" pitchFamily="34" charset="-120"/>
                      </a:rPr>
                      <m:t>7≈1.95</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a:t>
                </a:r>
                <a:endParaRPr lang="en-US" altLang="zh-CN" sz="1800" dirty="0"/>
              </a:p>
            </p:txBody>
          </p:sp>
        </mc:Choice>
        <mc:Fallback xmlns="">
          <p:sp>
            <p:nvSpPr>
              <p:cNvPr id="2" name="QO_7_BD.54_1#7f9622ed6?vcp=1&amp;vop=1&amp;pid=902d0538f&amp;color=36,64,97&amp;vtp=1&amp;bt=1&amp;bbb=1"/>
              <p:cNvSpPr>
                <a:spLocks noRot="1" noChangeAspect="1" noMove="1" noResize="1" noEditPoints="1" noAdjustHandles="1" noChangeArrowheads="1" noChangeShapeType="1" noTextEdit="1"/>
              </p:cNvSpPr>
              <p:nvPr/>
            </p:nvSpPr>
            <p:spPr>
              <a:xfrm>
                <a:off x="539496" y="2286685"/>
                <a:ext cx="11447463" cy="363665"/>
              </a:xfrm>
              <a:prstGeom prst="rect">
                <a:avLst/>
              </a:prstGeom>
              <a:blipFill>
                <a:blip r:embed="rId3"/>
                <a:stretch>
                  <a:fillRect l="-1279" b="-38333"/>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3" name="QO_7_AN.55_1#7f9622ed6?vcp=1&amp;vop=1&amp;pid=902d0538f&amp;color=36,64,97&amp;vtp=1&amp;bbb=1"/>
              <p:cNvSpPr/>
              <p:nvPr/>
            </p:nvSpPr>
            <p:spPr>
              <a:xfrm>
                <a:off x="539496" y="2660319"/>
                <a:ext cx="11109960" cy="2094040"/>
              </a:xfrm>
              <a:prstGeom prst="rect">
                <a:avLst/>
              </a:prstGeom>
              <a:noFill/>
              <a:ln/>
            </p:spPr>
            <p:txBody>
              <a:bodyPr wrap="none" lIns="0" tIns="0" rIns="0" bIns="0" rtlCol="0" anchor="t"/>
              <a:lstStyle/>
              <a:p>
                <a:pPr algn="l" latinLnBrk="1">
                  <a:lnSpc>
                    <a:spcPts val="3800"/>
                  </a:lnSpc>
                </a:pPr>
                <a:r>
                  <a:rPr lang="en-US" altLang="zh-CN" sz="1800" b="0" i="0" dirty="0">
                    <a:solidFill>
                      <a:srgbClr val="6565FF"/>
                    </a:solidFill>
                    <a:latin typeface="Times New Roman" pitchFamily="34" charset="0"/>
                    <a:ea typeface="微软雅黑" pitchFamily="34" charset="-122"/>
                    <a:cs typeface="Times New Roman" pitchFamily="34" charset="-120"/>
                  </a:rPr>
                  <a:t>【解】由（1）得,</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𝐹</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𝑥</m:t>
                    </m:r>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7</m:t>
                        </m:r>
                      </m:num>
                      <m:den>
                        <m:r>
                          <a:rPr lang="en-US" altLang="zh-CN" sz="1800" b="0" i="0">
                            <a:solidFill>
                              <a:srgbClr val="6565FF"/>
                            </a:solidFill>
                            <a:latin typeface="Cambria Math" pitchFamily="34" charset="0"/>
                            <a:ea typeface="Cambria Math" pitchFamily="34" charset="-122"/>
                            <a:cs typeface="Cambria Math" pitchFamily="34" charset="-120"/>
                          </a:rPr>
                          <m:t>𝑥</m:t>
                        </m:r>
                      </m:den>
                    </m:f>
                    <m:r>
                      <a:rPr lang="en-US" altLang="zh-CN" sz="1800" b="0" i="0">
                        <a:solidFill>
                          <a:srgbClr val="6565FF"/>
                        </a:solidFill>
                        <a:latin typeface="Cambria Math" pitchFamily="34" charset="0"/>
                        <a:ea typeface="Cambria Math" pitchFamily="34" charset="-122"/>
                        <a:cs typeface="Cambria Math" pitchFamily="34" charset="-120"/>
                      </a:rPr>
                      <m:t>+20</m:t>
                    </m:r>
                    <m:r>
                      <m:rPr>
                        <m:sty m:val="p"/>
                      </m:rPr>
                      <a:rPr lang="en-US" altLang="zh-CN" sz="1800" b="0" i="0">
                        <a:solidFill>
                          <a:srgbClr val="6565FF"/>
                        </a:solidFill>
                        <a:latin typeface="Cambria Math" pitchFamily="34" charset="0"/>
                        <a:ea typeface="Cambria Math" pitchFamily="34" charset="-122"/>
                        <a:cs typeface="Cambria Math" pitchFamily="34" charset="-120"/>
                      </a:rPr>
                      <m:t>ln</m:t>
                    </m:r>
                    <m:r>
                      <m:rPr>
                        <m:nor/>
                      </m:rPr>
                      <a:rPr lang="en-US" altLang="zh-CN" sz="1800" b="0" i="0">
                        <a:solidFill>
                          <a:srgbClr val="6565FF"/>
                        </a:solidFill>
                        <a:latin typeface="Cambria Math" pitchFamily="34" charset="0"/>
                        <a:ea typeface="Cambria Math" pitchFamily="34" charset="-122"/>
                        <a:cs typeface="Cambria Math" pitchFamily="34" charset="-120"/>
                      </a:rPr>
                      <m:t> </m:t>
                    </m:r>
                    <m:r>
                      <a:rPr lang="en-US" altLang="zh-CN" sz="1800" b="0" i="0">
                        <a:solidFill>
                          <a:srgbClr val="6565FF"/>
                        </a:solidFill>
                        <a:latin typeface="Cambria Math" pitchFamily="34" charset="0"/>
                        <a:ea typeface="Cambria Math" pitchFamily="34" charset="-122"/>
                        <a:cs typeface="Cambria Math" pitchFamily="34" charset="-120"/>
                      </a:rPr>
                      <m:t>𝑥</m:t>
                    </m:r>
                    <m:r>
                      <a:rPr lang="en-US" altLang="zh-CN" sz="1800" b="0" i="0">
                        <a:solidFill>
                          <a:srgbClr val="6565FF"/>
                        </a:solidFill>
                        <a:latin typeface="Cambria Math" pitchFamily="34" charset="0"/>
                        <a:ea typeface="Cambria Math" pitchFamily="34" charset="-122"/>
                        <a:cs typeface="Cambria Math" pitchFamily="34" charset="-120"/>
                      </a:rPr>
                      <m:t>−3</m:t>
                    </m:r>
                    <m:r>
                      <a:rPr lang="en-US" altLang="zh-CN" sz="1800" b="0" i="0">
                        <a:solidFill>
                          <a:srgbClr val="6565FF"/>
                        </a:solidFill>
                        <a:latin typeface="Cambria Math" pitchFamily="34" charset="0"/>
                        <a:ea typeface="Cambria Math" pitchFamily="34" charset="-122"/>
                        <a:cs typeface="Cambria Math" pitchFamily="34" charset="-120"/>
                      </a:rPr>
                      <m:t>𝑥</m:t>
                    </m:r>
                    <m:r>
                      <a:rPr lang="en-US" altLang="zh-CN" sz="1800" b="0" i="0">
                        <a:solidFill>
                          <a:srgbClr val="6565FF"/>
                        </a:solidFill>
                        <a:latin typeface="Cambria Math" pitchFamily="34" charset="0"/>
                        <a:ea typeface="Cambria Math" pitchFamily="34" charset="-122"/>
                        <a:cs typeface="Cambria Math" pitchFamily="34" charset="-120"/>
                      </a:rPr>
                      <m:t>+34(</m:t>
                    </m:r>
                    <m:r>
                      <a:rPr lang="en-US" altLang="zh-CN" sz="1800" b="0" i="0">
                        <a:solidFill>
                          <a:srgbClr val="6565FF"/>
                        </a:solidFill>
                        <a:latin typeface="Cambria Math" pitchFamily="34" charset="0"/>
                        <a:ea typeface="Cambria Math" pitchFamily="34" charset="-122"/>
                        <a:cs typeface="Cambria Math" pitchFamily="34" charset="-120"/>
                      </a:rPr>
                      <m:t>𝑥</m:t>
                    </m:r>
                    <m:r>
                      <a:rPr lang="en-US" altLang="zh-CN" sz="1800" b="0" i="0">
                        <a:solidFill>
                          <a:srgbClr val="6565FF"/>
                        </a:solidFill>
                        <a:latin typeface="Cambria Math" pitchFamily="34" charset="0"/>
                        <a:ea typeface="Cambria Math" pitchFamily="34" charset="-122"/>
                        <a:cs typeface="Cambria Math" pitchFamily="34" charset="-120"/>
                      </a:rPr>
                      <m:t>&gt;0)</m:t>
                    </m:r>
                  </m:oMath>
                </a14:m>
                <a:r>
                  <a:rPr lang="en-US" altLang="zh-CN" sz="1800" b="0" i="0" dirty="0">
                    <a:solidFill>
                      <a:srgbClr val="6565FF"/>
                    </a:solidFill>
                    <a:latin typeface="Times New Roman" pitchFamily="34" charset="0"/>
                    <a:ea typeface="微软雅黑" pitchFamily="34" charset="-122"/>
                    <a:cs typeface="Times New Roman" pitchFamily="34" charset="-120"/>
                  </a:rPr>
                  <a:t>,则</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𝐹</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𝑥</m:t>
                    </m:r>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7</m:t>
                        </m:r>
                      </m:num>
                      <m:den>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𝑥</m:t>
                            </m:r>
                          </m:e>
                          <m:sup>
                            <m:r>
                              <a:rPr lang="en-US" altLang="zh-CN" sz="1800" b="0" i="0">
                                <a:solidFill>
                                  <a:srgbClr val="6565FF"/>
                                </a:solidFill>
                                <a:latin typeface="Cambria Math" pitchFamily="34" charset="0"/>
                                <a:ea typeface="Cambria Math" pitchFamily="34" charset="-122"/>
                                <a:cs typeface="Cambria Math" pitchFamily="34" charset="-120"/>
                              </a:rPr>
                              <m:t>2</m:t>
                            </m:r>
                          </m:sup>
                        </m:sSup>
                      </m:den>
                    </m:f>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20</m:t>
                        </m:r>
                      </m:num>
                      <m:den>
                        <m:r>
                          <a:rPr lang="en-US" altLang="zh-CN" sz="1800" b="0" i="0">
                            <a:solidFill>
                              <a:srgbClr val="6565FF"/>
                            </a:solidFill>
                            <a:latin typeface="Cambria Math" pitchFamily="34" charset="0"/>
                            <a:ea typeface="Cambria Math" pitchFamily="34" charset="-122"/>
                            <a:cs typeface="Cambria Math" pitchFamily="34" charset="-120"/>
                          </a:rPr>
                          <m:t>𝑥</m:t>
                        </m:r>
                      </m:den>
                    </m:f>
                    <m:r>
                      <a:rPr lang="en-US" altLang="zh-CN" sz="1800" b="0" i="0">
                        <a:solidFill>
                          <a:srgbClr val="6565FF"/>
                        </a:solidFill>
                        <a:latin typeface="Cambria Math" pitchFamily="34" charset="0"/>
                        <a:ea typeface="Cambria Math" pitchFamily="34" charset="-122"/>
                        <a:cs typeface="Cambria Math" pitchFamily="34" charset="-120"/>
                      </a:rPr>
                      <m:t>−3=</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−3</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𝑥</m:t>
                            </m:r>
                          </m:e>
                          <m:sup>
                            <m:r>
                              <a:rPr lang="en-US" altLang="zh-CN" sz="1800" b="0" i="0">
                                <a:solidFill>
                                  <a:srgbClr val="6565FF"/>
                                </a:solidFill>
                                <a:latin typeface="Cambria Math" pitchFamily="34" charset="0"/>
                                <a:ea typeface="Cambria Math" pitchFamily="34" charset="-122"/>
                                <a:cs typeface="Cambria Math" pitchFamily="34" charset="-120"/>
                              </a:rPr>
                              <m:t>2</m:t>
                            </m:r>
                          </m:sup>
                        </m:sSup>
                        <m:r>
                          <a:rPr lang="en-US" altLang="zh-CN" sz="1800" b="0" i="0">
                            <a:solidFill>
                              <a:srgbClr val="6565FF"/>
                            </a:solidFill>
                            <a:latin typeface="Cambria Math" pitchFamily="34" charset="0"/>
                            <a:ea typeface="Cambria Math" pitchFamily="34" charset="-122"/>
                            <a:cs typeface="Cambria Math" pitchFamily="34" charset="-120"/>
                          </a:rPr>
                          <m:t>+20</m:t>
                        </m:r>
                        <m:r>
                          <a:rPr lang="en-US" altLang="zh-CN" sz="1800" b="0" i="0">
                            <a:solidFill>
                              <a:srgbClr val="6565FF"/>
                            </a:solidFill>
                            <a:latin typeface="Cambria Math" pitchFamily="34" charset="0"/>
                            <a:ea typeface="Cambria Math" pitchFamily="34" charset="-122"/>
                            <a:cs typeface="Cambria Math" pitchFamily="34" charset="-120"/>
                          </a:rPr>
                          <m:t>𝑥</m:t>
                        </m:r>
                        <m:r>
                          <a:rPr lang="en-US" altLang="zh-CN" sz="1800" b="0" i="0">
                            <a:solidFill>
                              <a:srgbClr val="6565FF"/>
                            </a:solidFill>
                            <a:latin typeface="Cambria Math" pitchFamily="34" charset="0"/>
                            <a:ea typeface="Cambria Math" pitchFamily="34" charset="-122"/>
                            <a:cs typeface="Cambria Math" pitchFamily="34" charset="-120"/>
                          </a:rPr>
                          <m:t>+7</m:t>
                        </m:r>
                      </m:num>
                      <m:den>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𝑥</m:t>
                            </m:r>
                          </m:e>
                          <m:sup>
                            <m:r>
                              <a:rPr lang="en-US" altLang="zh-CN" sz="1800" b="0" i="0">
                                <a:solidFill>
                                  <a:srgbClr val="6565FF"/>
                                </a:solidFill>
                                <a:latin typeface="Cambria Math" pitchFamily="34" charset="0"/>
                                <a:ea typeface="Cambria Math" pitchFamily="34" charset="-122"/>
                                <a:cs typeface="Cambria Math" pitchFamily="34" charset="-120"/>
                              </a:rPr>
                              <m:t>2</m:t>
                            </m:r>
                          </m:sup>
                        </m:sSup>
                      </m:den>
                    </m:f>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(3</m:t>
                        </m:r>
                        <m:r>
                          <a:rPr lang="en-US" altLang="zh-CN" sz="1800" b="0" i="0">
                            <a:solidFill>
                              <a:srgbClr val="6565FF"/>
                            </a:solidFill>
                            <a:latin typeface="Cambria Math" pitchFamily="34" charset="0"/>
                            <a:ea typeface="Cambria Math" pitchFamily="34" charset="-122"/>
                            <a:cs typeface="Cambria Math" pitchFamily="34" charset="-120"/>
                          </a:rPr>
                          <m:t>𝑥</m:t>
                        </m:r>
                        <m:r>
                          <a:rPr lang="en-US" altLang="zh-CN" sz="1800" b="0" i="0">
                            <a:solidFill>
                              <a:srgbClr val="6565FF"/>
                            </a:solidFill>
                            <a:latin typeface="Cambria Math" pitchFamily="34" charset="0"/>
                            <a:ea typeface="Cambria Math" pitchFamily="34" charset="-122"/>
                            <a:cs typeface="Cambria Math" pitchFamily="34" charset="-120"/>
                          </a:rPr>
                          <m:t>+1)(</m:t>
                        </m:r>
                        <m:r>
                          <a:rPr lang="en-US" altLang="zh-CN" sz="1800" b="0" i="0">
                            <a:solidFill>
                              <a:srgbClr val="6565FF"/>
                            </a:solidFill>
                            <a:latin typeface="Cambria Math" pitchFamily="34" charset="0"/>
                            <a:ea typeface="Cambria Math" pitchFamily="34" charset="-122"/>
                            <a:cs typeface="Cambria Math" pitchFamily="34" charset="-120"/>
                          </a:rPr>
                          <m:t>𝑥</m:t>
                        </m:r>
                        <m:r>
                          <a:rPr lang="en-US" altLang="zh-CN" sz="1800" b="0" i="0">
                            <a:solidFill>
                              <a:srgbClr val="6565FF"/>
                            </a:solidFill>
                            <a:latin typeface="Cambria Math" pitchFamily="34" charset="0"/>
                            <a:ea typeface="Cambria Math" pitchFamily="34" charset="-122"/>
                            <a:cs typeface="Cambria Math" pitchFamily="34" charset="-120"/>
                          </a:rPr>
                          <m:t>−7)</m:t>
                        </m:r>
                      </m:num>
                      <m:den>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𝑥</m:t>
                            </m:r>
                          </m:e>
                          <m:sup>
                            <m:r>
                              <a:rPr lang="en-US" altLang="zh-CN" sz="1800" b="0" i="0">
                                <a:solidFill>
                                  <a:srgbClr val="6565FF"/>
                                </a:solidFill>
                                <a:latin typeface="Cambria Math" pitchFamily="34" charset="0"/>
                                <a:ea typeface="Cambria Math" pitchFamily="34" charset="-122"/>
                                <a:cs typeface="Cambria Math" pitchFamily="34" charset="-120"/>
                              </a:rPr>
                              <m:t>2</m:t>
                            </m:r>
                          </m:sup>
                        </m:sSup>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3300"/>
                  </a:lnSpc>
                </a:pPr>
                <a:r>
                  <a:rPr lang="en-US" altLang="zh-CN" b="0" i="0">
                    <a:solidFill>
                      <a:srgbClr val="6565FF"/>
                    </a:solidFill>
                    <a:latin typeface="Times New Roman" pitchFamily="34" charset="0"/>
                    <a:ea typeface="微软雅黑" pitchFamily="34" charset="-122"/>
                    <a:cs typeface="Times New Roman" pitchFamily="34" charset="-120"/>
                  </a:rPr>
                  <a:t>令</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𝐹</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𝑥</m:t>
                    </m:r>
                    <m:r>
                      <a:rPr lang="en-US" altLang="zh-CN" sz="1800" b="0" i="0">
                        <a:solidFill>
                          <a:srgbClr val="6565FF"/>
                        </a:solidFill>
                        <a:latin typeface="Cambria Math" pitchFamily="34" charset="0"/>
                        <a:ea typeface="Cambria Math" pitchFamily="34" charset="-122"/>
                        <a:cs typeface="Cambria Math" pitchFamily="34" charset="-120"/>
                      </a:rPr>
                      <m:t>)&gt;0</m:t>
                    </m:r>
                  </m:oMath>
                </a14:m>
                <a:r>
                  <a:rPr lang="en-US" altLang="zh-CN" sz="1800" b="0" i="0" dirty="0">
                    <a:solidFill>
                      <a:srgbClr val="6565FF"/>
                    </a:solidFill>
                    <a:latin typeface="Times New Roman" pitchFamily="34" charset="0"/>
                    <a:ea typeface="微软雅黑" pitchFamily="34" charset="-122"/>
                    <a:cs typeface="Times New Roman" pitchFamily="34" charset="-120"/>
                  </a:rPr>
                  <a:t>,得</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0&lt;</m:t>
                    </m:r>
                    <m:r>
                      <a:rPr lang="en-US" altLang="zh-CN" sz="1800" b="0" i="0">
                        <a:solidFill>
                          <a:srgbClr val="6565FF"/>
                        </a:solidFill>
                        <a:latin typeface="Cambria Math" pitchFamily="34" charset="0"/>
                        <a:ea typeface="Cambria Math" pitchFamily="34" charset="-122"/>
                        <a:cs typeface="Cambria Math" pitchFamily="34" charset="-120"/>
                      </a:rPr>
                      <m:t>𝑥</m:t>
                    </m:r>
                    <m:r>
                      <a:rPr lang="en-US" altLang="zh-CN" sz="1800" b="0" i="0">
                        <a:solidFill>
                          <a:srgbClr val="6565FF"/>
                        </a:solidFill>
                        <a:latin typeface="Cambria Math" pitchFamily="34" charset="0"/>
                        <a:ea typeface="Cambria Math" pitchFamily="34" charset="-122"/>
                        <a:cs typeface="Cambria Math" pitchFamily="34" charset="-120"/>
                      </a:rPr>
                      <m:t>&lt;7</m:t>
                    </m:r>
                  </m:oMath>
                </a14:m>
                <a:r>
                  <a:rPr lang="en-US" altLang="zh-CN" sz="1800" b="0" i="0" dirty="0">
                    <a:solidFill>
                      <a:srgbClr val="6565FF"/>
                    </a:solidFill>
                    <a:latin typeface="Times New Roman" pitchFamily="34" charset="0"/>
                    <a:ea typeface="微软雅黑" pitchFamily="34" charset="-122"/>
                    <a:cs typeface="Times New Roman" pitchFamily="34" charset="-120"/>
                  </a:rPr>
                  <a:t>,令</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𝐹</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𝑥</m:t>
                    </m:r>
                    <m:r>
                      <a:rPr lang="en-US" altLang="zh-CN" sz="1800" b="0" i="0">
                        <a:solidFill>
                          <a:srgbClr val="6565FF"/>
                        </a:solidFill>
                        <a:latin typeface="Cambria Math" pitchFamily="34" charset="0"/>
                        <a:ea typeface="Cambria Math" pitchFamily="34" charset="-122"/>
                        <a:cs typeface="Cambria Math" pitchFamily="34" charset="-120"/>
                      </a:rPr>
                      <m:t>)&lt;0</m:t>
                    </m:r>
                  </m:oMath>
                </a14:m>
                <a:r>
                  <a:rPr lang="en-US" altLang="zh-CN" sz="1800" b="0" i="0" dirty="0">
                    <a:solidFill>
                      <a:srgbClr val="6565FF"/>
                    </a:solidFill>
                    <a:latin typeface="Times New Roman" pitchFamily="34" charset="0"/>
                    <a:ea typeface="微软雅黑" pitchFamily="34" charset="-122"/>
                    <a:cs typeface="Times New Roman" pitchFamily="34" charset="-120"/>
                  </a:rPr>
                  <a:t>,得</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𝑥</m:t>
                    </m:r>
                    <m:r>
                      <a:rPr lang="en-US" altLang="zh-CN" sz="1800" b="0" i="0">
                        <a:solidFill>
                          <a:srgbClr val="6565FF"/>
                        </a:solidFill>
                        <a:latin typeface="Cambria Math" pitchFamily="34" charset="0"/>
                        <a:ea typeface="Cambria Math" pitchFamily="34" charset="-122"/>
                        <a:cs typeface="Cambria Math" pitchFamily="34" charset="-120"/>
                      </a:rPr>
                      <m:t>&gt;7</m:t>
                    </m:r>
                  </m:oMath>
                </a14:m>
                <a:r>
                  <a:rPr lang="en-US" altLang="zh-CN" sz="1800" b="0" i="0" dirty="0">
                    <a:solidFill>
                      <a:srgbClr val="6565FF"/>
                    </a:solidFill>
                    <a:latin typeface="Times New Roman" pitchFamily="34" charset="0"/>
                    <a:ea typeface="微软雅黑" pitchFamily="34" charset="-122"/>
                    <a:cs typeface="Times New Roman" pitchFamily="34" charset="-120"/>
                  </a:rPr>
                  <a:t>,所以</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𝐹</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𝑥</m:t>
                    </m:r>
                    <m:r>
                      <a:rPr lang="en-US" altLang="zh-CN" sz="1800" b="0" i="0">
                        <a:solidFill>
                          <a:srgbClr val="6565FF"/>
                        </a:solidFill>
                        <a:latin typeface="Cambria Math" pitchFamily="34" charset="0"/>
                        <a:ea typeface="Cambria Math" pitchFamily="34" charset="-122"/>
                        <a:cs typeface="Cambria Math" pitchFamily="34" charset="-120"/>
                      </a:rPr>
                      <m:t>)</m:t>
                    </m:r>
                  </m:oMath>
                </a14:m>
                <a:r>
                  <a:rPr lang="en-US" altLang="zh-CN" sz="1800" b="0" i="0" dirty="0">
                    <a:solidFill>
                      <a:srgbClr val="6565FF"/>
                    </a:solidFill>
                    <a:latin typeface="Times New Roman" pitchFamily="34" charset="0"/>
                    <a:ea typeface="微软雅黑" pitchFamily="34" charset="-122"/>
                    <a:cs typeface="Times New Roman" pitchFamily="34" charset="-120"/>
                  </a:rPr>
                  <a:t>在</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(0,7)</m:t>
                    </m:r>
                  </m:oMath>
                </a14:m>
                <a:r>
                  <a:rPr lang="en-US" altLang="zh-CN" sz="1800" b="0" i="0" dirty="0">
                    <a:solidFill>
                      <a:srgbClr val="6565FF"/>
                    </a:solidFill>
                    <a:latin typeface="Times New Roman" pitchFamily="34" charset="0"/>
                    <a:ea typeface="微软雅黑" pitchFamily="34" charset="-122"/>
                    <a:cs typeface="Times New Roman" pitchFamily="34" charset="-120"/>
                  </a:rPr>
                  <a:t>上单调递增,在</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(7,+∞)</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上单调递减,</a:t>
                </a:r>
                <a:endParaRPr lang="en-US" altLang="zh-CN" sz="1800" dirty="0"/>
              </a:p>
              <a:p>
                <a:pPr latinLnBrk="1">
                  <a:lnSpc>
                    <a:spcPts val="3300"/>
                  </a:lnSpc>
                </a:pPr>
                <a:r>
                  <a:rPr lang="en-US" altLang="zh-CN" b="0" i="0">
                    <a:solidFill>
                      <a:srgbClr val="6565FF"/>
                    </a:solidFill>
                    <a:latin typeface="Times New Roman" pitchFamily="34" charset="0"/>
                    <a:ea typeface="微软雅黑" pitchFamily="34" charset="-122"/>
                    <a:cs typeface="Times New Roman" pitchFamily="34" charset="-120"/>
                  </a:rPr>
                  <a:t>所</a:t>
                </a:r>
                <a:r>
                  <a:rPr lang="en-US" altLang="zh-CN" sz="1800" b="0" i="0">
                    <a:solidFill>
                      <a:srgbClr val="6565FF"/>
                    </a:solidFill>
                    <a:latin typeface="Times New Roman" pitchFamily="34" charset="0"/>
                    <a:ea typeface="微软雅黑" pitchFamily="34" charset="-122"/>
                    <a:cs typeface="Times New Roman" pitchFamily="34" charset="-120"/>
                  </a:rPr>
                  <a:t>以当</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𝑥</m:t>
                    </m:r>
                    <m:r>
                      <a:rPr lang="en-US" altLang="zh-CN" sz="1800" b="0" i="0">
                        <a:solidFill>
                          <a:srgbClr val="6565FF"/>
                        </a:solidFill>
                        <a:latin typeface="Cambria Math" pitchFamily="34" charset="0"/>
                        <a:ea typeface="Cambria Math" pitchFamily="34" charset="-122"/>
                        <a:cs typeface="Cambria Math" pitchFamily="34" charset="-120"/>
                      </a:rPr>
                      <m:t>=7</m:t>
                    </m:r>
                  </m:oMath>
                </a14:m>
                <a:r>
                  <a:rPr lang="en-US" altLang="zh-CN" sz="1800" b="0" i="0" dirty="0">
                    <a:solidFill>
                      <a:srgbClr val="6565FF"/>
                    </a:solidFill>
                    <a:latin typeface="Times New Roman" pitchFamily="34" charset="0"/>
                    <a:ea typeface="微软雅黑" pitchFamily="34" charset="-122"/>
                    <a:cs typeface="Times New Roman" pitchFamily="34" charset="-120"/>
                  </a:rPr>
                  <a:t>时,</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𝐹</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𝑥</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m:t>
                        </m:r>
                      </m:e>
                      <m:sub>
                        <m:r>
                          <m:rPr>
                            <m:sty m:val="p"/>
                          </m:rPr>
                          <a:rPr lang="en-US" altLang="zh-CN" sz="1800" b="0" i="0">
                            <a:solidFill>
                              <a:srgbClr val="6565FF"/>
                            </a:solidFill>
                            <a:latin typeface="Cambria Math" pitchFamily="34" charset="0"/>
                            <a:ea typeface="Cambria Math" pitchFamily="34" charset="-122"/>
                            <a:cs typeface="Cambria Math" pitchFamily="34" charset="-120"/>
                          </a:rPr>
                          <m:t>max</m:t>
                        </m:r>
                      </m:sub>
                    </m:sSub>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𝐹</m:t>
                    </m:r>
                    <m:r>
                      <a:rPr lang="en-US" altLang="zh-CN" sz="1800" b="0" i="0">
                        <a:solidFill>
                          <a:srgbClr val="6565FF"/>
                        </a:solidFill>
                        <a:latin typeface="Cambria Math" pitchFamily="34" charset="0"/>
                        <a:ea typeface="Cambria Math" pitchFamily="34" charset="-122"/>
                        <a:cs typeface="Cambria Math" pitchFamily="34" charset="-120"/>
                      </a:rPr>
                      <m:t>(7)=20</m:t>
                    </m:r>
                    <m:r>
                      <m:rPr>
                        <m:sty m:val="p"/>
                      </m:rPr>
                      <a:rPr lang="en-US" altLang="zh-CN" sz="1800" b="0" i="0">
                        <a:solidFill>
                          <a:srgbClr val="6565FF"/>
                        </a:solidFill>
                        <a:latin typeface="Cambria Math" pitchFamily="34" charset="0"/>
                        <a:ea typeface="Cambria Math" pitchFamily="34" charset="-122"/>
                        <a:cs typeface="Cambria Math" pitchFamily="34" charset="-120"/>
                      </a:rPr>
                      <m:t>ln</m:t>
                    </m:r>
                    <m:r>
                      <m:rPr>
                        <m:nor/>
                      </m:rPr>
                      <a:rPr lang="en-US" altLang="zh-CN" sz="1800" b="0" i="0">
                        <a:solidFill>
                          <a:srgbClr val="6565FF"/>
                        </a:solidFill>
                        <a:latin typeface="Cambria Math" pitchFamily="34" charset="0"/>
                        <a:ea typeface="Cambria Math" pitchFamily="34" charset="-122"/>
                        <a:cs typeface="Cambria Math" pitchFamily="34" charset="-120"/>
                      </a:rPr>
                      <m:t> </m:t>
                    </m:r>
                    <m:r>
                      <a:rPr lang="en-US" altLang="zh-CN" sz="1800" b="0" i="0">
                        <a:solidFill>
                          <a:srgbClr val="6565FF"/>
                        </a:solidFill>
                        <a:latin typeface="Cambria Math" pitchFamily="34" charset="0"/>
                        <a:ea typeface="Cambria Math" pitchFamily="34" charset="-122"/>
                        <a:cs typeface="Cambria Math" pitchFamily="34" charset="-120"/>
                      </a:rPr>
                      <m:t>7+12≈20×1.95+12=51</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3300"/>
                  </a:lnSpc>
                </a:pPr>
                <a:r>
                  <a:rPr lang="en-US" altLang="zh-CN" b="0" i="0">
                    <a:solidFill>
                      <a:srgbClr val="6565FF"/>
                    </a:solidFill>
                    <a:latin typeface="Times New Roman" pitchFamily="34" charset="0"/>
                    <a:ea typeface="微软雅黑" pitchFamily="34" charset="-122"/>
                    <a:cs typeface="Times New Roman" pitchFamily="34" charset="-120"/>
                  </a:rPr>
                  <a:t>即</a:t>
                </a:r>
                <a:r>
                  <a:rPr lang="en-US" altLang="zh-CN" sz="1800" b="0" i="0">
                    <a:solidFill>
                      <a:srgbClr val="6565FF"/>
                    </a:solidFill>
                    <a:latin typeface="Times New Roman" pitchFamily="34" charset="0"/>
                    <a:ea typeface="微软雅黑" pitchFamily="34" charset="-122"/>
                    <a:cs typeface="Times New Roman" pitchFamily="34" charset="-120"/>
                  </a:rPr>
                  <a:t>当年产量为</a:t>
                </a:r>
                <a:r>
                  <a:rPr lang="en-US" altLang="zh-CN" sz="1800" b="0" i="0" dirty="0">
                    <a:solidFill>
                      <a:srgbClr val="6565FF"/>
                    </a:solidFill>
                    <a:latin typeface="Times New Roman" pitchFamily="34" charset="0"/>
                    <a:ea typeface="微软雅黑" pitchFamily="34" charset="-122"/>
                    <a:cs typeface="Times New Roman" pitchFamily="34" charset="-120"/>
                  </a:rPr>
                  <a:t>7百件时，</a:t>
                </a:r>
                <a:endParaRPr lang="en-US" altLang="zh-CN" sz="1800" dirty="0"/>
              </a:p>
              <a:p>
                <a:pPr latinLnBrk="1">
                  <a:lnSpc>
                    <a:spcPts val="3100"/>
                  </a:lnSpc>
                </a:pPr>
                <a:r>
                  <a:rPr lang="en-US" altLang="zh-CN" b="0" i="0">
                    <a:solidFill>
                      <a:srgbClr val="6565FF"/>
                    </a:solidFill>
                    <a:latin typeface="Times New Roman" pitchFamily="34" charset="0"/>
                    <a:ea typeface="微软雅黑" pitchFamily="34" charset="-122"/>
                    <a:cs typeface="Times New Roman" pitchFamily="34" charset="-120"/>
                  </a:rPr>
                  <a:t>该</a:t>
                </a:r>
                <a:r>
                  <a:rPr lang="en-US" altLang="zh-CN" sz="1800" b="0" i="0">
                    <a:solidFill>
                      <a:srgbClr val="6565FF"/>
                    </a:solidFill>
                    <a:latin typeface="Times New Roman" pitchFamily="34" charset="0"/>
                    <a:ea typeface="微软雅黑" pitchFamily="34" charset="-122"/>
                    <a:cs typeface="Times New Roman" pitchFamily="34" charset="-120"/>
                  </a:rPr>
                  <a:t>企业利润最大为</a:t>
                </a:r>
                <a:r>
                  <a:rPr lang="en-US" altLang="zh-CN" sz="1800" b="0" i="0" dirty="0">
                    <a:solidFill>
                      <a:srgbClr val="6565FF"/>
                    </a:solidFill>
                    <a:latin typeface="Times New Roman" pitchFamily="34" charset="0"/>
                    <a:ea typeface="微软雅黑" pitchFamily="34" charset="-122"/>
                    <a:cs typeface="Times New Roman" pitchFamily="34" charset="-120"/>
                  </a:rPr>
                  <a:t>51万元.</a:t>
                </a:r>
                <a:endParaRPr lang="en-US" altLang="zh-CN" sz="1800" dirty="0"/>
              </a:p>
            </p:txBody>
          </p:sp>
        </mc:Choice>
        <mc:Fallback xmlns="">
          <p:sp>
            <p:nvSpPr>
              <p:cNvPr id="3" name="QO_7_AN.55_1#7f9622ed6?vcp=1&amp;vop=1&amp;pid=902d0538f&amp;color=36,64,97&amp;vtp=1&amp;bbb=1"/>
              <p:cNvSpPr>
                <a:spLocks noRot="1" noChangeAspect="1" noMove="1" noResize="1" noEditPoints="1" noAdjustHandles="1" noChangeArrowheads="1" noChangeShapeType="1" noTextEdit="1"/>
              </p:cNvSpPr>
              <p:nvPr/>
            </p:nvSpPr>
            <p:spPr>
              <a:xfrm>
                <a:off x="539496" y="2660319"/>
                <a:ext cx="11109960" cy="2094040"/>
              </a:xfrm>
              <a:prstGeom prst="rect">
                <a:avLst/>
              </a:prstGeom>
              <a:blipFill>
                <a:blip r:embed="rId4"/>
                <a:stretch>
                  <a:fillRect l="-1317" b="-6686"/>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anim calcmode="lin" valueType="num">
                                      <p:cBhvr>
                                        <p:cTn id="8" dur="500" fill="hold"/>
                                        <p:tgtEl>
                                          <p:spTgt spid="3">
                                            <p:bg/>
                                          </p:spTgt>
                                        </p:tgtEl>
                                        <p:attrNameLst>
                                          <p:attrName>ppt_x</p:attrName>
                                        </p:attrNameLst>
                                      </p:cBhvr>
                                      <p:tavLst>
                                        <p:tav tm="0">
                                          <p:val>
                                            <p:strVal val="#ppt_x"/>
                                          </p:val>
                                        </p:tav>
                                        <p:tav tm="100000">
                                          <p:val>
                                            <p:strVal val="#ppt_x"/>
                                          </p:val>
                                        </p:tav>
                                      </p:tavLst>
                                    </p:anim>
                                    <p:anim calcmode="lin" valueType="num">
                                      <p:cBhvr>
                                        <p:cTn id="9" dur="500" fill="hold"/>
                                        <p:tgtEl>
                                          <p:spTgt spid="3">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500"/>
                                        <p:tgtEl>
                                          <p:spTgt spid="3">
                                            <p:txEl>
                                              <p:pRg st="0" end="0"/>
                                            </p:txEl>
                                          </p:spTgt>
                                        </p:tgtEl>
                                      </p:cBhvr>
                                    </p:animEffect>
                                    <p:anim calcmode="lin" valueType="num">
                                      <p:cBhvr>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3">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fade">
                                      <p:cBhvr>
                                        <p:cTn id="17" dur="500"/>
                                        <p:tgtEl>
                                          <p:spTgt spid="3">
                                            <p:txEl>
                                              <p:pRg st="1" end="1"/>
                                            </p:txEl>
                                          </p:spTgt>
                                        </p:tgtEl>
                                      </p:cBhvr>
                                    </p:animEffect>
                                    <p:anim calcmode="lin" valueType="num">
                                      <p:cBhvr>
                                        <p:cTn id="18"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3">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fade">
                                      <p:cBhvr>
                                        <p:cTn id="22" dur="500"/>
                                        <p:tgtEl>
                                          <p:spTgt spid="3">
                                            <p:txEl>
                                              <p:pRg st="2" end="2"/>
                                            </p:txEl>
                                          </p:spTgt>
                                        </p:tgtEl>
                                      </p:cBhvr>
                                    </p:animEffect>
                                    <p:anim calcmode="lin" valueType="num">
                                      <p:cBhvr>
                                        <p:cTn id="2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3">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Effect transition="in" filter="fade">
                                      <p:cBhvr>
                                        <p:cTn id="27" dur="500"/>
                                        <p:tgtEl>
                                          <p:spTgt spid="3">
                                            <p:txEl>
                                              <p:pRg st="3" end="3"/>
                                            </p:txEl>
                                          </p:spTgt>
                                        </p:tgtEl>
                                      </p:cBhvr>
                                    </p:animEffect>
                                    <p:anim calcmode="lin" valueType="num">
                                      <p:cBhvr>
                                        <p:cTn id="28"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3">
                                            <p:txEl>
                                              <p:pRg st="3" end="3"/>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3">
                                            <p:txEl>
                                              <p:pRg st="4" end="4"/>
                                            </p:txEl>
                                          </p:spTgt>
                                        </p:tgtEl>
                                        <p:attrNameLst>
                                          <p:attrName>style.visibility</p:attrName>
                                        </p:attrNameLst>
                                      </p:cBhvr>
                                      <p:to>
                                        <p:strVal val="visible"/>
                                      </p:to>
                                    </p:set>
                                    <p:animEffect transition="in" filter="fade">
                                      <p:cBhvr>
                                        <p:cTn id="32" dur="500"/>
                                        <p:tgtEl>
                                          <p:spTgt spid="3">
                                            <p:txEl>
                                              <p:pRg st="4" end="4"/>
                                            </p:txEl>
                                          </p:spTgt>
                                        </p:tgtEl>
                                      </p:cBhvr>
                                    </p:animEffect>
                                    <p:anim calcmode="lin" valueType="num">
                                      <p:cBhvr>
                                        <p:cTn id="33"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4" dur="5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3.xml><?xml version="1.0" encoding="utf-8"?>
<p:sld xmlns:a="http://schemas.openxmlformats.org/drawingml/2006/main" xmlns:r="http://schemas.openxmlformats.org/officeDocument/2006/relationships" xmlns:p="http://schemas.openxmlformats.org/presentationml/2006/main">
  <p:cSld name="Slide 3&amp;si=3checked= 1 &amp; amp; version = 1.0.5checked=1&amp;version=1.0.5">
    <p:spTree>
      <p:nvGrpSpPr>
        <p:cNvPr id="1" name=""/>
        <p:cNvGrpSpPr/>
        <p:nvPr/>
      </p:nvGrpSpPr>
      <p:grpSpPr>
        <a:xfrm>
          <a:off x="0" y="0"/>
          <a:ext cx="0" cy="0"/>
          <a:chOff x="0" y="0"/>
          <a:chExt cx="0" cy="0"/>
        </a:xfrm>
      </p:grpSpPr>
      <p:pic>
        <p:nvPicPr>
          <p:cNvPr id="2" name="C_2#fc7441d39.fixed?vcp=1&amp;pid=e233293e8&amp;color=36,64,97&amp;tib=255,255,255&amp;vtp=1" descr="preencoded.png"/>
          <p:cNvPicPr>
            <a:picLocks noChangeAspect="1"/>
          </p:cNvPicPr>
          <p:nvPr/>
        </p:nvPicPr>
        <p:blipFill>
          <a:blip r:embed="rId3"/>
          <a:stretch>
            <a:fillRect/>
          </a:stretch>
        </p:blipFill>
        <p:spPr>
          <a:xfrm>
            <a:off x="640080" y="2697480"/>
            <a:ext cx="3090672" cy="1188720"/>
          </a:xfrm>
          <a:prstGeom prst="rect">
            <a:avLst/>
          </a:prstGeom>
        </p:spPr>
      </p:pic>
      <p:sp>
        <p:nvSpPr>
          <p:cNvPr id="3" name="C_2_BD#fc7441d39.fixed?vcp=1&amp;pid=e233293e8&amp;color=61,88,159&amp;vtp=1&amp;bbb=1"/>
          <p:cNvSpPr/>
          <p:nvPr/>
        </p:nvSpPr>
        <p:spPr>
          <a:xfrm>
            <a:off x="694944" y="2715768"/>
            <a:ext cx="2587752" cy="1115568"/>
          </a:xfrm>
          <a:prstGeom prst="rect">
            <a:avLst/>
          </a:prstGeom>
          <a:noFill/>
          <a:ln/>
        </p:spPr>
        <p:txBody>
          <a:bodyPr wrap="none" lIns="0" tIns="0" rIns="0" bIns="0" rtlCol="0" anchor="ctr"/>
          <a:lstStyle/>
          <a:p>
            <a:pPr algn="ctr" latinLnBrk="1">
              <a:lnSpc>
                <a:spcPts val="6600"/>
              </a:lnSpc>
            </a:pPr>
            <a:r>
              <a:rPr lang="en-US" altLang="zh-CN" sz="5400" b="1" i="0" dirty="0">
                <a:solidFill>
                  <a:srgbClr val="3D589F"/>
                </a:solidFill>
                <a:latin typeface="微软雅黑" pitchFamily="34" charset="0"/>
                <a:ea typeface="微软雅黑" pitchFamily="34" charset="-122"/>
                <a:cs typeface="微软雅黑" pitchFamily="34" charset="-120"/>
              </a:rPr>
              <a:t>6.3</a:t>
            </a:r>
            <a:endParaRPr lang="en-US" altLang="zh-CN" sz="5400" dirty="0"/>
          </a:p>
        </p:txBody>
      </p:sp>
      <p:sp>
        <p:nvSpPr>
          <p:cNvPr id="4" name="C_2_BD#fc7441d39.fixed?vcp=1&amp;pid=e233293e8&amp;color=61,88,159&amp;vtp=1&amp;bbb=1"/>
          <p:cNvSpPr/>
          <p:nvPr/>
        </p:nvSpPr>
        <p:spPr>
          <a:xfrm>
            <a:off x="4315968" y="2587752"/>
            <a:ext cx="7671816" cy="1279144"/>
          </a:xfrm>
          <a:prstGeom prst="rect">
            <a:avLst/>
          </a:prstGeom>
          <a:noFill/>
          <a:ln/>
        </p:spPr>
        <p:txBody>
          <a:bodyPr wrap="none" lIns="0" tIns="0" rIns="0" bIns="0" rtlCol="0" anchor="t"/>
          <a:lstStyle/>
          <a:p>
            <a:pPr algn="l" latinLnBrk="1">
              <a:lnSpc>
                <a:spcPts val="9600"/>
              </a:lnSpc>
            </a:pPr>
            <a:r>
              <a:rPr lang="en-US" altLang="zh-CN" sz="5400" b="0" i="0" dirty="0">
                <a:solidFill>
                  <a:srgbClr val="3D589F"/>
                </a:solidFill>
                <a:latin typeface="微软雅黑" pitchFamily="34" charset="0"/>
                <a:ea typeface="微软雅黑" pitchFamily="34" charset="-122"/>
                <a:cs typeface="微软雅黑" pitchFamily="34" charset="-120"/>
              </a:rPr>
              <a:t>利用导数解决实际问题</a:t>
            </a:r>
            <a:endParaRPr lang="en-US" altLang="zh-CN" sz="5400" dirty="0"/>
          </a:p>
        </p:txBody>
      </p:sp>
    </p:spTree>
  </p:cSld>
  <p:clrMapOvr>
    <a:masterClrMapping/>
  </p:clrMapOvr>
  <p:transition/>
</p:sld>
</file>

<file path=ppt/slides/slide30.xml><?xml version="1.0" encoding="utf-8"?>
<p:sld xmlns:a="http://schemas.openxmlformats.org/drawingml/2006/main" xmlns:r="http://schemas.openxmlformats.org/officeDocument/2006/relationships" xmlns:p="http://schemas.openxmlformats.org/presentationml/2006/main">
  <p:cSld name="Slide 30&amp;si=30checked= 1 &amp; amp; version = 1.0.5checked=1&amp;version=1.0.5">
    <p:spTree>
      <p:nvGrpSpPr>
        <p:cNvPr id="1" name=""/>
        <p:cNvGrpSpPr/>
        <p:nvPr/>
      </p:nvGrpSpPr>
      <p:grpSpPr>
        <a:xfrm>
          <a:off x="0" y="0"/>
          <a:ext cx="0" cy="0"/>
          <a:chOff x="0" y="0"/>
          <a:chExt cx="0" cy="0"/>
        </a:xfrm>
      </p:grpSpPr>
      <p:pic>
        <p:nvPicPr>
          <p:cNvPr id="2" name="C_3#b7fc75dcf?vcp=1&amp;pid=fc7441d39&amp;color=36,64,97&amp;tib=255,255,255&amp;vtp=1&amp;bt=1" descr="preencoded.png"/>
          <p:cNvPicPr>
            <a:picLocks noChangeAspect="1"/>
          </p:cNvPicPr>
          <p:nvPr/>
        </p:nvPicPr>
        <p:blipFill>
          <a:blip r:embed="rId3"/>
          <a:stretch>
            <a:fillRect/>
          </a:stretch>
        </p:blipFill>
        <p:spPr>
          <a:xfrm>
            <a:off x="557784" y="828000"/>
            <a:ext cx="612648" cy="649224"/>
          </a:xfrm>
          <a:prstGeom prst="rect">
            <a:avLst/>
          </a:prstGeom>
        </p:spPr>
      </p:pic>
      <p:sp>
        <p:nvSpPr>
          <p:cNvPr id="3" name="C_3_BD#b7fc75dcf?vcp=1&amp;pid=fc7441d39&amp;color=61,88,159&amp;vtp=1&amp;bbb=1"/>
          <p:cNvSpPr/>
          <p:nvPr/>
        </p:nvSpPr>
        <p:spPr>
          <a:xfrm>
            <a:off x="1298448" y="892008"/>
            <a:ext cx="1801368" cy="521208"/>
          </a:xfrm>
          <a:prstGeom prst="rect">
            <a:avLst/>
          </a:prstGeom>
          <a:noFill/>
          <a:ln/>
        </p:spPr>
        <p:txBody>
          <a:bodyPr wrap="none" lIns="0" tIns="0" rIns="0" bIns="0" rtlCol="0" anchor="ctr"/>
          <a:lstStyle/>
          <a:p>
            <a:pPr algn="l" latinLnBrk="1">
              <a:lnSpc>
                <a:spcPts val="2900"/>
              </a:lnSpc>
            </a:pPr>
            <a:r>
              <a:rPr lang="en-US" altLang="zh-CN" sz="2400" b="0" i="0" dirty="0">
                <a:solidFill>
                  <a:srgbClr val="3D589F"/>
                </a:solidFill>
                <a:latin typeface="微软雅黑" pitchFamily="34" charset="0"/>
                <a:ea typeface="微软雅黑" pitchFamily="34" charset="-122"/>
                <a:cs typeface="微软雅黑" pitchFamily="34" charset="-120"/>
              </a:rPr>
              <a:t>巩固练</a:t>
            </a:r>
            <a:endParaRPr lang="en-US" altLang="zh-CN" sz="2400" dirty="0">
              <a:solidFill>
                <a:srgbClr val="3D589F"/>
              </a:solidFill>
            </a:endParaRPr>
          </a:p>
        </p:txBody>
      </p:sp>
      <p:sp>
        <p:nvSpPr>
          <p:cNvPr id="4" name="C_4_BD#ca4554496?vcp=1&amp;pid=b7fc75dcf&amp;color=0,55,96&amp;vtp=1&amp;bbb=1"/>
          <p:cNvSpPr/>
          <p:nvPr/>
        </p:nvSpPr>
        <p:spPr>
          <a:xfrm>
            <a:off x="539496" y="1608796"/>
            <a:ext cx="11109960" cy="895096"/>
          </a:xfrm>
          <a:prstGeom prst="rect">
            <a:avLst/>
          </a:prstGeom>
          <a:noFill/>
          <a:ln/>
        </p:spPr>
        <p:txBody>
          <a:bodyPr wrap="none" lIns="0" tIns="0" rIns="0" bIns="0" rtlCol="0" anchor="t"/>
          <a:lstStyle/>
          <a:p>
            <a:pPr algn="ctr" latinLnBrk="1">
              <a:lnSpc>
                <a:spcPts val="4200"/>
              </a:lnSpc>
            </a:pPr>
            <a:r>
              <a:rPr lang="en-US" altLang="zh-CN" sz="2400" b="1" i="0" dirty="0">
                <a:solidFill>
                  <a:srgbClr val="003760"/>
                </a:solidFill>
                <a:latin typeface="Times New Roman" pitchFamily="34" charset="0"/>
                <a:ea typeface="微软雅黑" pitchFamily="34" charset="-122"/>
                <a:cs typeface="Times New Roman" pitchFamily="34" charset="-120"/>
              </a:rPr>
              <a:t>A组</a:t>
            </a:r>
            <a:r>
              <a:rPr lang="en-US" altLang="zh-CN" sz="2400" b="1" i="0" dirty="0">
                <a:solidFill>
                  <a:srgbClr val="003760"/>
                </a:solidFill>
                <a:latin typeface="SimSun" pitchFamily="34" charset="0"/>
                <a:ea typeface="SimSun" pitchFamily="34" charset="-122"/>
                <a:cs typeface="SimSun" pitchFamily="34" charset="-120"/>
              </a:rPr>
              <a:t> </a:t>
            </a:r>
            <a:r>
              <a:rPr lang="en-US" altLang="zh-CN" sz="2400" b="1" i="0" dirty="0">
                <a:solidFill>
                  <a:srgbClr val="003760"/>
                </a:solidFill>
                <a:latin typeface="Times New Roman" pitchFamily="34" charset="0"/>
                <a:ea typeface="微软雅黑" pitchFamily="34" charset="-122"/>
                <a:cs typeface="Times New Roman" pitchFamily="34" charset="-120"/>
              </a:rPr>
              <a:t>学业基础</a:t>
            </a:r>
            <a:endParaRPr lang="en-US" altLang="zh-CN" sz="2400" dirty="0">
              <a:solidFill>
                <a:srgbClr val="003760"/>
              </a:solidFill>
            </a:endParaRPr>
          </a:p>
        </p:txBody>
      </p:sp>
      <mc:AlternateContent xmlns:mc="http://schemas.openxmlformats.org/markup-compatibility/2006" xmlns:a14="http://schemas.microsoft.com/office/drawing/2010/main">
        <mc:Choice Requires="a14">
          <p:sp>
            <p:nvSpPr>
              <p:cNvPr id="5" name="QC_5_BD.56_1#fc8f816c2?vaa=1&amp;vcp=1&amp;vop=1&amp;pid=ca4554496&amp;color=36,64,97&amp;vtp=1&amp;bbb=1"/>
              <p:cNvSpPr/>
              <p:nvPr/>
            </p:nvSpPr>
            <p:spPr>
              <a:xfrm>
                <a:off x="539496" y="2148635"/>
                <a:ext cx="11109960" cy="360680"/>
              </a:xfrm>
              <a:prstGeom prst="rect">
                <a:avLst/>
              </a:prstGeom>
              <a:noFill/>
              <a:ln/>
            </p:spPr>
            <p:txBody>
              <a:bodyPr wrap="none" lIns="0" tIns="0" rIns="0" bIns="0" rtlCol="0" anchor="t"/>
              <a:lstStyle/>
              <a:p>
                <a:pPr algn="l" latinLnBrk="1">
                  <a:lnSpc>
                    <a:spcPts val="3200"/>
                  </a:lnSpc>
                </a:pPr>
                <a:r>
                  <a:rPr lang="en-US" altLang="zh-CN" sz="1800" b="1" i="0" dirty="0">
                    <a:solidFill>
                      <a:srgbClr val="244061"/>
                    </a:solidFill>
                    <a:latin typeface="Times New Roman" pitchFamily="34" charset="0"/>
                    <a:ea typeface="微软雅黑" pitchFamily="34" charset="-122"/>
                    <a:cs typeface="Times New Roman" pitchFamily="34" charset="-120"/>
                  </a:rPr>
                  <a:t>1.</a:t>
                </a:r>
                <a:r>
                  <a:rPr lang="en-US" altLang="zh-CN" sz="1800" b="0" i="0" dirty="0">
                    <a:solidFill>
                      <a:srgbClr val="244061"/>
                    </a:solidFill>
                    <a:latin typeface="Times New Roman" pitchFamily="34" charset="0"/>
                    <a:ea typeface="微软雅黑" pitchFamily="34" charset="-122"/>
                    <a:cs typeface="Times New Roman" pitchFamily="34" charset="-120"/>
                  </a:rPr>
                  <a:t>若底面为等边三角形的直棱柱的体积为</a:t>
                </a: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𝑉</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a:t>
                </a:r>
                <a:r>
                  <a:rPr lang="en-US" altLang="zh-CN" sz="1800" b="0" i="0">
                    <a:solidFill>
                      <a:srgbClr val="244061"/>
                    </a:solidFill>
                    <a:latin typeface="Times New Roman" pitchFamily="34" charset="0"/>
                    <a:ea typeface="微软雅黑" pitchFamily="34" charset="-122"/>
                    <a:cs typeface="Times New Roman" pitchFamily="34" charset="-120"/>
                  </a:rPr>
                  <a:t>则当其表面积最小时底面边长为(</a:t>
                </a:r>
                <a:r>
                  <a:rPr lang="en-US" altLang="zh-CN" sz="1800" b="0" i="0">
                    <a:solidFill>
                      <a:srgbClr val="244061"/>
                    </a:solidFill>
                    <a:latin typeface="SimSun" pitchFamily="34" charset="0"/>
                    <a:ea typeface="SimSun" pitchFamily="34" charset="-122"/>
                    <a:cs typeface="SimSu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a:t>
                </a:r>
                <a:endParaRPr lang="en-US" altLang="zh-CN" sz="1800" dirty="0">
                  <a:solidFill>
                    <a:srgbClr val="244061"/>
                  </a:solidFill>
                </a:endParaRPr>
              </a:p>
            </p:txBody>
          </p:sp>
        </mc:Choice>
        <mc:Fallback xmlns="">
          <p:sp>
            <p:nvSpPr>
              <p:cNvPr id="5" name="QC_5_BD.56_1#fc8f816c2?vaa=1&amp;vcp=1&amp;vop=1&amp;pid=ca4554496&amp;color=36,64,97&amp;vtp=1&amp;bbb=1"/>
              <p:cNvSpPr>
                <a:spLocks noRot="1" noChangeAspect="1" noMove="1" noResize="1" noEditPoints="1" noAdjustHandles="1" noChangeArrowheads="1" noChangeShapeType="1" noTextEdit="1"/>
              </p:cNvSpPr>
              <p:nvPr/>
            </p:nvSpPr>
            <p:spPr>
              <a:xfrm>
                <a:off x="539496" y="2148635"/>
                <a:ext cx="11109960" cy="360680"/>
              </a:xfrm>
              <a:prstGeom prst="rect">
                <a:avLst/>
              </a:prstGeom>
              <a:blipFill>
                <a:blip r:embed="rId4"/>
                <a:stretch>
                  <a:fillRect l="-1317" b="-38333"/>
                </a:stretch>
              </a:blipFill>
              <a:ln/>
            </p:spPr>
            <p:txBody>
              <a:bodyPr/>
              <a:lstStyle/>
              <a:p>
                <a:r>
                  <a:rPr lang="zh-CN" altLang="en-US">
                    <a:noFill/>
                  </a:rPr>
                  <a:t> </a:t>
                </a:r>
              </a:p>
            </p:txBody>
          </p:sp>
        </mc:Fallback>
      </mc:AlternateContent>
      <p:sp>
        <p:nvSpPr>
          <p:cNvPr id="6" name="QC_5_AN.58_1#fc8f816c2.bracket?vaa=1&amp;vcp=1&amp;vop=1&amp;pid=ca4554496&amp;color=36,64,97&amp;vpa=6&amp;vtp=1"/>
          <p:cNvSpPr/>
          <p:nvPr/>
        </p:nvSpPr>
        <p:spPr>
          <a:xfrm>
            <a:off x="8338185" y="2228810"/>
            <a:ext cx="354013" cy="303530"/>
          </a:xfrm>
          <a:prstGeom prst="rect">
            <a:avLst/>
          </a:prstGeom>
          <a:noFill/>
          <a:ln/>
        </p:spPr>
        <p:txBody>
          <a:bodyPr wrap="none" lIns="0" tIns="0" rIns="0" bIns="0" rtlCol="0" anchor="t"/>
          <a:lstStyle/>
          <a:p>
            <a:pPr algn="ctr" latinLnBrk="1">
              <a:lnSpc>
                <a:spcPts val="2500"/>
              </a:lnSpc>
            </a:pPr>
            <a:r>
              <a:rPr lang="en-US" altLang="zh-CN" sz="2000" b="0" i="0" dirty="0">
                <a:solidFill>
                  <a:srgbClr val="6565FF"/>
                </a:solidFill>
                <a:latin typeface="Times New Roman" pitchFamily="34" charset="0"/>
                <a:ea typeface="微软雅黑" pitchFamily="34" charset="-122"/>
                <a:cs typeface="Times New Roman" pitchFamily="34" charset="-120"/>
              </a:rPr>
              <a:t>C</a:t>
            </a:r>
            <a:endParaRPr lang="en-US" altLang="zh-CN" sz="2000" dirty="0">
              <a:solidFill>
                <a:srgbClr val="6565FF"/>
              </a:solidFill>
            </a:endParaRPr>
          </a:p>
        </p:txBody>
      </p:sp>
      <mc:AlternateContent xmlns:mc="http://schemas.openxmlformats.org/markup-compatibility/2006" xmlns:a14="http://schemas.microsoft.com/office/drawing/2010/main">
        <mc:Choice Requires="a14">
          <p:sp>
            <p:nvSpPr>
              <p:cNvPr id="7" name="QC_5_BD.56_2#fc8f816c2.choices?vaa=1&amp;vcp=1&amp;vop=1&amp;pid=ca4554496&amp;color=36,64,97&amp;vtp=1&amp;bbb=1"/>
              <p:cNvSpPr/>
              <p:nvPr/>
            </p:nvSpPr>
            <p:spPr>
              <a:xfrm>
                <a:off x="539496" y="2520656"/>
                <a:ext cx="11109960" cy="386461"/>
              </a:xfrm>
              <a:prstGeom prst="rect">
                <a:avLst/>
              </a:prstGeom>
              <a:noFill/>
              <a:ln/>
            </p:spPr>
            <p:txBody>
              <a:bodyPr wrap="none" lIns="0" tIns="0" rIns="0" bIns="0" rtlCol="0" anchor="t"/>
              <a:lstStyle/>
              <a:p>
                <a:pPr latinLnBrk="1">
                  <a:lnSpc>
                    <a:spcPts val="3500"/>
                  </a:lnSpc>
                  <a:tabLst>
                    <a:tab pos="2748915" algn="l"/>
                    <a:tab pos="5599430" algn="l"/>
                    <a:tab pos="8449945" algn="l"/>
                  </a:tabLst>
                </a:pPr>
                <a:r>
                  <a:rPr lang="en-US" altLang="zh-CN" sz="1800" b="0" i="0" dirty="0">
                    <a:solidFill>
                      <a:srgbClr val="244061"/>
                    </a:solidFill>
                    <a:latin typeface="Times New Roman" pitchFamily="34" charset="0"/>
                    <a:ea typeface="微软雅黑" pitchFamily="34" charset="-122"/>
                    <a:cs typeface="Times New Roman" pitchFamily="34" charset="-120"/>
                  </a:rPr>
                  <a:t>A.</a:t>
                </a:r>
                <a14:m>
                  <m:oMath xmlns:m="http://schemas.openxmlformats.org/officeDocument/2006/math">
                    <m:rad>
                      <m:rad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radPr>
                      <m:deg>
                        <m:r>
                          <a:rPr lang="en-US" altLang="zh-CN" sz="1800" b="0" i="0">
                            <a:solidFill>
                              <a:srgbClr val="244061"/>
                            </a:solidFill>
                            <a:latin typeface="Cambria Math" pitchFamily="34" charset="0"/>
                            <a:ea typeface="Cambria Math" pitchFamily="34" charset="-122"/>
                            <a:cs typeface="Cambria Math" pitchFamily="34" charset="-120"/>
                          </a:rPr>
                          <m:t>3</m:t>
                        </m:r>
                      </m:deg>
                      <m:e>
                        <m:r>
                          <a:rPr lang="en-US" altLang="zh-CN" sz="1800" b="0" i="0">
                            <a:solidFill>
                              <a:srgbClr val="244061"/>
                            </a:solidFill>
                            <a:latin typeface="Cambria Math" pitchFamily="34" charset="0"/>
                            <a:ea typeface="Cambria Math" pitchFamily="34" charset="-122"/>
                            <a:cs typeface="Cambria Math" pitchFamily="34" charset="-120"/>
                          </a:rPr>
                          <m:t>𝑉</m:t>
                        </m:r>
                      </m:e>
                    </m:rad>
                  </m:oMath>
                </a14:m>
                <a:r>
                  <a:rPr lang="en-US" altLang="zh-CN" sz="1800" b="0" i="0" spc="-10300">
                    <a:solidFill>
                      <a:srgbClr val="244061"/>
                    </a:solidFill>
                    <a:latin typeface="SimSun" pitchFamily="34" charset="0"/>
                    <a:ea typeface="SimSun" pitchFamily="34" charset="-122"/>
                    <a:cs typeface="SimSu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B</a:t>
                </a:r>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rad>
                      <m:rad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radPr>
                      <m:deg>
                        <m:r>
                          <a:rPr lang="en-US" altLang="zh-CN" sz="1800" b="0" i="0">
                            <a:solidFill>
                              <a:srgbClr val="244061"/>
                            </a:solidFill>
                            <a:latin typeface="Cambria Math" pitchFamily="34" charset="0"/>
                            <a:ea typeface="Cambria Math" pitchFamily="34" charset="-122"/>
                            <a:cs typeface="Cambria Math" pitchFamily="34" charset="-120"/>
                          </a:rPr>
                          <m:t>3</m:t>
                        </m:r>
                      </m:deg>
                      <m:e>
                        <m:r>
                          <a:rPr lang="en-US" altLang="zh-CN" sz="1800" b="0" i="0">
                            <a:solidFill>
                              <a:srgbClr val="244061"/>
                            </a:solidFill>
                            <a:latin typeface="Cambria Math" pitchFamily="34" charset="0"/>
                            <a:ea typeface="Cambria Math" pitchFamily="34" charset="-122"/>
                            <a:cs typeface="Cambria Math" pitchFamily="34" charset="-120"/>
                          </a:rPr>
                          <m:t>2</m:t>
                        </m:r>
                        <m:r>
                          <a:rPr lang="en-US" altLang="zh-CN" sz="1800" b="0" i="0">
                            <a:solidFill>
                              <a:srgbClr val="244061"/>
                            </a:solidFill>
                            <a:latin typeface="Cambria Math" pitchFamily="34" charset="0"/>
                            <a:ea typeface="Cambria Math" pitchFamily="34" charset="-122"/>
                            <a:cs typeface="Cambria Math" pitchFamily="34" charset="-120"/>
                          </a:rPr>
                          <m:t>𝑉</m:t>
                        </m:r>
                      </m:e>
                    </m:rad>
                  </m:oMath>
                </a14:m>
                <a:r>
                  <a:rPr lang="en-US" altLang="zh-CN" sz="1800" b="0" i="0" spc="-10300">
                    <a:solidFill>
                      <a:srgbClr val="244061"/>
                    </a:solidFill>
                    <a:latin typeface="SimSun" pitchFamily="34" charset="0"/>
                    <a:ea typeface="SimSun" pitchFamily="34" charset="-122"/>
                    <a:cs typeface="SimSu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C</a:t>
                </a:r>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rad>
                      <m:rad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radPr>
                      <m:deg>
                        <m:r>
                          <a:rPr lang="en-US" altLang="zh-CN" sz="1800" b="0" i="0">
                            <a:solidFill>
                              <a:srgbClr val="244061"/>
                            </a:solidFill>
                            <a:latin typeface="Cambria Math" pitchFamily="34" charset="0"/>
                            <a:ea typeface="Cambria Math" pitchFamily="34" charset="-122"/>
                            <a:cs typeface="Cambria Math" pitchFamily="34" charset="-120"/>
                          </a:rPr>
                          <m:t>3</m:t>
                        </m:r>
                      </m:deg>
                      <m:e>
                        <m:r>
                          <a:rPr lang="en-US" altLang="zh-CN" sz="1800" b="0" i="0">
                            <a:solidFill>
                              <a:srgbClr val="244061"/>
                            </a:solidFill>
                            <a:latin typeface="Cambria Math" pitchFamily="34" charset="0"/>
                            <a:ea typeface="Cambria Math" pitchFamily="34" charset="-122"/>
                            <a:cs typeface="Cambria Math" pitchFamily="34" charset="-120"/>
                          </a:rPr>
                          <m:t>4</m:t>
                        </m:r>
                        <m:r>
                          <a:rPr lang="en-US" altLang="zh-CN" sz="1800" b="0" i="0">
                            <a:solidFill>
                              <a:srgbClr val="244061"/>
                            </a:solidFill>
                            <a:latin typeface="Cambria Math" pitchFamily="34" charset="0"/>
                            <a:ea typeface="Cambria Math" pitchFamily="34" charset="-122"/>
                            <a:cs typeface="Cambria Math" pitchFamily="34" charset="-120"/>
                          </a:rPr>
                          <m:t>𝑉</m:t>
                        </m:r>
                      </m:e>
                    </m:rad>
                  </m:oMath>
                </a14:m>
                <a:r>
                  <a:rPr lang="en-US" altLang="zh-CN" sz="1800" b="0" i="0" spc="-10300">
                    <a:solidFill>
                      <a:srgbClr val="244061"/>
                    </a:solidFill>
                    <a:latin typeface="SimSun" pitchFamily="34" charset="0"/>
                    <a:ea typeface="SimSun" pitchFamily="34" charset="-122"/>
                    <a:cs typeface="SimSu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D</a:t>
                </a:r>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2</m:t>
                    </m:r>
                    <m:rad>
                      <m:rad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radPr>
                      <m:deg>
                        <m:r>
                          <a:rPr lang="en-US" altLang="zh-CN" sz="1800" b="0" i="0">
                            <a:solidFill>
                              <a:srgbClr val="244061"/>
                            </a:solidFill>
                            <a:latin typeface="Cambria Math" pitchFamily="34" charset="0"/>
                            <a:ea typeface="Cambria Math" pitchFamily="34" charset="-122"/>
                            <a:cs typeface="Cambria Math" pitchFamily="34" charset="-120"/>
                          </a:rPr>
                          <m:t>3</m:t>
                        </m:r>
                      </m:deg>
                      <m:e>
                        <m:r>
                          <a:rPr lang="en-US" altLang="zh-CN" sz="1800" b="0" i="0">
                            <a:solidFill>
                              <a:srgbClr val="244061"/>
                            </a:solidFill>
                            <a:latin typeface="Cambria Math" pitchFamily="34" charset="0"/>
                            <a:ea typeface="Cambria Math" pitchFamily="34" charset="-122"/>
                            <a:cs typeface="Cambria Math" pitchFamily="34" charset="-120"/>
                          </a:rPr>
                          <m:t>𝑉</m:t>
                        </m:r>
                      </m:e>
                    </m:rad>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800" dirty="0"/>
              </a:p>
            </p:txBody>
          </p:sp>
        </mc:Choice>
        <mc:Fallback xmlns="">
          <p:sp>
            <p:nvSpPr>
              <p:cNvPr id="7" name="QC_5_BD.56_2#fc8f816c2.choices?vaa=1&amp;vcp=1&amp;vop=1&amp;pid=ca4554496&amp;color=36,64,97&amp;vtp=1&amp;bbb=1"/>
              <p:cNvSpPr>
                <a:spLocks noRot="1" noChangeAspect="1" noMove="1" noResize="1" noEditPoints="1" noAdjustHandles="1" noChangeArrowheads="1" noChangeShapeType="1" noTextEdit="1"/>
              </p:cNvSpPr>
              <p:nvPr/>
            </p:nvSpPr>
            <p:spPr>
              <a:xfrm>
                <a:off x="539496" y="2520656"/>
                <a:ext cx="11109960" cy="386461"/>
              </a:xfrm>
              <a:prstGeom prst="rect">
                <a:avLst/>
              </a:prstGeom>
              <a:blipFill>
                <a:blip r:embed="rId5"/>
                <a:stretch>
                  <a:fillRect l="-1317" b="-37500"/>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8" name="QC_5_AS.57_1#fc8f816c2?vaa=1&amp;vcp=1&amp;vop=1&amp;pid=ca4554496&amp;color=36,64,97&amp;vtp=1&amp;bbb=1&amp;hb=1"/>
              <p:cNvSpPr/>
              <p:nvPr/>
            </p:nvSpPr>
            <p:spPr>
              <a:xfrm>
                <a:off x="539496" y="2909974"/>
                <a:ext cx="11109960" cy="874459"/>
              </a:xfrm>
              <a:prstGeom prst="rect">
                <a:avLst/>
              </a:prstGeom>
              <a:noFill/>
              <a:ln/>
            </p:spPr>
            <p:txBody>
              <a:bodyPr wrap="none" lIns="0" tIns="0" rIns="0" bIns="0" rtlCol="0" anchor="t"/>
              <a:lstStyle/>
              <a:p>
                <a:pPr algn="l" latinLnBrk="1">
                  <a:lnSpc>
                    <a:spcPts val="38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0" i="0" dirty="0">
                    <a:solidFill>
                      <a:srgbClr val="003760"/>
                    </a:solidFill>
                    <a:latin typeface="Times New Roman" pitchFamily="34" charset="0"/>
                    <a:ea typeface="微软雅黑" pitchFamily="34" charset="-122"/>
                    <a:cs typeface="Times New Roman" pitchFamily="34" charset="-120"/>
                  </a:rPr>
                  <a:t>设底面边长为</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𝑥</m:t>
                    </m:r>
                  </m:oMath>
                </a14:m>
                <a:r>
                  <a:rPr lang="en-US" altLang="zh-CN" sz="1800" b="0" i="0" dirty="0">
                    <a:solidFill>
                      <a:srgbClr val="003760"/>
                    </a:solidFill>
                    <a:latin typeface="Times New Roman" pitchFamily="34" charset="0"/>
                    <a:ea typeface="微软雅黑" pitchFamily="34" charset="-122"/>
                    <a:cs typeface="Times New Roman" pitchFamily="34" charset="-120"/>
                  </a:rPr>
                  <a:t>，则表面积</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𝑆</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3</m:t>
                            </m:r>
                          </m:e>
                        </m:rad>
                      </m:num>
                      <m:den>
                        <m:r>
                          <a:rPr lang="en-US" altLang="zh-CN" sz="1800" b="0" i="0">
                            <a:solidFill>
                              <a:srgbClr val="003760"/>
                            </a:solidFill>
                            <a:latin typeface="Cambria Math" pitchFamily="34" charset="0"/>
                            <a:ea typeface="Cambria Math" pitchFamily="34" charset="-122"/>
                            <a:cs typeface="Cambria Math" pitchFamily="34" charset="-120"/>
                          </a:rPr>
                          <m:t>2</m:t>
                        </m:r>
                      </m:den>
                    </m:f>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𝑥</m:t>
                        </m:r>
                      </m:e>
                      <m:sup>
                        <m:r>
                          <a:rPr lang="en-US" altLang="zh-CN" sz="1800" b="0" i="0">
                            <a:solidFill>
                              <a:srgbClr val="003760"/>
                            </a:solidFill>
                            <a:latin typeface="Cambria Math" pitchFamily="34" charset="0"/>
                            <a:ea typeface="Cambria Math" pitchFamily="34" charset="-122"/>
                            <a:cs typeface="Cambria Math" pitchFamily="34" charset="-120"/>
                          </a:rPr>
                          <m:t>2</m:t>
                        </m:r>
                      </m:sup>
                    </m:sSup>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4</m:t>
                        </m:r>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3</m:t>
                            </m:r>
                          </m:e>
                        </m:rad>
                      </m:num>
                      <m:den>
                        <m:r>
                          <a:rPr lang="en-US" altLang="zh-CN" sz="1800" b="0" i="0">
                            <a:solidFill>
                              <a:srgbClr val="003760"/>
                            </a:solidFill>
                            <a:latin typeface="Cambria Math" pitchFamily="34" charset="0"/>
                            <a:ea typeface="Cambria Math" pitchFamily="34" charset="-122"/>
                            <a:cs typeface="Cambria Math" pitchFamily="34" charset="-120"/>
                          </a:rPr>
                          <m:t>𝑥</m:t>
                        </m:r>
                      </m:den>
                    </m:f>
                    <m:r>
                      <a:rPr lang="en-US" altLang="zh-CN" sz="1800" b="0" i="0" smtClean="0">
                        <a:solidFill>
                          <a:srgbClr val="003760"/>
                        </a:solidFill>
                        <a:latin typeface="Cambria Math" pitchFamily="34" charset="0"/>
                        <a:ea typeface="Cambria Math" pitchFamily="34" charset="-122"/>
                        <a:cs typeface="Cambria Math" pitchFamily="34" charset="-120"/>
                      </a:rPr>
                      <m:t>𝑉</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&gt;0)</m:t>
                    </m:r>
                  </m:oMath>
                </a14:m>
                <a:r>
                  <a:rPr lang="en-US" altLang="zh-CN" sz="1800" b="0" i="0" dirty="0">
                    <a:solidFill>
                      <a:srgbClr val="003760"/>
                    </a:solidFill>
                    <a:latin typeface="Times New Roman" pitchFamily="34" charset="0"/>
                    <a:ea typeface="微软雅黑" pitchFamily="34" charset="-122"/>
                    <a:cs typeface="Times New Roman" pitchFamily="34" charset="-120"/>
                  </a:rPr>
                  <a:t>，故</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𝑆</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3</m:t>
                            </m:r>
                          </m:e>
                        </m:rad>
                      </m:num>
                      <m:den>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𝑥</m:t>
                            </m:r>
                          </m:e>
                          <m:sup>
                            <m:r>
                              <a:rPr lang="en-US" altLang="zh-CN" sz="1800" b="0" i="0">
                                <a:solidFill>
                                  <a:srgbClr val="003760"/>
                                </a:solidFill>
                                <a:latin typeface="Cambria Math" pitchFamily="34" charset="0"/>
                                <a:ea typeface="Cambria Math" pitchFamily="34" charset="-122"/>
                                <a:cs typeface="Cambria Math" pitchFamily="34" charset="-120"/>
                              </a:rPr>
                              <m:t>2</m:t>
                            </m:r>
                          </m:sup>
                        </m:sSup>
                      </m:den>
                    </m:f>
                    <m:r>
                      <a:rPr lang="en-US" altLang="zh-CN" sz="1800" b="0" i="0" smtClean="0">
                        <a:solidFill>
                          <a:srgbClr val="003760"/>
                        </a:solidFill>
                        <a:latin typeface="Cambria Math" pitchFamily="34" charset="0"/>
                        <a:ea typeface="Cambria Math" pitchFamily="34" charset="-122"/>
                        <a:cs typeface="Cambria Math" pitchFamily="34" charset="-120"/>
                      </a:rPr>
                      <m:t>(</m:t>
                    </m:r>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𝑥</m:t>
                        </m:r>
                      </m:e>
                      <m:sup>
                        <m:r>
                          <a:rPr lang="en-US" altLang="zh-CN" sz="1800" b="0" i="0">
                            <a:solidFill>
                              <a:srgbClr val="003760"/>
                            </a:solidFill>
                            <a:latin typeface="Cambria Math" pitchFamily="34" charset="0"/>
                            <a:ea typeface="Cambria Math" pitchFamily="34" charset="-122"/>
                            <a:cs typeface="Cambria Math" pitchFamily="34" charset="-120"/>
                          </a:rPr>
                          <m:t>3</m:t>
                        </m:r>
                      </m:sup>
                    </m:sSup>
                    <m:r>
                      <a:rPr lang="en-US" altLang="zh-CN" sz="1800" b="0" i="0" smtClean="0">
                        <a:solidFill>
                          <a:srgbClr val="003760"/>
                        </a:solidFill>
                        <a:latin typeface="Cambria Math" pitchFamily="34" charset="0"/>
                        <a:ea typeface="Cambria Math" pitchFamily="34" charset="-122"/>
                        <a:cs typeface="Cambria Math" pitchFamily="34" charset="-120"/>
                      </a:rPr>
                      <m:t>−4</m:t>
                    </m:r>
                    <m:r>
                      <a:rPr lang="en-US" altLang="zh-CN" sz="1800" b="0" i="0" smtClean="0">
                        <a:solidFill>
                          <a:srgbClr val="003760"/>
                        </a:solidFill>
                        <a:latin typeface="Cambria Math" pitchFamily="34" charset="0"/>
                        <a:ea typeface="Cambria Math" pitchFamily="34" charset="-122"/>
                        <a:cs typeface="Cambria Math" pitchFamily="34" charset="-120"/>
                      </a:rPr>
                      <m:t>𝑉</m:t>
                    </m:r>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.令</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𝑆</m:t>
                    </m:r>
                    <m:r>
                      <a:rPr lang="en-US" altLang="zh-CN" sz="1800" b="0" i="0" smtClean="0">
                        <a:solidFill>
                          <a:srgbClr val="003760"/>
                        </a:solidFill>
                        <a:latin typeface="Cambria Math" pitchFamily="34" charset="0"/>
                        <a:ea typeface="Cambria Math" pitchFamily="34" charset="-122"/>
                        <a:cs typeface="Cambria Math" pitchFamily="34" charset="-120"/>
                      </a:rPr>
                      <m:t>′=0</m:t>
                    </m:r>
                  </m:oMath>
                </a14:m>
                <a:r>
                  <a:rPr lang="en-US" altLang="zh-CN" sz="1800" b="0" i="0" dirty="0">
                    <a:solidFill>
                      <a:srgbClr val="003760"/>
                    </a:solidFill>
                    <a:latin typeface="Times New Roman" pitchFamily="34" charset="0"/>
                    <a:ea typeface="微软雅黑" pitchFamily="34" charset="-122"/>
                    <a:cs typeface="Times New Roman" pitchFamily="34" charset="-120"/>
                  </a:rPr>
                  <a:t>，得</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rad>
                      <m:rad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radPr>
                      <m:deg>
                        <m:r>
                          <a:rPr lang="en-US" altLang="zh-CN" sz="1800" b="0" i="0">
                            <a:solidFill>
                              <a:srgbClr val="003760"/>
                            </a:solidFill>
                            <a:latin typeface="Cambria Math" pitchFamily="34" charset="0"/>
                            <a:ea typeface="Cambria Math" pitchFamily="34" charset="-122"/>
                            <a:cs typeface="Cambria Math" pitchFamily="34" charset="-120"/>
                          </a:rPr>
                          <m:t>3</m:t>
                        </m:r>
                      </m:deg>
                      <m:e>
                        <m:r>
                          <a:rPr lang="en-US" altLang="zh-CN" sz="1800" b="0" i="0">
                            <a:solidFill>
                              <a:srgbClr val="003760"/>
                            </a:solidFill>
                            <a:latin typeface="Cambria Math" pitchFamily="34" charset="0"/>
                            <a:ea typeface="Cambria Math" pitchFamily="34" charset="-122"/>
                            <a:cs typeface="Cambria Math" pitchFamily="34" charset="-120"/>
                          </a:rPr>
                          <m:t>4</m:t>
                        </m:r>
                        <m:r>
                          <a:rPr lang="en-US" altLang="zh-CN" sz="1800" b="0" i="0">
                            <a:solidFill>
                              <a:srgbClr val="003760"/>
                            </a:solidFill>
                            <a:latin typeface="Cambria Math" pitchFamily="34" charset="0"/>
                            <a:ea typeface="Cambria Math" pitchFamily="34" charset="-122"/>
                            <a:cs typeface="Cambria Math" pitchFamily="34" charset="-120"/>
                          </a:rPr>
                          <m:t>𝑉</m:t>
                        </m:r>
                      </m:e>
                    </m:rad>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，可判</a:t>
                </a:r>
              </a:p>
              <a:p>
                <a:pPr latinLnBrk="1">
                  <a:lnSpc>
                    <a:spcPts val="3500"/>
                  </a:lnSpc>
                </a:pPr>
                <a:r>
                  <a:rPr lang="en-US" altLang="zh-CN" b="0" i="0">
                    <a:solidFill>
                      <a:srgbClr val="003760"/>
                    </a:solidFill>
                    <a:latin typeface="Times New Roman" pitchFamily="34" charset="0"/>
                    <a:ea typeface="微软雅黑" pitchFamily="34" charset="-122"/>
                    <a:cs typeface="Times New Roman" pitchFamily="34" charset="-120"/>
                  </a:rPr>
                  <a:t>断当</a:t>
                </a:r>
                <a14:m>
                  <m:oMath xmlns:m="http://schemas.openxmlformats.org/officeDocument/2006/math">
                    <m:r>
                      <a:rPr lang="en-US" altLang="zh-CN" b="0" i="0" smtClean="0">
                        <a:solidFill>
                          <a:srgbClr val="003760"/>
                        </a:solidFill>
                        <a:latin typeface="Cambria Math" pitchFamily="34" charset="0"/>
                        <a:ea typeface="Cambria Math" pitchFamily="34" charset="-122"/>
                        <a:cs typeface="Cambria Math" pitchFamily="34" charset="-120"/>
                      </a:rPr>
                      <m:t>𝑥</m:t>
                    </m:r>
                    <m:r>
                      <a:rPr lang="en-US" altLang="zh-CN" b="0" i="0" smtClean="0">
                        <a:solidFill>
                          <a:srgbClr val="003760"/>
                        </a:solidFill>
                        <a:latin typeface="Cambria Math" pitchFamily="34" charset="0"/>
                        <a:ea typeface="Cambria Math" pitchFamily="34" charset="-122"/>
                        <a:cs typeface="Cambria Math" pitchFamily="34" charset="-120"/>
                      </a:rPr>
                      <m:t>=</m:t>
                    </m:r>
                    <m:rad>
                      <m:radPr>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radPr>
                      <m:deg>
                        <m:r>
                          <a:rPr lang="en-US" altLang="zh-CN" b="0" i="0">
                            <a:solidFill>
                              <a:srgbClr val="003760"/>
                            </a:solidFill>
                            <a:latin typeface="Cambria Math" pitchFamily="34" charset="0"/>
                            <a:ea typeface="Cambria Math" pitchFamily="34" charset="-122"/>
                            <a:cs typeface="Cambria Math" pitchFamily="34" charset="-120"/>
                          </a:rPr>
                          <m:t>3</m:t>
                        </m:r>
                      </m:deg>
                      <m:e>
                        <m:r>
                          <a:rPr lang="en-US" altLang="zh-CN" b="0" i="0">
                            <a:solidFill>
                              <a:srgbClr val="003760"/>
                            </a:solidFill>
                            <a:latin typeface="Cambria Math" pitchFamily="34" charset="0"/>
                            <a:ea typeface="Cambria Math" pitchFamily="34" charset="-122"/>
                            <a:cs typeface="Cambria Math" pitchFamily="34" charset="-120"/>
                          </a:rPr>
                          <m:t>4</m:t>
                        </m:r>
                        <m:r>
                          <a:rPr lang="en-US" altLang="zh-CN" b="0" i="0">
                            <a:solidFill>
                              <a:srgbClr val="003760"/>
                            </a:solidFill>
                            <a:latin typeface="Cambria Math" pitchFamily="34" charset="0"/>
                            <a:ea typeface="Cambria Math" pitchFamily="34" charset="-122"/>
                            <a:cs typeface="Cambria Math" pitchFamily="34" charset="-120"/>
                          </a:rPr>
                          <m:t>𝑉</m:t>
                        </m:r>
                      </m:e>
                    </m:rad>
                  </m:oMath>
                </a14:m>
                <a:r>
                  <a:rPr lang="en-US" altLang="zh-CN" b="0" i="0" dirty="0">
                    <a:solidFill>
                      <a:srgbClr val="003760"/>
                    </a:solidFill>
                    <a:latin typeface="Times New Roman" pitchFamily="34" charset="0"/>
                    <a:ea typeface="微软雅黑" pitchFamily="34" charset="-122"/>
                    <a:cs typeface="Times New Roman" pitchFamily="34" charset="-120"/>
                  </a:rPr>
                  <a:t>时，</a:t>
                </a:r>
                <a14:m>
                  <m:oMath xmlns:m="http://schemas.openxmlformats.org/officeDocument/2006/math">
                    <m:r>
                      <a:rPr lang="en-US" altLang="zh-CN" b="0" i="0" smtClean="0">
                        <a:solidFill>
                          <a:srgbClr val="003760"/>
                        </a:solidFill>
                        <a:latin typeface="Cambria Math" pitchFamily="34" charset="0"/>
                        <a:ea typeface="Cambria Math" pitchFamily="34" charset="-122"/>
                        <a:cs typeface="Cambria Math" pitchFamily="34" charset="-120"/>
                      </a:rPr>
                      <m:t>𝑆</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取得最小值.</a:t>
                </a:r>
                <a:endParaRPr lang="en-US" altLang="zh-CN" dirty="0">
                  <a:solidFill>
                    <a:srgbClr val="003760"/>
                  </a:solidFill>
                </a:endParaRPr>
              </a:p>
            </p:txBody>
          </p:sp>
        </mc:Choice>
        <mc:Fallback xmlns="">
          <p:sp>
            <p:nvSpPr>
              <p:cNvPr id="8" name="QC_5_AS.57_1#fc8f816c2?vaa=1&amp;vcp=1&amp;vop=1&amp;pid=ca4554496&amp;color=36,64,97&amp;vtp=1&amp;bbb=1&amp;hb=1"/>
              <p:cNvSpPr>
                <a:spLocks noRot="1" noChangeAspect="1" noMove="1" noResize="1" noEditPoints="1" noAdjustHandles="1" noChangeArrowheads="1" noChangeShapeType="1" noTextEdit="1"/>
              </p:cNvSpPr>
              <p:nvPr/>
            </p:nvSpPr>
            <p:spPr>
              <a:xfrm>
                <a:off x="539496" y="2909974"/>
                <a:ext cx="11109960" cy="874459"/>
              </a:xfrm>
              <a:prstGeom prst="rect">
                <a:avLst/>
              </a:prstGeom>
              <a:blipFill>
                <a:blip r:embed="rId6"/>
                <a:stretch>
                  <a:fillRect l="-1317" r="-933" b="-15972"/>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8">
                                            <p:bg/>
                                          </p:spTgt>
                                        </p:tgtEl>
                                        <p:attrNameLst>
                                          <p:attrName>style.visibility</p:attrName>
                                        </p:attrNameLst>
                                      </p:cBhvr>
                                      <p:to>
                                        <p:strVal val="visible"/>
                                      </p:to>
                                    </p:set>
                                    <p:animEffect transition="in" filter="fade">
                                      <p:cBhvr>
                                        <p:cTn id="7" dur="500"/>
                                        <p:tgtEl>
                                          <p:spTgt spid="8">
                                            <p:bg/>
                                          </p:spTgt>
                                        </p:tgtEl>
                                      </p:cBhvr>
                                    </p:animEffect>
                                    <p:anim calcmode="lin" valueType="num">
                                      <p:cBhvr>
                                        <p:cTn id="8" dur="500" fill="hold"/>
                                        <p:tgtEl>
                                          <p:spTgt spid="8">
                                            <p:bg/>
                                          </p:spTgt>
                                        </p:tgtEl>
                                        <p:attrNameLst>
                                          <p:attrName>ppt_x</p:attrName>
                                        </p:attrNameLst>
                                      </p:cBhvr>
                                      <p:tavLst>
                                        <p:tav tm="0">
                                          <p:val>
                                            <p:strVal val="#ppt_x"/>
                                          </p:val>
                                        </p:tav>
                                        <p:tav tm="100000">
                                          <p:val>
                                            <p:strVal val="#ppt_x"/>
                                          </p:val>
                                        </p:tav>
                                      </p:tavLst>
                                    </p:anim>
                                    <p:anim calcmode="lin" valueType="num">
                                      <p:cBhvr>
                                        <p:cTn id="9" dur="500" fill="hold"/>
                                        <p:tgtEl>
                                          <p:spTgt spid="8">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8">
                                            <p:txEl>
                                              <p:pRg st="0" end="0"/>
                                            </p:txEl>
                                          </p:spTgt>
                                        </p:tgtEl>
                                        <p:attrNameLst>
                                          <p:attrName>style.visibility</p:attrName>
                                        </p:attrNameLst>
                                      </p:cBhvr>
                                      <p:to>
                                        <p:strVal val="visible"/>
                                      </p:to>
                                    </p:set>
                                    <p:animEffect transition="in" filter="fade">
                                      <p:cBhvr>
                                        <p:cTn id="12" dur="500"/>
                                        <p:tgtEl>
                                          <p:spTgt spid="8">
                                            <p:txEl>
                                              <p:pRg st="0" end="0"/>
                                            </p:txEl>
                                          </p:spTgt>
                                        </p:tgtEl>
                                      </p:cBhvr>
                                    </p:animEffect>
                                    <p:anim calcmode="lin" valueType="num">
                                      <p:cBhvr>
                                        <p:cTn id="13" dur="500" fill="hold"/>
                                        <p:tgtEl>
                                          <p:spTgt spid="8">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8">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8">
                                            <p:txEl>
                                              <p:pRg st="1" end="1"/>
                                            </p:txEl>
                                          </p:spTgt>
                                        </p:tgtEl>
                                        <p:attrNameLst>
                                          <p:attrName>style.visibility</p:attrName>
                                        </p:attrNameLst>
                                      </p:cBhvr>
                                      <p:to>
                                        <p:strVal val="visible"/>
                                      </p:to>
                                    </p:set>
                                    <p:animEffect transition="in" filter="fade">
                                      <p:cBhvr>
                                        <p:cTn id="17" dur="500"/>
                                        <p:tgtEl>
                                          <p:spTgt spid="8">
                                            <p:txEl>
                                              <p:pRg st="1" end="1"/>
                                            </p:txEl>
                                          </p:spTgt>
                                        </p:tgtEl>
                                      </p:cBhvr>
                                    </p:animEffect>
                                    <p:anim calcmode="lin" valueType="num">
                                      <p:cBhvr>
                                        <p:cTn id="18" dur="500" fill="hold"/>
                                        <p:tgtEl>
                                          <p:spTgt spid="8">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8">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grpId="0" nodeType="clickEffect">
                                  <p:stCondLst>
                                    <p:cond delay="0"/>
                                  </p:stCondLst>
                                  <p:childTnLst>
                                    <p:set>
                                      <p:cBhvr>
                                        <p:cTn id="23" dur="1" fill="hold">
                                          <p:stCondLst>
                                            <p:cond delay="0"/>
                                          </p:stCondLst>
                                        </p:cTn>
                                        <p:tgtEl>
                                          <p:spTgt spid="6">
                                            <p:bg/>
                                          </p:spTgt>
                                        </p:tgtEl>
                                        <p:attrNameLst>
                                          <p:attrName>style.visibility</p:attrName>
                                        </p:attrNameLst>
                                      </p:cBhvr>
                                      <p:to>
                                        <p:strVal val="visible"/>
                                      </p:to>
                                    </p:set>
                                    <p:animEffect transition="in" filter="fade">
                                      <p:cBhvr>
                                        <p:cTn id="24" dur="500"/>
                                        <p:tgtEl>
                                          <p:spTgt spid="6">
                                            <p:bg/>
                                          </p:spTgt>
                                        </p:tgtEl>
                                      </p:cBhvr>
                                    </p:animEffect>
                                    <p:anim calcmode="lin" valueType="num">
                                      <p:cBhvr>
                                        <p:cTn id="25" dur="500" fill="hold"/>
                                        <p:tgtEl>
                                          <p:spTgt spid="6">
                                            <p:bg/>
                                          </p:spTgt>
                                        </p:tgtEl>
                                        <p:attrNameLst>
                                          <p:attrName>ppt_x</p:attrName>
                                        </p:attrNameLst>
                                      </p:cBhvr>
                                      <p:tavLst>
                                        <p:tav tm="0">
                                          <p:val>
                                            <p:strVal val="#ppt_x"/>
                                          </p:val>
                                        </p:tav>
                                        <p:tav tm="100000">
                                          <p:val>
                                            <p:strVal val="#ppt_x"/>
                                          </p:val>
                                        </p:tav>
                                      </p:tavLst>
                                    </p:anim>
                                    <p:anim calcmode="lin" valueType="num">
                                      <p:cBhvr>
                                        <p:cTn id="26" dur="500" fill="hold"/>
                                        <p:tgtEl>
                                          <p:spTgt spid="6">
                                            <p:bg/>
                                          </p:spTgt>
                                        </p:tgtEl>
                                        <p:attrNameLst>
                                          <p:attrName>ppt_y</p:attrName>
                                        </p:attrNameLst>
                                      </p:cBhvr>
                                      <p:tavLst>
                                        <p:tav tm="0">
                                          <p:val>
                                            <p:strVal val="#ppt_y+.1"/>
                                          </p:val>
                                        </p:tav>
                                        <p:tav tm="100000">
                                          <p:val>
                                            <p:strVal val="#ppt_y"/>
                                          </p:val>
                                        </p:tav>
                                      </p:tavLst>
                                    </p:anim>
                                  </p:childTnLst>
                                </p:cTn>
                              </p:par>
                              <p:par>
                                <p:cTn id="27" presetID="42" presetClass="entr" presetSubtype="0" fill="hold" grpId="0" nodeType="withEffect">
                                  <p:stCondLst>
                                    <p:cond delay="0"/>
                                  </p:stCondLst>
                                  <p:childTnLst>
                                    <p:set>
                                      <p:cBhvr>
                                        <p:cTn id="28" dur="1" fill="hold">
                                          <p:stCondLst>
                                            <p:cond delay="0"/>
                                          </p:stCondLst>
                                        </p:cTn>
                                        <p:tgtEl>
                                          <p:spTgt spid="6">
                                            <p:txEl>
                                              <p:pRg st="0" end="0"/>
                                            </p:txEl>
                                          </p:spTgt>
                                        </p:tgtEl>
                                        <p:attrNameLst>
                                          <p:attrName>style.visibility</p:attrName>
                                        </p:attrNameLst>
                                      </p:cBhvr>
                                      <p:to>
                                        <p:strVal val="visible"/>
                                      </p:to>
                                    </p:set>
                                    <p:animEffect transition="in" filter="fade">
                                      <p:cBhvr>
                                        <p:cTn id="29" dur="500"/>
                                        <p:tgtEl>
                                          <p:spTgt spid="6">
                                            <p:txEl>
                                              <p:pRg st="0" end="0"/>
                                            </p:txEl>
                                          </p:spTgt>
                                        </p:tgtEl>
                                      </p:cBhvr>
                                    </p:animEffect>
                                    <p:anim calcmode="lin" valueType="num">
                                      <p:cBhvr>
                                        <p:cTn id="30"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31" dur="500" fill="hold"/>
                                        <p:tgtEl>
                                          <p:spTgt spid="6">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animBg="1"/>
      <p:bldP spid="8" grpId="0" build="p" animBg="1"/>
    </p:bldLst>
  </p:timing>
</p:sld>
</file>

<file path=ppt/slides/slide31.xml><?xml version="1.0" encoding="utf-8"?>
<p:sld xmlns:a="http://schemas.openxmlformats.org/drawingml/2006/main" xmlns:r="http://schemas.openxmlformats.org/officeDocument/2006/relationships" xmlns:p="http://schemas.openxmlformats.org/presentationml/2006/main">
  <p:cSld name="Slide 31&amp;si=31checked= 1 &amp; amp; version = 1.0.5checked=1&amp;version=1.0.5">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B_5_BD.60_1#87d685963?vaa=1&amp;vcp=1&amp;vop=1&amp;pid=ca4554496&amp;color=36,64,97&amp;vtp=1&amp;bt=1&amp;bbb=1&amp;hb=1"/>
              <p:cNvSpPr/>
              <p:nvPr/>
            </p:nvSpPr>
            <p:spPr>
              <a:xfrm>
                <a:off x="539496" y="1591169"/>
                <a:ext cx="11109960" cy="1257300"/>
              </a:xfrm>
              <a:prstGeom prst="rect">
                <a:avLst/>
              </a:prstGeom>
              <a:noFill/>
              <a:ln/>
            </p:spPr>
            <p:txBody>
              <a:bodyPr wrap="none" lIns="0" tIns="0" rIns="0" bIns="0" rtlCol="0" anchor="t"/>
              <a:lstStyle/>
              <a:p>
                <a:pPr algn="l" latinLnBrk="1">
                  <a:lnSpc>
                    <a:spcPts val="3300"/>
                  </a:lnSpc>
                </a:pPr>
                <a:r>
                  <a:rPr lang="en-US" altLang="zh-CN" sz="1800" b="1" i="0" dirty="0">
                    <a:solidFill>
                      <a:srgbClr val="244061"/>
                    </a:solidFill>
                    <a:latin typeface="Times New Roman" pitchFamily="34" charset="0"/>
                    <a:ea typeface="微软雅黑" pitchFamily="34" charset="-122"/>
                    <a:cs typeface="Times New Roman" pitchFamily="34" charset="-120"/>
                  </a:rPr>
                  <a:t>2.</a:t>
                </a:r>
                <a:r>
                  <a:rPr lang="en-US" altLang="zh-CN" sz="1800" b="0" i="0" dirty="0">
                    <a:solidFill>
                      <a:srgbClr val="244061"/>
                    </a:solidFill>
                    <a:latin typeface="Times New Roman" pitchFamily="34" charset="0"/>
                    <a:ea typeface="微软雅黑" pitchFamily="34" charset="-122"/>
                    <a:cs typeface="Times New Roman" pitchFamily="34" charset="-120"/>
                  </a:rPr>
                  <a:t>某莲藕种植塘每年的固定成本是2万元，每年最大规模的种植量是10万千克,每种植1万千克莲藕,成本增加</a:t>
                </a:r>
                <a:r>
                  <a:rPr lang="en-US" altLang="zh-CN" sz="1800" b="0" i="0">
                    <a:solidFill>
                      <a:srgbClr val="244061"/>
                    </a:solidFill>
                    <a:latin typeface="Times New Roman" pitchFamily="34" charset="0"/>
                    <a:ea typeface="微软雅黑" pitchFamily="34" charset="-122"/>
                    <a:cs typeface="Times New Roman" pitchFamily="34" charset="-120"/>
                  </a:rPr>
                  <a:t>1万</a:t>
                </a:r>
              </a:p>
              <a:p>
                <a:pPr latinLnBrk="1">
                  <a:lnSpc>
                    <a:spcPts val="3300"/>
                  </a:lnSpc>
                </a:pPr>
                <a:r>
                  <a:rPr lang="en-US" altLang="zh-CN" sz="1800" b="0" i="0">
                    <a:solidFill>
                      <a:srgbClr val="244061"/>
                    </a:solidFill>
                    <a:latin typeface="Times New Roman" pitchFamily="34" charset="0"/>
                    <a:ea typeface="微软雅黑" pitchFamily="34" charset="-122"/>
                    <a:cs typeface="Times New Roman" pitchFamily="34" charset="-120"/>
                  </a:rPr>
                  <a:t>元</a:t>
                </a:r>
                <a:r>
                  <a:rPr lang="en-US" altLang="zh-CN" sz="1800" b="0" i="0" dirty="0">
                    <a:solidFill>
                      <a:srgbClr val="244061"/>
                    </a:solidFill>
                    <a:latin typeface="Times New Roman" pitchFamily="34" charset="0"/>
                    <a:ea typeface="微软雅黑" pitchFamily="34" charset="-122"/>
                    <a:cs typeface="Times New Roman" pitchFamily="34" charset="-120"/>
                  </a:rPr>
                  <a:t>,销售额</a:t>
                </a: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𝑦</m:t>
                    </m:r>
                  </m:oMath>
                </a14:m>
                <a:r>
                  <a:rPr lang="en-US" altLang="zh-CN" sz="1800" b="0" i="0" dirty="0">
                    <a:solidFill>
                      <a:srgbClr val="244061"/>
                    </a:solidFill>
                    <a:latin typeface="Times New Roman" pitchFamily="34" charset="0"/>
                    <a:ea typeface="微软雅黑" pitchFamily="34" charset="-122"/>
                    <a:cs typeface="Times New Roman" pitchFamily="34" charset="-120"/>
                  </a:rPr>
                  <a:t>（单位:万元）与莲藕种植量</a:t>
                </a: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𝑥</m:t>
                    </m:r>
                  </m:oMath>
                </a14:m>
                <a:r>
                  <a:rPr lang="en-US" altLang="zh-CN" sz="1800" b="0" i="0" dirty="0">
                    <a:solidFill>
                      <a:srgbClr val="244061"/>
                    </a:solidFill>
                    <a:latin typeface="Times New Roman" pitchFamily="34" charset="0"/>
                    <a:ea typeface="微软雅黑" pitchFamily="34" charset="-122"/>
                    <a:cs typeface="Times New Roman" pitchFamily="34" charset="-120"/>
                  </a:rPr>
                  <a:t>（单位:万千克）满足</a:t>
                </a: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𝑦</m:t>
                    </m:r>
                    <m:r>
                      <a:rPr lang="en-US" altLang="zh-CN" sz="1800" b="0" i="0" smtClean="0">
                        <a:solidFill>
                          <a:srgbClr val="244061"/>
                        </a:solidFill>
                        <a:latin typeface="Cambria Math" pitchFamily="34" charset="0"/>
                        <a:ea typeface="Cambria Math" pitchFamily="34" charset="-122"/>
                        <a:cs typeface="Cambria Math" pitchFamily="34" charset="-120"/>
                      </a:rPr>
                      <m:t>=−</m:t>
                    </m:r>
                    <m:f>
                      <m:f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244061"/>
                            </a:solidFill>
                            <a:latin typeface="Cambria Math" pitchFamily="34" charset="0"/>
                            <a:ea typeface="Cambria Math" pitchFamily="34" charset="-122"/>
                            <a:cs typeface="Cambria Math" pitchFamily="34" charset="-120"/>
                          </a:rPr>
                          <m:t>1</m:t>
                        </m:r>
                      </m:num>
                      <m:den>
                        <m:r>
                          <a:rPr lang="en-US" altLang="zh-CN" sz="1800" b="0" i="0">
                            <a:solidFill>
                              <a:srgbClr val="244061"/>
                            </a:solidFill>
                            <a:latin typeface="Cambria Math" pitchFamily="34" charset="0"/>
                            <a:ea typeface="Cambria Math" pitchFamily="34" charset="-122"/>
                            <a:cs typeface="Cambria Math" pitchFamily="34" charset="-120"/>
                          </a:rPr>
                          <m:t>6</m:t>
                        </m:r>
                      </m:den>
                    </m:f>
                    <m:sSup>
                      <m:sSup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244061"/>
                            </a:solidFill>
                            <a:latin typeface="Cambria Math" pitchFamily="34" charset="0"/>
                            <a:ea typeface="Cambria Math" pitchFamily="34" charset="-122"/>
                            <a:cs typeface="Cambria Math" pitchFamily="34" charset="-120"/>
                          </a:rPr>
                          <m:t>𝑥</m:t>
                        </m:r>
                      </m:e>
                      <m:sup>
                        <m:r>
                          <a:rPr lang="en-US" altLang="zh-CN" sz="1800" b="0" i="0">
                            <a:solidFill>
                              <a:srgbClr val="244061"/>
                            </a:solidFill>
                            <a:latin typeface="Cambria Math" pitchFamily="34" charset="0"/>
                            <a:ea typeface="Cambria Math" pitchFamily="34" charset="-122"/>
                            <a:cs typeface="Cambria Math" pitchFamily="34" charset="-120"/>
                          </a:rPr>
                          <m:t>3</m:t>
                        </m:r>
                      </m:sup>
                    </m:sSup>
                    <m:r>
                      <a:rPr lang="en-US" altLang="zh-CN" sz="1800" b="0" i="0" smtClean="0">
                        <a:solidFill>
                          <a:srgbClr val="244061"/>
                        </a:solidFill>
                        <a:latin typeface="Cambria Math" pitchFamily="34" charset="0"/>
                        <a:ea typeface="Cambria Math" pitchFamily="34" charset="-122"/>
                        <a:cs typeface="Cambria Math" pitchFamily="34" charset="-120"/>
                      </a:rPr>
                      <m:t>+</m:t>
                    </m:r>
                    <m:sSup>
                      <m:sSup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244061"/>
                            </a:solidFill>
                            <a:latin typeface="Cambria Math" pitchFamily="34" charset="0"/>
                            <a:ea typeface="Cambria Math" pitchFamily="34" charset="-122"/>
                            <a:cs typeface="Cambria Math" pitchFamily="34" charset="-120"/>
                          </a:rPr>
                          <m:t>𝑎𝑥</m:t>
                        </m:r>
                      </m:e>
                      <m:sup>
                        <m:r>
                          <a:rPr lang="en-US" altLang="zh-CN" sz="1800" b="0" i="0">
                            <a:solidFill>
                              <a:srgbClr val="244061"/>
                            </a:solidFill>
                            <a:latin typeface="Cambria Math" pitchFamily="34" charset="0"/>
                            <a:ea typeface="Cambria Math" pitchFamily="34" charset="-122"/>
                            <a:cs typeface="Cambria Math" pitchFamily="34" charset="-120"/>
                          </a:rPr>
                          <m:t>2</m:t>
                        </m:r>
                      </m:sup>
                    </m:sSup>
                    <m:r>
                      <a:rPr lang="en-US" altLang="zh-CN" sz="1800" b="0" i="0" smtClean="0">
                        <a:solidFill>
                          <a:srgbClr val="244061"/>
                        </a:solidFill>
                        <a:latin typeface="Cambria Math" pitchFamily="34" charset="0"/>
                        <a:ea typeface="Cambria Math" pitchFamily="34" charset="-122"/>
                        <a:cs typeface="Cambria Math" pitchFamily="34" charset="-120"/>
                      </a:rPr>
                      <m:t>+</m:t>
                    </m:r>
                    <m:r>
                      <a:rPr lang="en-US" altLang="zh-CN" sz="1800" b="0" i="0" smtClean="0">
                        <a:solidFill>
                          <a:srgbClr val="244061"/>
                        </a:solidFill>
                        <a:latin typeface="Cambria Math" pitchFamily="34" charset="0"/>
                        <a:ea typeface="Cambria Math" pitchFamily="34" charset="-122"/>
                        <a:cs typeface="Cambria Math" pitchFamily="34" charset="-120"/>
                      </a:rPr>
                      <m:t>𝑥</m:t>
                    </m:r>
                    <m:r>
                      <a:rPr lang="en-US" altLang="zh-CN" sz="1800" b="0" i="0" smtClean="0">
                        <a:solidFill>
                          <a:srgbClr val="244061"/>
                        </a:solidFill>
                        <a:latin typeface="Cambria Math" pitchFamily="34" charset="0"/>
                        <a:ea typeface="Cambria Math" pitchFamily="34" charset="-122"/>
                        <a:cs typeface="Cambria Math" pitchFamily="34" charset="-120"/>
                      </a:rPr>
                      <m:t>(</m:t>
                    </m:r>
                    <m:r>
                      <a:rPr lang="en-US" altLang="zh-CN" sz="1800" b="0" i="0" smtClean="0">
                        <a:solidFill>
                          <a:srgbClr val="244061"/>
                        </a:solidFill>
                        <a:latin typeface="Cambria Math" pitchFamily="34" charset="0"/>
                        <a:ea typeface="Cambria Math" pitchFamily="34" charset="-122"/>
                        <a:cs typeface="Cambria Math" pitchFamily="34" charset="-120"/>
                      </a:rPr>
                      <m:t>𝑎</m:t>
                    </m:r>
                  </m:oMath>
                </a14:m>
                <a:r>
                  <a:rPr lang="en-US" altLang="zh-CN" sz="1800" b="0" i="0" dirty="0">
                    <a:solidFill>
                      <a:srgbClr val="244061"/>
                    </a:solidFill>
                    <a:latin typeface="Times New Roman" pitchFamily="34" charset="0"/>
                    <a:ea typeface="微软雅黑" pitchFamily="34" charset="-122"/>
                    <a:cs typeface="Times New Roman" pitchFamily="34" charset="-120"/>
                  </a:rPr>
                  <a:t>为常数</a:t>
                </a: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.若种植3万千克</a:t>
                </a:r>
                <a:r>
                  <a:rPr lang="en-US" altLang="zh-CN" sz="1800" b="0" i="0">
                    <a:solidFill>
                      <a:srgbClr val="244061"/>
                    </a:solidFill>
                    <a:latin typeface="Times New Roman" pitchFamily="34" charset="0"/>
                    <a:ea typeface="微软雅黑" pitchFamily="34" charset="-122"/>
                    <a:cs typeface="Times New Roman" pitchFamily="34" charset="-120"/>
                  </a:rPr>
                  <a:t>,销</a:t>
                </a:r>
              </a:p>
              <a:p>
                <a:pPr latinLnBrk="1">
                  <a:lnSpc>
                    <a:spcPts val="3300"/>
                  </a:lnSpc>
                </a:pPr>
                <a:r>
                  <a:rPr lang="en-US" altLang="zh-CN" b="0" i="0">
                    <a:solidFill>
                      <a:srgbClr val="244061"/>
                    </a:solidFill>
                    <a:latin typeface="Times New Roman" pitchFamily="34" charset="0"/>
                    <a:ea typeface="微软雅黑" pitchFamily="34" charset="-122"/>
                    <a:cs typeface="Times New Roman" pitchFamily="34" charset="-120"/>
                  </a:rPr>
                  <a:t>售利润是</a:t>
                </a:r>
                <a14:m>
                  <m:oMath xmlns:m="http://schemas.openxmlformats.org/officeDocument/2006/math">
                    <m:f>
                      <m:fPr>
                        <m:ctrlPr>
                          <a:rPr lang="en-US" altLang="zh-CN" b="0" i="1" dirty="0" smtClean="0">
                            <a:solidFill>
                              <a:srgbClr val="244061"/>
                            </a:solidFill>
                            <a:latin typeface="Cambria Math" panose="02040503050406030204" pitchFamily="18" charset="0"/>
                            <a:ea typeface="微软雅黑" pitchFamily="34" charset="-122"/>
                            <a:cs typeface="Times New Roman" pitchFamily="34" charset="-120"/>
                          </a:rPr>
                        </m:ctrlPr>
                      </m:fPr>
                      <m:num>
                        <m:r>
                          <a:rPr lang="en-US" altLang="zh-CN" b="0" i="0">
                            <a:solidFill>
                              <a:srgbClr val="244061"/>
                            </a:solidFill>
                            <a:latin typeface="Cambria Math" pitchFamily="34" charset="0"/>
                            <a:ea typeface="Cambria Math" pitchFamily="34" charset="-122"/>
                            <a:cs typeface="Cambria Math" pitchFamily="34" charset="-120"/>
                          </a:rPr>
                          <m:t>23</m:t>
                        </m:r>
                      </m:num>
                      <m:den>
                        <m:r>
                          <a:rPr lang="en-US" altLang="zh-CN" b="0" i="0">
                            <a:solidFill>
                              <a:srgbClr val="244061"/>
                            </a:solidFill>
                            <a:latin typeface="Cambria Math" pitchFamily="34" charset="0"/>
                            <a:ea typeface="Cambria Math" pitchFamily="34" charset="-122"/>
                            <a:cs typeface="Cambria Math" pitchFamily="34" charset="-120"/>
                          </a:rPr>
                          <m:t>2</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244061"/>
                    </a:solidFill>
                    <a:latin typeface="Times New Roman" pitchFamily="34" charset="0"/>
                    <a:ea typeface="微软雅黑" pitchFamily="34" charset="-122"/>
                    <a:cs typeface="Times New Roman" pitchFamily="34" charset="-120"/>
                  </a:rPr>
                  <a:t>万元,则要使销售利润最大</a:t>
                </a:r>
                <a:r>
                  <a:rPr lang="en-US" altLang="zh-CN" b="0" i="0">
                    <a:solidFill>
                      <a:srgbClr val="244061"/>
                    </a:solidFill>
                    <a:latin typeface="Times New Roman" pitchFamily="34" charset="0"/>
                    <a:ea typeface="微软雅黑" pitchFamily="34" charset="-122"/>
                    <a:cs typeface="Times New Roman" pitchFamily="34" charset="-120"/>
                  </a:rPr>
                  <a:t>,每年需种植莲藕</a:t>
                </a:r>
                <a:r>
                  <a:rPr lang="en-US" altLang="zh-CN" i="0">
                    <a:solidFill>
                      <a:srgbClr val="244061"/>
                    </a:solidFill>
                    <a:latin typeface="SimSun" pitchFamily="34" charset="0"/>
                    <a:ea typeface="SimSun" pitchFamily="34" charset="-122"/>
                    <a:cs typeface="SimSun" pitchFamily="34" charset="-120"/>
                  </a:rPr>
                  <a:t>___</a:t>
                </a:r>
                <a:r>
                  <a:rPr lang="en-US" altLang="zh-CN" b="0" i="0">
                    <a:solidFill>
                      <a:srgbClr val="244061"/>
                    </a:solidFill>
                    <a:latin typeface="Times New Roman" pitchFamily="34" charset="0"/>
                    <a:ea typeface="微软雅黑" pitchFamily="34" charset="-122"/>
                    <a:cs typeface="Times New Roman" pitchFamily="34" charset="-120"/>
                  </a:rPr>
                  <a:t>万千克</a:t>
                </a:r>
                <a:r>
                  <a:rPr lang="en-US" altLang="zh-CN" b="0" i="0" dirty="0">
                    <a:solidFill>
                      <a:srgbClr val="244061"/>
                    </a:solidFill>
                    <a:latin typeface="Times New Roman" pitchFamily="34" charset="0"/>
                    <a:ea typeface="微软雅黑" pitchFamily="34" charset="-122"/>
                    <a:cs typeface="Times New Roman" pitchFamily="34" charset="-120"/>
                  </a:rPr>
                  <a:t>.</a:t>
                </a:r>
                <a:endParaRPr lang="en-US" altLang="zh-CN" dirty="0">
                  <a:solidFill>
                    <a:srgbClr val="244061"/>
                  </a:solidFill>
                </a:endParaRPr>
              </a:p>
            </p:txBody>
          </p:sp>
        </mc:Choice>
        <mc:Fallback xmlns="">
          <p:sp>
            <p:nvSpPr>
              <p:cNvPr id="2" name="QB_5_BD.60_1#87d685963?vaa=1&amp;vcp=1&amp;vop=1&amp;pid=ca4554496&amp;color=36,64,97&amp;vtp=1&amp;bt=1&amp;bbb=1&amp;hb=1"/>
              <p:cNvSpPr>
                <a:spLocks noRot="1" noChangeAspect="1" noMove="1" noResize="1" noEditPoints="1" noAdjustHandles="1" noChangeArrowheads="1" noChangeShapeType="1" noTextEdit="1"/>
              </p:cNvSpPr>
              <p:nvPr/>
            </p:nvSpPr>
            <p:spPr>
              <a:xfrm>
                <a:off x="539496" y="1591169"/>
                <a:ext cx="11109960" cy="1257300"/>
              </a:xfrm>
              <a:prstGeom prst="rect">
                <a:avLst/>
              </a:prstGeom>
              <a:blipFill>
                <a:blip r:embed="rId3"/>
                <a:stretch>
                  <a:fillRect l="-1317" r="-988" b="-6796"/>
                </a:stretch>
              </a:blipFill>
              <a:ln/>
            </p:spPr>
            <p:txBody>
              <a:bodyPr/>
              <a:lstStyle/>
              <a:p>
                <a:r>
                  <a:rPr lang="zh-CN" altLang="en-US">
                    <a:noFill/>
                  </a:rPr>
                  <a:t> </a:t>
                </a:r>
              </a:p>
            </p:txBody>
          </p:sp>
        </mc:Fallback>
      </mc:AlternateContent>
      <p:sp>
        <p:nvSpPr>
          <p:cNvPr id="3" name="QB_5_AN.62_1#87d685963.blank?vaa=1&amp;vcp=1&amp;vop=1&amp;pid=ca4554496&amp;color=36,64,97&amp;vpa=7&amp;vtp=1"/>
          <p:cNvSpPr/>
          <p:nvPr/>
        </p:nvSpPr>
        <p:spPr>
          <a:xfrm>
            <a:off x="5882227" y="2452483"/>
            <a:ext cx="280988" cy="268415"/>
          </a:xfrm>
          <a:prstGeom prst="rect">
            <a:avLst/>
          </a:prstGeom>
          <a:noFill/>
          <a:ln/>
        </p:spPr>
        <p:txBody>
          <a:bodyPr wrap="none" lIns="0" tIns="0" rIns="0" bIns="0" rtlCol="0" anchor="t"/>
          <a:lstStyle/>
          <a:p>
            <a:pPr algn="ctr" latinLnBrk="1">
              <a:lnSpc>
                <a:spcPts val="2200"/>
              </a:lnSpc>
            </a:pPr>
            <a:r>
              <a:rPr lang="en-US" altLang="zh-CN" b="0" i="0" dirty="0">
                <a:solidFill>
                  <a:srgbClr val="6565FF"/>
                </a:solidFill>
                <a:latin typeface="Times New Roman" pitchFamily="34" charset="0"/>
                <a:ea typeface="微软雅黑" pitchFamily="34" charset="-122"/>
                <a:cs typeface="Times New Roman" pitchFamily="34" charset="-120"/>
              </a:rPr>
              <a:t>8</a:t>
            </a:r>
            <a:endParaRPr lang="en-US" altLang="zh-CN" dirty="0">
              <a:solidFill>
                <a:srgbClr val="6565FF"/>
              </a:solidFill>
            </a:endParaRPr>
          </a:p>
        </p:txBody>
      </p:sp>
      <mc:AlternateContent xmlns:mc="http://schemas.openxmlformats.org/markup-compatibility/2006" xmlns:a14="http://schemas.microsoft.com/office/drawing/2010/main">
        <mc:Choice Requires="a14">
          <p:sp>
            <p:nvSpPr>
              <p:cNvPr id="4" name="QB_5_AS.61_1#87d685963?vaa=1&amp;vcp=1&amp;vop=1&amp;pid=ca4554496&amp;color=36,64,97&amp;vtp=1&amp;bbb=1&amp;hb=1"/>
              <p:cNvSpPr/>
              <p:nvPr/>
            </p:nvSpPr>
            <p:spPr>
              <a:xfrm>
                <a:off x="539496" y="2853041"/>
                <a:ext cx="11109960" cy="2043240"/>
              </a:xfrm>
              <a:prstGeom prst="rect">
                <a:avLst/>
              </a:prstGeom>
              <a:noFill/>
              <a:ln/>
            </p:spPr>
            <p:txBody>
              <a:bodyPr wrap="none" lIns="0" tIns="0" rIns="0" bIns="0" rtlCol="0" anchor="t"/>
              <a:lstStyle/>
              <a:p>
                <a:pPr algn="l" latinLnBrk="1">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0" i="0" dirty="0">
                    <a:solidFill>
                      <a:srgbClr val="003760"/>
                    </a:solidFill>
                    <a:latin typeface="Times New Roman" pitchFamily="34" charset="0"/>
                    <a:ea typeface="微软雅黑" pitchFamily="34" charset="-122"/>
                    <a:cs typeface="Times New Roman" pitchFamily="34" charset="-120"/>
                  </a:rPr>
                  <a:t>设当莲藕种植量为</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𝑥</m:t>
                    </m:r>
                  </m:oMath>
                </a14:m>
                <a:r>
                  <a:rPr lang="en-US" altLang="zh-CN" sz="1800" b="0" i="0" dirty="0">
                    <a:solidFill>
                      <a:srgbClr val="003760"/>
                    </a:solidFill>
                    <a:latin typeface="Times New Roman" pitchFamily="34" charset="0"/>
                    <a:ea typeface="微软雅黑" pitchFamily="34" charset="-122"/>
                    <a:cs typeface="Times New Roman" pitchFamily="34" charset="-120"/>
                  </a:rPr>
                  <a:t>万千克时,销售利润为</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𝑔</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万元</a:t>
                </a:r>
                <a:r>
                  <a:rPr lang="en-US" altLang="zh-CN" sz="1800" b="0" i="0">
                    <a:solidFill>
                      <a:srgbClr val="003760"/>
                    </a:solidFill>
                    <a:latin typeface="Times New Roman" pitchFamily="34" charset="0"/>
                    <a:ea typeface="微软雅黑" pitchFamily="34" charset="-122"/>
                    <a:cs typeface="Times New Roman" pitchFamily="34" charset="-120"/>
                  </a:rPr>
                  <a:t>,则</a:t>
                </a:r>
              </a:p>
              <a:p>
                <a:pPr latinLnBrk="1">
                  <a:lnSpc>
                    <a:spcPts val="3400"/>
                  </a:lnSpc>
                </a:pP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𝑔</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6</m:t>
                        </m:r>
                      </m:den>
                    </m:f>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𝑥</m:t>
                        </m:r>
                      </m:e>
                      <m:sup>
                        <m:r>
                          <a:rPr lang="en-US" altLang="zh-CN" sz="1800" b="0" i="0">
                            <a:solidFill>
                              <a:srgbClr val="003760"/>
                            </a:solidFill>
                            <a:latin typeface="Cambria Math" pitchFamily="34" charset="0"/>
                            <a:ea typeface="Cambria Math" pitchFamily="34" charset="-122"/>
                            <a:cs typeface="Cambria Math" pitchFamily="34" charset="-120"/>
                          </a:rPr>
                          <m:t>3</m:t>
                        </m:r>
                      </m:sup>
                    </m:sSup>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𝑎</m:t>
                    </m:r>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𝑥</m:t>
                        </m:r>
                      </m:e>
                      <m:sup>
                        <m:r>
                          <a:rPr lang="en-US" altLang="zh-CN" sz="1800" b="0" i="0">
                            <a:solidFill>
                              <a:srgbClr val="003760"/>
                            </a:solidFill>
                            <a:latin typeface="Cambria Math" pitchFamily="34" charset="0"/>
                            <a:ea typeface="Cambria Math" pitchFamily="34" charset="-122"/>
                            <a:cs typeface="Cambria Math" pitchFamily="34" charset="-120"/>
                          </a:rPr>
                          <m:t>2</m:t>
                        </m:r>
                      </m:sup>
                    </m:sSup>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−2−</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6</m:t>
                        </m:r>
                      </m:den>
                    </m:f>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𝑥</m:t>
                        </m:r>
                      </m:e>
                      <m:sup>
                        <m:r>
                          <a:rPr lang="en-US" altLang="zh-CN" sz="1800" b="0" i="0">
                            <a:solidFill>
                              <a:srgbClr val="003760"/>
                            </a:solidFill>
                            <a:latin typeface="Cambria Math" pitchFamily="34" charset="0"/>
                            <a:ea typeface="Cambria Math" pitchFamily="34" charset="-122"/>
                            <a:cs typeface="Cambria Math" pitchFamily="34" charset="-120"/>
                          </a:rPr>
                          <m:t>3</m:t>
                        </m:r>
                      </m:sup>
                    </m:sSup>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𝑎</m:t>
                    </m:r>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𝑥</m:t>
                        </m:r>
                      </m:e>
                      <m:sup>
                        <m:r>
                          <a:rPr lang="en-US" altLang="zh-CN" sz="1800" b="0" i="0">
                            <a:solidFill>
                              <a:srgbClr val="003760"/>
                            </a:solidFill>
                            <a:latin typeface="Cambria Math" pitchFamily="34" charset="0"/>
                            <a:ea typeface="Cambria Math" pitchFamily="34" charset="-122"/>
                            <a:cs typeface="Cambria Math" pitchFamily="34" charset="-120"/>
                          </a:rPr>
                          <m:t>2</m:t>
                        </m:r>
                      </m:sup>
                    </m:sSup>
                    <m:r>
                      <a:rPr lang="en-US" altLang="zh-CN" sz="1800" b="0" i="0" smtClean="0">
                        <a:solidFill>
                          <a:srgbClr val="003760"/>
                        </a:solidFill>
                        <a:latin typeface="Cambria Math" pitchFamily="34" charset="0"/>
                        <a:ea typeface="Cambria Math" pitchFamily="34" charset="-122"/>
                        <a:cs typeface="Cambria Math" pitchFamily="34" charset="-120"/>
                      </a:rPr>
                      <m:t>−2(0≤</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≤10).∵</m:t>
                    </m:r>
                    <m:r>
                      <a:rPr lang="en-US" altLang="zh-CN" sz="1800" b="0" i="0" smtClean="0">
                        <a:solidFill>
                          <a:srgbClr val="003760"/>
                        </a:solidFill>
                        <a:latin typeface="Cambria Math" pitchFamily="34" charset="0"/>
                        <a:ea typeface="Cambria Math" pitchFamily="34" charset="-122"/>
                        <a:cs typeface="Cambria Math" pitchFamily="34" charset="-120"/>
                      </a:rPr>
                      <m:t>𝑔</m:t>
                    </m:r>
                    <m:r>
                      <a:rPr lang="en-US" altLang="zh-CN" sz="1800" b="0" i="0" smtClean="0">
                        <a:solidFill>
                          <a:srgbClr val="003760"/>
                        </a:solidFill>
                        <a:latin typeface="Cambria Math" pitchFamily="34" charset="0"/>
                        <a:ea typeface="Cambria Math" pitchFamily="34" charset="-122"/>
                        <a:cs typeface="Cambria Math" pitchFamily="34" charset="-120"/>
                      </a:rPr>
                      <m:t>(3)=−</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6</m:t>
                        </m:r>
                      </m:den>
                    </m:f>
                    <m:r>
                      <a:rPr lang="en-US" altLang="zh-CN" sz="1800" b="0" i="0" smtClean="0">
                        <a:solidFill>
                          <a:srgbClr val="003760"/>
                        </a:solidFill>
                        <a:latin typeface="Cambria Math" pitchFamily="34" charset="0"/>
                        <a:ea typeface="Cambria Math" pitchFamily="34" charset="-122"/>
                        <a:cs typeface="Cambria Math" pitchFamily="34" charset="-120"/>
                      </a:rPr>
                      <m:t>×</m:t>
                    </m:r>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3</m:t>
                        </m:r>
                      </m:e>
                      <m:sup>
                        <m:r>
                          <a:rPr lang="en-US" altLang="zh-CN" sz="1800" b="0" i="0">
                            <a:solidFill>
                              <a:srgbClr val="003760"/>
                            </a:solidFill>
                            <a:latin typeface="Cambria Math" pitchFamily="34" charset="0"/>
                            <a:ea typeface="Cambria Math" pitchFamily="34" charset="-122"/>
                            <a:cs typeface="Cambria Math" pitchFamily="34" charset="-120"/>
                          </a:rPr>
                          <m:t>3</m:t>
                        </m:r>
                      </m:sup>
                    </m:sSup>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𝑎</m:t>
                    </m:r>
                    <m:r>
                      <a:rPr lang="en-US" altLang="zh-CN" sz="1800" b="0" i="0" smtClean="0">
                        <a:solidFill>
                          <a:srgbClr val="003760"/>
                        </a:solidFill>
                        <a:latin typeface="Cambria Math" pitchFamily="34" charset="0"/>
                        <a:ea typeface="Cambria Math" pitchFamily="34" charset="-122"/>
                        <a:cs typeface="Cambria Math" pitchFamily="34" charset="-120"/>
                      </a:rPr>
                      <m:t>×</m:t>
                    </m:r>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3</m:t>
                        </m:r>
                      </m:e>
                      <m:sup>
                        <m:r>
                          <a:rPr lang="en-US" altLang="zh-CN" sz="1800" b="0" i="0">
                            <a:solidFill>
                              <a:srgbClr val="003760"/>
                            </a:solidFill>
                            <a:latin typeface="Cambria Math" pitchFamily="34" charset="0"/>
                            <a:ea typeface="Cambria Math" pitchFamily="34" charset="-122"/>
                            <a:cs typeface="Cambria Math" pitchFamily="34" charset="-120"/>
                          </a:rPr>
                          <m:t>2</m:t>
                        </m:r>
                      </m:sup>
                    </m:sSup>
                    <m:r>
                      <a:rPr lang="en-US" altLang="zh-CN" sz="1800" b="0" i="0" smtClean="0">
                        <a:solidFill>
                          <a:srgbClr val="003760"/>
                        </a:solidFill>
                        <a:latin typeface="Cambria Math" pitchFamily="34" charset="0"/>
                        <a:ea typeface="Cambria Math" pitchFamily="34" charset="-122"/>
                        <a:cs typeface="Cambria Math" pitchFamily="34" charset="-120"/>
                      </a:rPr>
                      <m:t>−2=</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23</m:t>
                        </m:r>
                      </m:num>
                      <m:den>
                        <m:r>
                          <a:rPr lang="en-US" altLang="zh-CN" sz="1800" b="0" i="0">
                            <a:solidFill>
                              <a:srgbClr val="003760"/>
                            </a:solidFill>
                            <a:latin typeface="Cambria Math" pitchFamily="34" charset="0"/>
                            <a:ea typeface="Cambria Math" pitchFamily="34" charset="-122"/>
                            <a:cs typeface="Cambria Math" pitchFamily="34" charset="-120"/>
                          </a:rPr>
                          <m:t>2</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𝑎</m:t>
                    </m:r>
                    <m:r>
                      <a:rPr lang="en-US" altLang="zh-CN" sz="1800" b="0" i="0" smtClean="0">
                        <a:solidFill>
                          <a:srgbClr val="003760"/>
                        </a:solidFill>
                        <a:latin typeface="Cambria Math" pitchFamily="34" charset="0"/>
                        <a:ea typeface="Cambria Math" pitchFamily="34" charset="-122"/>
                        <a:cs typeface="Cambria Math" pitchFamily="34" charset="-120"/>
                      </a:rPr>
                      <m:t>=2</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 </a:t>
                </a:r>
              </a:p>
              <a:p>
                <a:pPr latinLnBrk="1">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即</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𝑔</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6</m:t>
                        </m:r>
                      </m:den>
                    </m:f>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𝑥</m:t>
                        </m:r>
                      </m:e>
                      <m:sup>
                        <m:r>
                          <a:rPr lang="en-US" altLang="zh-CN" sz="1800" b="0" i="0">
                            <a:solidFill>
                              <a:srgbClr val="003760"/>
                            </a:solidFill>
                            <a:latin typeface="Cambria Math" pitchFamily="34" charset="0"/>
                            <a:ea typeface="Cambria Math" pitchFamily="34" charset="-122"/>
                            <a:cs typeface="Cambria Math" pitchFamily="34" charset="-120"/>
                          </a:rPr>
                          <m:t>3</m:t>
                        </m:r>
                      </m:sup>
                    </m:sSup>
                    <m:r>
                      <a:rPr lang="en-US" altLang="zh-CN" sz="1800" b="0" i="0" smtClean="0">
                        <a:solidFill>
                          <a:srgbClr val="003760"/>
                        </a:solidFill>
                        <a:latin typeface="Cambria Math" pitchFamily="34" charset="0"/>
                        <a:ea typeface="Cambria Math" pitchFamily="34" charset="-122"/>
                        <a:cs typeface="Cambria Math" pitchFamily="34" charset="-120"/>
                      </a:rPr>
                      <m:t>+2</m:t>
                    </m:r>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𝑥</m:t>
                        </m:r>
                      </m:e>
                      <m:sup>
                        <m:r>
                          <a:rPr lang="en-US" altLang="zh-CN" sz="1800" b="0" i="0">
                            <a:solidFill>
                              <a:srgbClr val="003760"/>
                            </a:solidFill>
                            <a:latin typeface="Cambria Math" pitchFamily="34" charset="0"/>
                            <a:ea typeface="Cambria Math" pitchFamily="34" charset="-122"/>
                            <a:cs typeface="Cambria Math" pitchFamily="34" charset="-120"/>
                          </a:rPr>
                          <m:t>2</m:t>
                        </m:r>
                      </m:sup>
                    </m:sSup>
                    <m:r>
                      <a:rPr lang="en-US" altLang="zh-CN" sz="1800" b="0" i="0" smtClean="0">
                        <a:solidFill>
                          <a:srgbClr val="003760"/>
                        </a:solidFill>
                        <a:latin typeface="Cambria Math" pitchFamily="34" charset="0"/>
                        <a:ea typeface="Cambria Math" pitchFamily="34" charset="-122"/>
                        <a:cs typeface="Cambria Math" pitchFamily="34" charset="-120"/>
                      </a:rPr>
                      <m:t>−2(0≤</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≤10)</m:t>
                    </m:r>
                  </m:oMath>
                </a14:m>
                <a:r>
                  <a:rPr lang="en-US" altLang="zh-CN" sz="1800" b="0" i="0" dirty="0">
                    <a:solidFill>
                      <a:srgbClr val="003760"/>
                    </a:solidFill>
                    <a:latin typeface="Times New Roman" pitchFamily="34" charset="0"/>
                    <a:ea typeface="微软雅黑" pitchFamily="34" charset="-122"/>
                    <a:cs typeface="Times New Roman" pitchFamily="34" charset="-120"/>
                  </a:rPr>
                  <a:t>,则</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𝑔</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2</m:t>
                        </m:r>
                      </m:den>
                    </m:f>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𝑥</m:t>
                        </m:r>
                      </m:e>
                      <m:sup>
                        <m:r>
                          <a:rPr lang="en-US" altLang="zh-CN" sz="1800" b="0" i="0">
                            <a:solidFill>
                              <a:srgbClr val="003760"/>
                            </a:solidFill>
                            <a:latin typeface="Cambria Math" pitchFamily="34" charset="0"/>
                            <a:ea typeface="Cambria Math" pitchFamily="34" charset="-122"/>
                            <a:cs typeface="Cambria Math" pitchFamily="34" charset="-120"/>
                          </a:rPr>
                          <m:t>2</m:t>
                        </m:r>
                      </m:sup>
                    </m:sSup>
                    <m:r>
                      <a:rPr lang="en-US" altLang="zh-CN" sz="1800" b="0" i="0" smtClean="0">
                        <a:solidFill>
                          <a:srgbClr val="003760"/>
                        </a:solidFill>
                        <a:latin typeface="Cambria Math" pitchFamily="34" charset="0"/>
                        <a:ea typeface="Cambria Math" pitchFamily="34" charset="-122"/>
                        <a:cs typeface="Cambria Math" pitchFamily="34" charset="-120"/>
                      </a:rPr>
                      <m:t>+4</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−8)</m:t>
                    </m:r>
                  </m:oMath>
                </a14:m>
                <a:r>
                  <a:rPr lang="en-US" altLang="zh-CN" sz="1800" b="0" i="0" dirty="0">
                    <a:solidFill>
                      <a:srgbClr val="003760"/>
                    </a:solidFill>
                    <a:latin typeface="Times New Roman" pitchFamily="34" charset="0"/>
                    <a:ea typeface="微软雅黑" pitchFamily="34" charset="-122"/>
                    <a:cs typeface="Times New Roman" pitchFamily="34" charset="-120"/>
                  </a:rPr>
                  <a:t>.当</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∈[0,8)</m:t>
                    </m:r>
                  </m:oMath>
                </a14:m>
                <a:r>
                  <a:rPr lang="en-US" altLang="zh-CN" sz="1800" b="0" i="0" dirty="0">
                    <a:solidFill>
                      <a:srgbClr val="003760"/>
                    </a:solidFill>
                    <a:latin typeface="Times New Roman" pitchFamily="34" charset="0"/>
                    <a:ea typeface="微软雅黑" pitchFamily="34" charset="-122"/>
                    <a:cs typeface="Times New Roman" pitchFamily="34" charset="-120"/>
                  </a:rPr>
                  <a:t>时,</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𝑔</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)&gt;0</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,当</a:t>
                </a:r>
              </a:p>
              <a:p>
                <a:pPr latinLnBrk="1">
                  <a:lnSpc>
                    <a:spcPts val="3300"/>
                  </a:lnSpc>
                </a:pP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∈(8,10]</m:t>
                    </m:r>
                  </m:oMath>
                </a14:m>
                <a:r>
                  <a:rPr lang="en-US" altLang="zh-CN" sz="1800" b="0" i="0" dirty="0">
                    <a:solidFill>
                      <a:srgbClr val="003760"/>
                    </a:solidFill>
                    <a:latin typeface="Times New Roman" pitchFamily="34" charset="0"/>
                    <a:ea typeface="微软雅黑" pitchFamily="34" charset="-122"/>
                    <a:cs typeface="Times New Roman" pitchFamily="34" charset="-120"/>
                  </a:rPr>
                  <a:t>时,</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𝑔</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)&lt;0</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𝑔</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在</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[0,8)</m:t>
                    </m:r>
                  </m:oMath>
                </a14:m>
                <a:r>
                  <a:rPr lang="en-US" altLang="zh-CN" sz="1800" b="0" i="0" dirty="0">
                    <a:solidFill>
                      <a:srgbClr val="003760"/>
                    </a:solidFill>
                    <a:latin typeface="Times New Roman" pitchFamily="34" charset="0"/>
                    <a:ea typeface="微软雅黑" pitchFamily="34" charset="-122"/>
                    <a:cs typeface="Times New Roman" pitchFamily="34" charset="-120"/>
                  </a:rPr>
                  <a:t>上单调递增,在</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(8,10]</m:t>
                    </m:r>
                  </m:oMath>
                </a14:m>
                <a:r>
                  <a:rPr lang="en-US" altLang="zh-CN" sz="1800" b="0" i="0" dirty="0">
                    <a:solidFill>
                      <a:srgbClr val="003760"/>
                    </a:solidFill>
                    <a:latin typeface="Times New Roman" pitchFamily="34" charset="0"/>
                    <a:ea typeface="微软雅黑" pitchFamily="34" charset="-122"/>
                    <a:cs typeface="Times New Roman" pitchFamily="34" charset="-120"/>
                  </a:rPr>
                  <a:t>上单调递减,故当</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=8</m:t>
                    </m:r>
                  </m:oMath>
                </a14:m>
                <a:r>
                  <a:rPr lang="en-US" altLang="zh-CN" sz="1800" b="0" i="0" dirty="0">
                    <a:solidFill>
                      <a:srgbClr val="003760"/>
                    </a:solidFill>
                    <a:latin typeface="Times New Roman" pitchFamily="34" charset="0"/>
                    <a:ea typeface="微软雅黑" pitchFamily="34" charset="-122"/>
                    <a:cs typeface="Times New Roman" pitchFamily="34" charset="-120"/>
                  </a:rPr>
                  <a:t>时,</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𝑔</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取得最大值</a:t>
                </a:r>
                <a:r>
                  <a:rPr lang="en-US" altLang="zh-CN" sz="1800" b="0" i="0">
                    <a:solidFill>
                      <a:srgbClr val="003760"/>
                    </a:solidFill>
                    <a:latin typeface="Times New Roman" pitchFamily="34" charset="0"/>
                    <a:ea typeface="微软雅黑" pitchFamily="34" charset="-122"/>
                    <a:cs typeface="Times New Roman" pitchFamily="34" charset="-120"/>
                  </a:rPr>
                  <a:t>,故要使销售</a:t>
                </a:r>
              </a:p>
              <a:p>
                <a:pPr latinLnBrk="1">
                  <a:lnSpc>
                    <a:spcPts val="3100"/>
                  </a:lnSpc>
                </a:pPr>
                <a:r>
                  <a:rPr lang="en-US" altLang="zh-CN" b="0" i="0">
                    <a:solidFill>
                      <a:srgbClr val="003760"/>
                    </a:solidFill>
                    <a:latin typeface="Times New Roman" pitchFamily="34" charset="0"/>
                    <a:ea typeface="微软雅黑" pitchFamily="34" charset="-122"/>
                    <a:cs typeface="Times New Roman" pitchFamily="34" charset="-120"/>
                  </a:rPr>
                  <a:t>利润最大</a:t>
                </a:r>
                <a:r>
                  <a:rPr lang="en-US" altLang="zh-CN" b="0" i="0" dirty="0">
                    <a:solidFill>
                      <a:srgbClr val="003760"/>
                    </a:solidFill>
                    <a:latin typeface="Times New Roman" pitchFamily="34" charset="0"/>
                    <a:ea typeface="微软雅黑" pitchFamily="34" charset="-122"/>
                    <a:cs typeface="Times New Roman" pitchFamily="34" charset="-120"/>
                  </a:rPr>
                  <a:t>,每年需种植莲藕8万千克.</a:t>
                </a:r>
                <a:endParaRPr lang="en-US" altLang="zh-CN" dirty="0">
                  <a:solidFill>
                    <a:srgbClr val="003760"/>
                  </a:solidFill>
                </a:endParaRPr>
              </a:p>
            </p:txBody>
          </p:sp>
        </mc:Choice>
        <mc:Fallback xmlns="">
          <p:sp>
            <p:nvSpPr>
              <p:cNvPr id="4" name="QB_5_AS.61_1#87d685963?vaa=1&amp;vcp=1&amp;vop=1&amp;pid=ca4554496&amp;color=36,64,97&amp;vtp=1&amp;bbb=1&amp;hb=1"/>
              <p:cNvSpPr>
                <a:spLocks noRot="1" noChangeAspect="1" noMove="1" noResize="1" noEditPoints="1" noAdjustHandles="1" noChangeArrowheads="1" noChangeShapeType="1" noTextEdit="1"/>
              </p:cNvSpPr>
              <p:nvPr/>
            </p:nvSpPr>
            <p:spPr>
              <a:xfrm>
                <a:off x="539496" y="2853041"/>
                <a:ext cx="11109960" cy="2043240"/>
              </a:xfrm>
              <a:prstGeom prst="rect">
                <a:avLst/>
              </a:prstGeom>
              <a:blipFill>
                <a:blip r:embed="rId4"/>
                <a:stretch>
                  <a:fillRect l="-1317" r="-329" b="-7164"/>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anim calcmode="lin" valueType="num">
                                      <p:cBhvr>
                                        <p:cTn id="8" dur="500" fill="hold"/>
                                        <p:tgtEl>
                                          <p:spTgt spid="4">
                                            <p:bg/>
                                          </p:spTgt>
                                        </p:tgtEl>
                                        <p:attrNameLst>
                                          <p:attrName>ppt_x</p:attrName>
                                        </p:attrNameLst>
                                      </p:cBhvr>
                                      <p:tavLst>
                                        <p:tav tm="0">
                                          <p:val>
                                            <p:strVal val="#ppt_x"/>
                                          </p:val>
                                        </p:tav>
                                        <p:tav tm="100000">
                                          <p:val>
                                            <p:strVal val="#ppt_x"/>
                                          </p:val>
                                        </p:tav>
                                      </p:tavLst>
                                    </p:anim>
                                    <p:anim calcmode="lin" valueType="num">
                                      <p:cBhvr>
                                        <p:cTn id="9" dur="500" fill="hold"/>
                                        <p:tgtEl>
                                          <p:spTgt spid="4">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4">
                                            <p:txEl>
                                              <p:pRg st="0" end="0"/>
                                            </p:txEl>
                                          </p:spTgt>
                                        </p:tgtEl>
                                        <p:attrNameLst>
                                          <p:attrName>style.visibility</p:attrName>
                                        </p:attrNameLst>
                                      </p:cBhvr>
                                      <p:to>
                                        <p:strVal val="visible"/>
                                      </p:to>
                                    </p:set>
                                    <p:animEffect transition="in" filter="fade">
                                      <p:cBhvr>
                                        <p:cTn id="12" dur="500"/>
                                        <p:tgtEl>
                                          <p:spTgt spid="4">
                                            <p:txEl>
                                              <p:pRg st="0" end="0"/>
                                            </p:txEl>
                                          </p:spTgt>
                                        </p:tgtEl>
                                      </p:cBhvr>
                                    </p:animEffect>
                                    <p:anim calcmode="lin" valueType="num">
                                      <p:cBhvr>
                                        <p:cTn id="13"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4">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4">
                                            <p:txEl>
                                              <p:pRg st="1" end="1"/>
                                            </p:txEl>
                                          </p:spTgt>
                                        </p:tgtEl>
                                        <p:attrNameLst>
                                          <p:attrName>style.visibility</p:attrName>
                                        </p:attrNameLst>
                                      </p:cBhvr>
                                      <p:to>
                                        <p:strVal val="visible"/>
                                      </p:to>
                                    </p:set>
                                    <p:animEffect transition="in" filter="fade">
                                      <p:cBhvr>
                                        <p:cTn id="17" dur="500"/>
                                        <p:tgtEl>
                                          <p:spTgt spid="4">
                                            <p:txEl>
                                              <p:pRg st="1" end="1"/>
                                            </p:txEl>
                                          </p:spTgt>
                                        </p:tgtEl>
                                      </p:cBhvr>
                                    </p:animEffect>
                                    <p:anim calcmode="lin" valueType="num">
                                      <p:cBhvr>
                                        <p:cTn id="18"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4">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4">
                                            <p:txEl>
                                              <p:pRg st="2" end="2"/>
                                            </p:txEl>
                                          </p:spTgt>
                                        </p:tgtEl>
                                        <p:attrNameLst>
                                          <p:attrName>style.visibility</p:attrName>
                                        </p:attrNameLst>
                                      </p:cBhvr>
                                      <p:to>
                                        <p:strVal val="visible"/>
                                      </p:to>
                                    </p:set>
                                    <p:animEffect transition="in" filter="fade">
                                      <p:cBhvr>
                                        <p:cTn id="22" dur="500"/>
                                        <p:tgtEl>
                                          <p:spTgt spid="4">
                                            <p:txEl>
                                              <p:pRg st="2" end="2"/>
                                            </p:txEl>
                                          </p:spTgt>
                                        </p:tgtEl>
                                      </p:cBhvr>
                                    </p:animEffect>
                                    <p:anim calcmode="lin" valueType="num">
                                      <p:cBhvr>
                                        <p:cTn id="23"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4">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4">
                                            <p:txEl>
                                              <p:pRg st="3" end="3"/>
                                            </p:txEl>
                                          </p:spTgt>
                                        </p:tgtEl>
                                        <p:attrNameLst>
                                          <p:attrName>style.visibility</p:attrName>
                                        </p:attrNameLst>
                                      </p:cBhvr>
                                      <p:to>
                                        <p:strVal val="visible"/>
                                      </p:to>
                                    </p:set>
                                    <p:animEffect transition="in" filter="fade">
                                      <p:cBhvr>
                                        <p:cTn id="27" dur="500"/>
                                        <p:tgtEl>
                                          <p:spTgt spid="4">
                                            <p:txEl>
                                              <p:pRg st="3" end="3"/>
                                            </p:txEl>
                                          </p:spTgt>
                                        </p:tgtEl>
                                      </p:cBhvr>
                                    </p:animEffect>
                                    <p:anim calcmode="lin" valueType="num">
                                      <p:cBhvr>
                                        <p:cTn id="28"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4">
                                            <p:txEl>
                                              <p:pRg st="3" end="3"/>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4">
                                            <p:txEl>
                                              <p:pRg st="4" end="4"/>
                                            </p:txEl>
                                          </p:spTgt>
                                        </p:tgtEl>
                                        <p:attrNameLst>
                                          <p:attrName>style.visibility</p:attrName>
                                        </p:attrNameLst>
                                      </p:cBhvr>
                                      <p:to>
                                        <p:strVal val="visible"/>
                                      </p:to>
                                    </p:set>
                                    <p:animEffect transition="in" filter="fade">
                                      <p:cBhvr>
                                        <p:cTn id="32" dur="500"/>
                                        <p:tgtEl>
                                          <p:spTgt spid="4">
                                            <p:txEl>
                                              <p:pRg st="4" end="4"/>
                                            </p:txEl>
                                          </p:spTgt>
                                        </p:tgtEl>
                                      </p:cBhvr>
                                    </p:animEffect>
                                    <p:anim calcmode="lin" valueType="num">
                                      <p:cBhvr>
                                        <p:cTn id="33" dur="500" fill="hold"/>
                                        <p:tgtEl>
                                          <p:spTgt spid="4">
                                            <p:txEl>
                                              <p:pRg st="4" end="4"/>
                                            </p:txEl>
                                          </p:spTgt>
                                        </p:tgtEl>
                                        <p:attrNameLst>
                                          <p:attrName>ppt_x</p:attrName>
                                        </p:attrNameLst>
                                      </p:cBhvr>
                                      <p:tavLst>
                                        <p:tav tm="0">
                                          <p:val>
                                            <p:strVal val="#ppt_x"/>
                                          </p:val>
                                        </p:tav>
                                        <p:tav tm="100000">
                                          <p:val>
                                            <p:strVal val="#ppt_x"/>
                                          </p:val>
                                        </p:tav>
                                      </p:tavLst>
                                    </p:anim>
                                    <p:anim calcmode="lin" valueType="num">
                                      <p:cBhvr>
                                        <p:cTn id="34" dur="500" fill="hold"/>
                                        <p:tgtEl>
                                          <p:spTgt spid="4">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42" presetClass="entr" presetSubtype="0" fill="hold" grpId="0" nodeType="clickEffect">
                                  <p:stCondLst>
                                    <p:cond delay="0"/>
                                  </p:stCondLst>
                                  <p:childTnLst>
                                    <p:set>
                                      <p:cBhvr>
                                        <p:cTn id="38" dur="1" fill="hold">
                                          <p:stCondLst>
                                            <p:cond delay="0"/>
                                          </p:stCondLst>
                                        </p:cTn>
                                        <p:tgtEl>
                                          <p:spTgt spid="3">
                                            <p:bg/>
                                          </p:spTgt>
                                        </p:tgtEl>
                                        <p:attrNameLst>
                                          <p:attrName>style.visibility</p:attrName>
                                        </p:attrNameLst>
                                      </p:cBhvr>
                                      <p:to>
                                        <p:strVal val="visible"/>
                                      </p:to>
                                    </p:set>
                                    <p:animEffect transition="in" filter="fade">
                                      <p:cBhvr>
                                        <p:cTn id="39" dur="500"/>
                                        <p:tgtEl>
                                          <p:spTgt spid="3">
                                            <p:bg/>
                                          </p:spTgt>
                                        </p:tgtEl>
                                      </p:cBhvr>
                                    </p:animEffect>
                                    <p:anim calcmode="lin" valueType="num">
                                      <p:cBhvr>
                                        <p:cTn id="40" dur="500" fill="hold"/>
                                        <p:tgtEl>
                                          <p:spTgt spid="3">
                                            <p:bg/>
                                          </p:spTgt>
                                        </p:tgtEl>
                                        <p:attrNameLst>
                                          <p:attrName>ppt_x</p:attrName>
                                        </p:attrNameLst>
                                      </p:cBhvr>
                                      <p:tavLst>
                                        <p:tav tm="0">
                                          <p:val>
                                            <p:strVal val="#ppt_x"/>
                                          </p:val>
                                        </p:tav>
                                        <p:tav tm="100000">
                                          <p:val>
                                            <p:strVal val="#ppt_x"/>
                                          </p:val>
                                        </p:tav>
                                      </p:tavLst>
                                    </p:anim>
                                    <p:anim calcmode="lin" valueType="num">
                                      <p:cBhvr>
                                        <p:cTn id="41" dur="500" fill="hold"/>
                                        <p:tgtEl>
                                          <p:spTgt spid="3">
                                            <p:bg/>
                                          </p:spTgt>
                                        </p:tgtEl>
                                        <p:attrNameLst>
                                          <p:attrName>ppt_y</p:attrName>
                                        </p:attrNameLst>
                                      </p:cBhvr>
                                      <p:tavLst>
                                        <p:tav tm="0">
                                          <p:val>
                                            <p:strVal val="#ppt_y+.1"/>
                                          </p:val>
                                        </p:tav>
                                        <p:tav tm="100000">
                                          <p:val>
                                            <p:strVal val="#ppt_y"/>
                                          </p:val>
                                        </p:tav>
                                      </p:tavLst>
                                    </p:anim>
                                  </p:childTnLst>
                                </p:cTn>
                              </p:par>
                              <p:par>
                                <p:cTn id="42" presetID="42" presetClass="entr" presetSubtype="0" fill="hold" grpId="0" nodeType="withEffect">
                                  <p:stCondLst>
                                    <p:cond delay="0"/>
                                  </p:stCondLst>
                                  <p:childTnLst>
                                    <p:set>
                                      <p:cBhvr>
                                        <p:cTn id="43" dur="1" fill="hold">
                                          <p:stCondLst>
                                            <p:cond delay="0"/>
                                          </p:stCondLst>
                                        </p:cTn>
                                        <p:tgtEl>
                                          <p:spTgt spid="3">
                                            <p:txEl>
                                              <p:pRg st="0" end="0"/>
                                            </p:txEl>
                                          </p:spTgt>
                                        </p:tgtEl>
                                        <p:attrNameLst>
                                          <p:attrName>style.visibility</p:attrName>
                                        </p:attrNameLst>
                                      </p:cBhvr>
                                      <p:to>
                                        <p:strVal val="visible"/>
                                      </p:to>
                                    </p:set>
                                    <p:animEffect transition="in" filter="fade">
                                      <p:cBhvr>
                                        <p:cTn id="44" dur="500"/>
                                        <p:tgtEl>
                                          <p:spTgt spid="3">
                                            <p:txEl>
                                              <p:pRg st="0" end="0"/>
                                            </p:txEl>
                                          </p:spTgt>
                                        </p:tgtEl>
                                      </p:cBhvr>
                                    </p:animEffect>
                                    <p:anim calcmode="lin" valueType="num">
                                      <p:cBhvr>
                                        <p:cTn id="45"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46" dur="5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32.xml><?xml version="1.0" encoding="utf-8"?>
<p:sld xmlns:a="http://schemas.openxmlformats.org/drawingml/2006/main" xmlns:r="http://schemas.openxmlformats.org/officeDocument/2006/relationships" xmlns:p="http://schemas.openxmlformats.org/presentationml/2006/main">
  <p:cSld name="Slide 32&amp;si=32checked= 1 &amp; amp; version = 1.0.5checked=1&amp;version=1.0.5">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O_5_BD.64_1#693cd14e9?vcp=1&amp;vop=1&amp;pid=ca4554496&amp;color=36,64,97&amp;vtp=1&amp;bt=1&amp;bbb=1&amp;hb=1"/>
              <p:cNvSpPr/>
              <p:nvPr/>
            </p:nvSpPr>
            <p:spPr>
              <a:xfrm>
                <a:off x="539496" y="1578215"/>
                <a:ext cx="11109960" cy="838200"/>
              </a:xfrm>
              <a:prstGeom prst="rect">
                <a:avLst/>
              </a:prstGeom>
              <a:noFill/>
              <a:ln/>
            </p:spPr>
            <p:txBody>
              <a:bodyPr wrap="none" lIns="0" tIns="0" rIns="0" bIns="0" rtlCol="0" anchor="t"/>
              <a:lstStyle/>
              <a:p>
                <a:pPr algn="l" latinLnBrk="1">
                  <a:lnSpc>
                    <a:spcPts val="3300"/>
                  </a:lnSpc>
                </a:pPr>
                <a:r>
                  <a:rPr lang="en-US" altLang="zh-CN" sz="1800" b="1" i="0" dirty="0">
                    <a:solidFill>
                      <a:srgbClr val="244061"/>
                    </a:solidFill>
                    <a:latin typeface="Times New Roman" pitchFamily="34" charset="0"/>
                    <a:ea typeface="微软雅黑" pitchFamily="34" charset="-122"/>
                    <a:cs typeface="Times New Roman" pitchFamily="34" charset="-120"/>
                  </a:rPr>
                  <a:t>3.</a:t>
                </a:r>
                <a:r>
                  <a:rPr lang="en-US" altLang="zh-CN" sz="1800" b="0" i="0" dirty="0">
                    <a:solidFill>
                      <a:srgbClr val="244061"/>
                    </a:solidFill>
                    <a:latin typeface="Times New Roman" pitchFamily="34" charset="0"/>
                    <a:ea typeface="微软雅黑" pitchFamily="34" charset="-122"/>
                    <a:cs typeface="Times New Roman" pitchFamily="34" charset="-120"/>
                  </a:rPr>
                  <a:t>某玩具厂生产某种产品的总成本</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𝐹</m:t>
                    </m:r>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𝑥</m:t>
                    </m:r>
                    <m:r>
                      <a:rPr lang="en-US" altLang="zh-CN" sz="1800" b="0" i="0" smtClean="0">
                        <a:solidFill>
                          <a:srgbClr val="244061"/>
                        </a:solidFill>
                        <a:latin typeface="Cambria Math" pitchFamily="34" charset="0"/>
                        <a:ea typeface="Cambria Math" pitchFamily="34" charset="-122"/>
                        <a:cs typeface="Cambria Math" pitchFamily="34" charset="-120"/>
                      </a:rPr>
                      <m:t>)</m:t>
                    </m:r>
                  </m:oMath>
                </a14:m>
                <a:r>
                  <a:rPr lang="en-US" altLang="zh-CN" sz="1800" b="0" i="0" dirty="0">
                    <a:solidFill>
                      <a:srgbClr val="244061"/>
                    </a:solidFill>
                    <a:latin typeface="Times New Roman" pitchFamily="34" charset="0"/>
                    <a:ea typeface="微软雅黑" pitchFamily="34" charset="-122"/>
                    <a:cs typeface="Times New Roman" pitchFamily="34" charset="-120"/>
                  </a:rPr>
                  <a:t>（单位：元）关于产品件数</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𝑥</m:t>
                    </m:r>
                  </m:oMath>
                </a14:m>
                <a:r>
                  <a:rPr lang="en-US" altLang="zh-CN" sz="1800" b="0" i="0" dirty="0">
                    <a:solidFill>
                      <a:srgbClr val="244061"/>
                    </a:solidFill>
                    <a:latin typeface="Times New Roman" pitchFamily="34" charset="0"/>
                    <a:ea typeface="微软雅黑" pitchFamily="34" charset="-122"/>
                    <a:cs typeface="Times New Roman" pitchFamily="34" charset="-120"/>
                  </a:rPr>
                  <a:t>（单位:件,</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𝑥</m:t>
                    </m:r>
                    <m:r>
                      <a:rPr lang="en-US" altLang="zh-CN" sz="1800" b="0" i="0">
                        <a:solidFill>
                          <a:srgbClr val="244061"/>
                        </a:solidFill>
                        <a:latin typeface="Cambria Math" pitchFamily="34" charset="0"/>
                        <a:ea typeface="Cambria Math" pitchFamily="34" charset="-122"/>
                        <a:cs typeface="Cambria Math" pitchFamily="34" charset="-120"/>
                      </a:rPr>
                      <m:t>≥1</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）的表达式为</a:t>
                </a:r>
              </a:p>
              <a:p>
                <a:pPr latinLnBrk="1">
                  <a:lnSpc>
                    <a:spcPts val="3300"/>
                  </a:lnSpc>
                </a:pPr>
                <a14:m>
                  <m:oMath xmlns:m="http://schemas.openxmlformats.org/officeDocument/2006/math">
                    <m:r>
                      <a:rPr lang="en-US" altLang="zh-CN" b="0" i="0">
                        <a:solidFill>
                          <a:srgbClr val="244061"/>
                        </a:solidFill>
                        <a:latin typeface="Cambria Math" pitchFamily="34" charset="0"/>
                        <a:ea typeface="Cambria Math" pitchFamily="34" charset="-122"/>
                        <a:cs typeface="Cambria Math" pitchFamily="34" charset="-120"/>
                      </a:rPr>
                      <m:t>𝐹</m:t>
                    </m:r>
                    <m:r>
                      <a:rPr lang="en-US" altLang="zh-CN" b="0" i="0">
                        <a:solidFill>
                          <a:srgbClr val="244061"/>
                        </a:solidFill>
                        <a:latin typeface="Cambria Math" pitchFamily="34" charset="0"/>
                        <a:ea typeface="Cambria Math" pitchFamily="34" charset="-122"/>
                        <a:cs typeface="Cambria Math" pitchFamily="34" charset="-120"/>
                      </a:rPr>
                      <m:t>(</m:t>
                    </m:r>
                    <m:r>
                      <a:rPr lang="en-US" altLang="zh-CN" b="0" i="0">
                        <a:solidFill>
                          <a:srgbClr val="244061"/>
                        </a:solidFill>
                        <a:latin typeface="Cambria Math" pitchFamily="34" charset="0"/>
                        <a:ea typeface="Cambria Math" pitchFamily="34" charset="-122"/>
                        <a:cs typeface="Cambria Math" pitchFamily="34" charset="-120"/>
                      </a:rPr>
                      <m:t>𝑥</m:t>
                    </m:r>
                    <m:r>
                      <a:rPr lang="en-US" altLang="zh-CN" b="0" i="0">
                        <a:solidFill>
                          <a:srgbClr val="244061"/>
                        </a:solidFill>
                        <a:latin typeface="Cambria Math" pitchFamily="34" charset="0"/>
                        <a:ea typeface="Cambria Math" pitchFamily="34" charset="-122"/>
                        <a:cs typeface="Cambria Math" pitchFamily="34" charset="-120"/>
                      </a:rPr>
                      <m:t>)=1200+</m:t>
                    </m:r>
                    <m:f>
                      <m:fPr>
                        <m:ctrlPr>
                          <a:rPr lang="en-US" altLang="zh-CN" b="0" i="1" dirty="0">
                            <a:solidFill>
                              <a:srgbClr val="244061"/>
                            </a:solidFill>
                            <a:latin typeface="Cambria Math" panose="02040503050406030204" pitchFamily="18" charset="0"/>
                            <a:ea typeface="微软雅黑" pitchFamily="34" charset="-122"/>
                            <a:cs typeface="Times New Roman" pitchFamily="34" charset="-120"/>
                          </a:rPr>
                        </m:ctrlPr>
                      </m:fPr>
                      <m:num>
                        <m:r>
                          <a:rPr lang="en-US" altLang="zh-CN" b="0" i="0">
                            <a:solidFill>
                              <a:srgbClr val="244061"/>
                            </a:solidFill>
                            <a:latin typeface="Cambria Math" pitchFamily="34" charset="0"/>
                            <a:ea typeface="Cambria Math" pitchFamily="34" charset="-122"/>
                            <a:cs typeface="Cambria Math" pitchFamily="34" charset="-120"/>
                          </a:rPr>
                          <m:t>2</m:t>
                        </m:r>
                      </m:num>
                      <m:den>
                        <m:r>
                          <a:rPr lang="en-US" altLang="zh-CN" b="0" i="0">
                            <a:solidFill>
                              <a:srgbClr val="244061"/>
                            </a:solidFill>
                            <a:latin typeface="Cambria Math" pitchFamily="34" charset="0"/>
                            <a:ea typeface="Cambria Math" pitchFamily="34" charset="-122"/>
                            <a:cs typeface="Cambria Math" pitchFamily="34" charset="-120"/>
                          </a:rPr>
                          <m:t>75</m:t>
                        </m:r>
                      </m:den>
                    </m:f>
                    <m:sSup>
                      <m:sSupPr>
                        <m:ctrlPr>
                          <a:rPr lang="en-US" altLang="zh-CN" b="0" i="1" dirty="0">
                            <a:solidFill>
                              <a:srgbClr val="244061"/>
                            </a:solidFill>
                            <a:latin typeface="Cambria Math" panose="02040503050406030204" pitchFamily="18" charset="0"/>
                            <a:ea typeface="微软雅黑" pitchFamily="34" charset="-122"/>
                            <a:cs typeface="Times New Roman" pitchFamily="34" charset="-120"/>
                          </a:rPr>
                        </m:ctrlPr>
                      </m:sSupPr>
                      <m:e>
                        <m:r>
                          <a:rPr lang="en-US" altLang="zh-CN" b="0" i="0">
                            <a:solidFill>
                              <a:srgbClr val="244061"/>
                            </a:solidFill>
                            <a:latin typeface="Cambria Math" pitchFamily="34" charset="0"/>
                            <a:ea typeface="Cambria Math" pitchFamily="34" charset="-122"/>
                            <a:cs typeface="Cambria Math" pitchFamily="34" charset="-120"/>
                          </a:rPr>
                          <m:t>𝑥</m:t>
                        </m:r>
                      </m:e>
                      <m:sup>
                        <m:r>
                          <a:rPr lang="en-US" altLang="zh-CN" b="0" i="0">
                            <a:solidFill>
                              <a:srgbClr val="244061"/>
                            </a:solidFill>
                            <a:latin typeface="Cambria Math" pitchFamily="34" charset="0"/>
                            <a:ea typeface="Cambria Math" pitchFamily="34" charset="-122"/>
                            <a:cs typeface="Cambria Math" pitchFamily="34" charset="-120"/>
                          </a:rPr>
                          <m:t>3</m:t>
                        </m:r>
                      </m:sup>
                    </m:sSup>
                  </m:oMath>
                </a14:m>
                <a:r>
                  <a:rPr lang="en-US" altLang="zh-CN" b="0" i="0" dirty="0">
                    <a:solidFill>
                      <a:srgbClr val="244061"/>
                    </a:solidFill>
                    <a:latin typeface="Times New Roman" pitchFamily="34" charset="0"/>
                    <a:ea typeface="微软雅黑" pitchFamily="34" charset="-122"/>
                    <a:cs typeface="Times New Roman" pitchFamily="34" charset="-120"/>
                  </a:rPr>
                  <a:t>，且产品单价的平方与产品件数</a:t>
                </a:r>
                <a14:m>
                  <m:oMath xmlns:m="http://schemas.openxmlformats.org/officeDocument/2006/math">
                    <m:r>
                      <a:rPr lang="en-US" altLang="zh-CN" b="0" i="0">
                        <a:solidFill>
                          <a:srgbClr val="244061"/>
                        </a:solidFill>
                        <a:latin typeface="Cambria Math" pitchFamily="34" charset="0"/>
                        <a:ea typeface="Cambria Math" pitchFamily="34" charset="-122"/>
                        <a:cs typeface="Cambria Math" pitchFamily="34" charset="-120"/>
                      </a:rPr>
                      <m:t>𝑥</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244061"/>
                    </a:solidFill>
                    <a:latin typeface="Times New Roman" pitchFamily="34" charset="0"/>
                    <a:ea typeface="微软雅黑" pitchFamily="34" charset="-122"/>
                    <a:cs typeface="Times New Roman" pitchFamily="34" charset="-120"/>
                  </a:rPr>
                  <a:t>成反比，销售100件这样的产品的单价为50元.</a:t>
                </a:r>
                <a:endParaRPr lang="en-US" altLang="zh-CN" dirty="0"/>
              </a:p>
            </p:txBody>
          </p:sp>
        </mc:Choice>
        <mc:Fallback xmlns="">
          <p:sp>
            <p:nvSpPr>
              <p:cNvPr id="2" name="QO_5_BD.64_1#693cd14e9?vcp=1&amp;vop=1&amp;pid=ca4554496&amp;color=36,64,97&amp;vtp=1&amp;bt=1&amp;bbb=1&amp;hb=1"/>
              <p:cNvSpPr>
                <a:spLocks noRot="1" noChangeAspect="1" noMove="1" noResize="1" noEditPoints="1" noAdjustHandles="1" noChangeArrowheads="1" noChangeShapeType="1" noTextEdit="1"/>
              </p:cNvSpPr>
              <p:nvPr/>
            </p:nvSpPr>
            <p:spPr>
              <a:xfrm>
                <a:off x="539496" y="1578215"/>
                <a:ext cx="11109960" cy="838200"/>
              </a:xfrm>
              <a:prstGeom prst="rect">
                <a:avLst/>
              </a:prstGeom>
              <a:blipFill>
                <a:blip r:embed="rId3"/>
                <a:stretch>
                  <a:fillRect l="-1317" b="-9489"/>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3" name="QO_6_BD.65_1#4e393278e?vcp=1&amp;vop=1&amp;pid=693cd14e9&amp;color=36,64,97&amp;vtp=1&amp;bbb=1"/>
              <p:cNvSpPr/>
              <p:nvPr/>
            </p:nvSpPr>
            <p:spPr>
              <a:xfrm>
                <a:off x="539496" y="2418130"/>
                <a:ext cx="11109960" cy="363665"/>
              </a:xfrm>
              <a:prstGeom prst="rect">
                <a:avLst/>
              </a:prstGeom>
              <a:noFill/>
              <a:ln/>
            </p:spPr>
            <p:txBody>
              <a:bodyPr wrap="none" lIns="0" tIns="0" rIns="0" bIns="0" rtlCol="0" anchor="t"/>
              <a:lstStyle/>
              <a:p>
                <a:pPr algn="l" latinLnBrk="1">
                  <a:lnSpc>
                    <a:spcPts val="3200"/>
                  </a:lnSpc>
                </a:pPr>
                <a:r>
                  <a:rPr lang="en-US" altLang="zh-CN" sz="1800" b="0" i="0" dirty="0">
                    <a:solidFill>
                      <a:srgbClr val="003760"/>
                    </a:solidFill>
                    <a:latin typeface="Times New Roman" pitchFamily="34" charset="0"/>
                    <a:ea typeface="微软雅黑" pitchFamily="34" charset="-122"/>
                    <a:cs typeface="Times New Roman" pitchFamily="34" charset="-120"/>
                  </a:rPr>
                  <a:t>（1）</a:t>
                </a:r>
                <a:r>
                  <a:rPr lang="en-US" altLang="zh-CN" sz="1800" b="0" i="0" dirty="0">
                    <a:solidFill>
                      <a:srgbClr val="244061"/>
                    </a:solidFill>
                    <a:latin typeface="Times New Roman" pitchFamily="34" charset="0"/>
                    <a:ea typeface="微软雅黑" pitchFamily="34" charset="-122"/>
                    <a:cs typeface="Times New Roman" pitchFamily="34" charset="-120"/>
                  </a:rPr>
                  <a:t>试写出总利润</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𝑦</m:t>
                    </m:r>
                  </m:oMath>
                </a14:m>
                <a:r>
                  <a:rPr lang="en-US" altLang="zh-CN" sz="1800" b="0" i="0" dirty="0">
                    <a:solidFill>
                      <a:srgbClr val="244061"/>
                    </a:solidFill>
                    <a:latin typeface="Times New Roman" pitchFamily="34" charset="0"/>
                    <a:ea typeface="微软雅黑" pitchFamily="34" charset="-122"/>
                    <a:cs typeface="Times New Roman" pitchFamily="34" charset="-120"/>
                  </a:rPr>
                  <a:t>关于产品销售的件数</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𝑥</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的函数关系式.</a:t>
                </a:r>
                <a:endParaRPr lang="en-US" altLang="zh-CN" sz="1800" dirty="0"/>
              </a:p>
            </p:txBody>
          </p:sp>
        </mc:Choice>
        <mc:Fallback xmlns="">
          <p:sp>
            <p:nvSpPr>
              <p:cNvPr id="3" name="QO_6_BD.65_1#4e393278e?vcp=1&amp;vop=1&amp;pid=693cd14e9&amp;color=36,64,97&amp;vtp=1&amp;bbb=1"/>
              <p:cNvSpPr>
                <a:spLocks noRot="1" noChangeAspect="1" noMove="1" noResize="1" noEditPoints="1" noAdjustHandles="1" noChangeArrowheads="1" noChangeShapeType="1" noTextEdit="1"/>
              </p:cNvSpPr>
              <p:nvPr/>
            </p:nvSpPr>
            <p:spPr>
              <a:xfrm>
                <a:off x="539496" y="2418130"/>
                <a:ext cx="11109960" cy="363665"/>
              </a:xfrm>
              <a:prstGeom prst="rect">
                <a:avLst/>
              </a:prstGeom>
              <a:blipFill>
                <a:blip r:embed="rId4"/>
                <a:stretch>
                  <a:fillRect l="-1317" b="-38983"/>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4" name="QO_6_AN.66_1#4e393278e?vcp=1&amp;vop=1&amp;pid=693cd14e9&amp;color=36,64,97&amp;vtp=1&amp;bbb=1&amp;hb=1"/>
              <p:cNvSpPr/>
              <p:nvPr/>
            </p:nvSpPr>
            <p:spPr>
              <a:xfrm>
                <a:off x="539496" y="2782620"/>
                <a:ext cx="11109960" cy="838518"/>
              </a:xfrm>
              <a:prstGeom prst="rect">
                <a:avLst/>
              </a:prstGeom>
              <a:noFill/>
              <a:ln/>
            </p:spPr>
            <p:txBody>
              <a:bodyPr wrap="none" lIns="0" tIns="0" rIns="0" bIns="0" rtlCol="0" anchor="t"/>
              <a:lstStyle/>
              <a:p>
                <a:pPr algn="l" latinLnBrk="1">
                  <a:lnSpc>
                    <a:spcPts val="3300"/>
                  </a:lnSpc>
                </a:pPr>
                <a:r>
                  <a:rPr lang="en-US" altLang="zh-CN" sz="1800" b="0" i="0" dirty="0">
                    <a:solidFill>
                      <a:srgbClr val="6565FF"/>
                    </a:solidFill>
                    <a:latin typeface="Times New Roman" pitchFamily="34" charset="0"/>
                    <a:ea typeface="微软雅黑" pitchFamily="34" charset="-122"/>
                    <a:cs typeface="Times New Roman" pitchFamily="34" charset="-120"/>
                  </a:rPr>
                  <a:t>【解】设产品单价为</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𝑎</m:t>
                    </m:r>
                  </m:oMath>
                </a14:m>
                <a:r>
                  <a:rPr lang="en-US" altLang="zh-CN" sz="1800" b="0" i="0" dirty="0">
                    <a:solidFill>
                      <a:srgbClr val="6565FF"/>
                    </a:solidFill>
                    <a:latin typeface="Times New Roman" pitchFamily="34" charset="0"/>
                    <a:ea typeface="微软雅黑" pitchFamily="34" charset="-122"/>
                    <a:cs typeface="Times New Roman" pitchFamily="34" charset="-120"/>
                  </a:rPr>
                  <a:t>元,因为产品单价的平方与产品件数</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𝑥</m:t>
                    </m:r>
                  </m:oMath>
                </a14:m>
                <a:r>
                  <a:rPr lang="en-US" altLang="zh-CN" sz="1800" b="0" i="0" dirty="0">
                    <a:solidFill>
                      <a:srgbClr val="6565FF"/>
                    </a:solidFill>
                    <a:latin typeface="Times New Roman" pitchFamily="34" charset="0"/>
                    <a:ea typeface="微软雅黑" pitchFamily="34" charset="-122"/>
                    <a:cs typeface="Times New Roman" pitchFamily="34" charset="-120"/>
                  </a:rPr>
                  <a:t>成反比,即</a:t>
                </a:r>
                <a14:m>
                  <m:oMath xmlns:m="http://schemas.openxmlformats.org/officeDocument/2006/math">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𝑎</m:t>
                        </m:r>
                      </m:e>
                      <m:sup>
                        <m:r>
                          <a:rPr lang="en-US" altLang="zh-CN" sz="1800" b="0" i="0">
                            <a:solidFill>
                              <a:srgbClr val="6565FF"/>
                            </a:solidFill>
                            <a:latin typeface="Cambria Math" pitchFamily="34" charset="0"/>
                            <a:ea typeface="Cambria Math" pitchFamily="34" charset="-122"/>
                            <a:cs typeface="Cambria Math" pitchFamily="34" charset="-120"/>
                          </a:rPr>
                          <m:t>2</m:t>
                        </m:r>
                      </m:sup>
                    </m:sSup>
                    <m:r>
                      <a:rPr lang="en-US" altLang="zh-CN" sz="1800" b="0" i="0">
                        <a:solidFill>
                          <a:srgbClr val="6565FF"/>
                        </a:solidFill>
                        <a:latin typeface="Cambria Math" pitchFamily="34" charset="0"/>
                        <a:ea typeface="Cambria Math" pitchFamily="34" charset="-122"/>
                        <a:cs typeface="Cambria Math" pitchFamily="34" charset="-120"/>
                      </a:rPr>
                      <m:t>𝑥</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𝑘</m:t>
                    </m:r>
                  </m:oMath>
                </a14:m>
                <a:r>
                  <a:rPr lang="en-US" altLang="zh-CN" sz="1800" b="0" i="0" dirty="0">
                    <a:solidFill>
                      <a:srgbClr val="6565FF"/>
                    </a:solidFill>
                    <a:latin typeface="Times New Roman" pitchFamily="34" charset="0"/>
                    <a:ea typeface="微软雅黑" pitchFamily="34" charset="-122"/>
                    <a:cs typeface="Times New Roman" pitchFamily="34" charset="-120"/>
                  </a:rPr>
                  <a:t>,由题知</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𝑘</m:t>
                    </m:r>
                    <m:r>
                      <a:rPr lang="en-US" altLang="zh-CN" sz="1800" b="0" i="0">
                        <a:solidFill>
                          <a:srgbClr val="6565FF"/>
                        </a:solidFill>
                        <a:latin typeface="Cambria Math" pitchFamily="34" charset="0"/>
                        <a:ea typeface="Cambria Math" pitchFamily="34" charset="-122"/>
                        <a:cs typeface="Cambria Math" pitchFamily="34" charset="-120"/>
                      </a:rPr>
                      <m:t>=</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50</m:t>
                        </m:r>
                      </m:e>
                      <m:sup>
                        <m:r>
                          <a:rPr lang="en-US" altLang="zh-CN" sz="1800" b="0" i="0">
                            <a:solidFill>
                              <a:srgbClr val="6565FF"/>
                            </a:solidFill>
                            <a:latin typeface="Cambria Math" pitchFamily="34" charset="0"/>
                            <a:ea typeface="Cambria Math" pitchFamily="34" charset="-122"/>
                            <a:cs typeface="Cambria Math" pitchFamily="34" charset="-120"/>
                          </a:rPr>
                          <m:t>2</m:t>
                        </m:r>
                      </m:sup>
                    </m:sSup>
                    <m:r>
                      <a:rPr lang="en-US" altLang="zh-CN" sz="1800" b="0" i="0">
                        <a:solidFill>
                          <a:srgbClr val="6565FF"/>
                        </a:solidFill>
                        <a:latin typeface="Cambria Math" pitchFamily="34" charset="0"/>
                        <a:ea typeface="Cambria Math" pitchFamily="34" charset="-122"/>
                        <a:cs typeface="Cambria Math" pitchFamily="34" charset="-120"/>
                      </a:rPr>
                      <m:t>×100=250</m:t>
                    </m:r>
                    <m:r>
                      <m:rPr>
                        <m:nor/>
                      </m:rPr>
                      <a:rPr lang="en-US" altLang="zh-CN" sz="1800" b="0" i="0">
                        <a:solidFill>
                          <a:srgbClr val="6565FF"/>
                        </a:solidFill>
                        <a:latin typeface="Cambria Math" pitchFamily="34" charset="0"/>
                        <a:ea typeface="Cambria Math" pitchFamily="34" charset="-122"/>
                        <a:cs typeface="Cambria Math" pitchFamily="34" charset="-120"/>
                      </a:rPr>
                      <m:t> </m:t>
                    </m:r>
                    <m:r>
                      <a:rPr lang="en-US" altLang="zh-CN" sz="1800" b="0" i="0">
                        <a:solidFill>
                          <a:srgbClr val="6565FF"/>
                        </a:solidFill>
                        <a:latin typeface="Cambria Math" pitchFamily="34" charset="0"/>
                        <a:ea typeface="Cambria Math" pitchFamily="34" charset="-122"/>
                        <a:cs typeface="Cambria Math" pitchFamily="34" charset="-120"/>
                      </a:rPr>
                      <m:t>000</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6565FF"/>
                    </a:solidFill>
                    <a:latin typeface="Times New Roman" pitchFamily="34" charset="0"/>
                    <a:ea typeface="微软雅黑" pitchFamily="34" charset="-122"/>
                    <a:cs typeface="Times New Roman" pitchFamily="34" charset="-120"/>
                  </a:rPr>
                  <a:t>, </a:t>
                </a:r>
              </a:p>
              <a:p>
                <a:pPr latinLnBrk="1">
                  <a:lnSpc>
                    <a:spcPts val="3300"/>
                  </a:lnSpc>
                </a:pPr>
                <a:r>
                  <a:rPr lang="en-US" altLang="zh-CN" b="0" i="0">
                    <a:solidFill>
                      <a:srgbClr val="6565FF"/>
                    </a:solidFill>
                    <a:latin typeface="Times New Roman" pitchFamily="34" charset="0"/>
                    <a:ea typeface="微软雅黑" pitchFamily="34" charset="-122"/>
                    <a:cs typeface="Times New Roman" pitchFamily="34" charset="-120"/>
                  </a:rPr>
                  <a:t>所以</a:t>
                </a:r>
                <a14:m>
                  <m:oMath xmlns:m="http://schemas.openxmlformats.org/officeDocument/2006/math">
                    <m:r>
                      <a:rPr lang="en-US" altLang="zh-CN" b="0" i="0">
                        <a:solidFill>
                          <a:srgbClr val="6565FF"/>
                        </a:solidFill>
                        <a:latin typeface="Cambria Math" pitchFamily="34" charset="0"/>
                        <a:ea typeface="Cambria Math" pitchFamily="34" charset="-122"/>
                        <a:cs typeface="Cambria Math" pitchFamily="34" charset="-120"/>
                      </a:rPr>
                      <m:t>𝑎</m:t>
                    </m:r>
                    <m:r>
                      <a:rPr lang="en-US" altLang="zh-CN" b="0" i="0">
                        <a:solidFill>
                          <a:srgbClr val="6565FF"/>
                        </a:solidFill>
                        <a:latin typeface="Cambria Math" pitchFamily="34" charset="0"/>
                        <a:ea typeface="Cambria Math" pitchFamily="34" charset="-122"/>
                        <a:cs typeface="Cambria Math" pitchFamily="34" charset="-120"/>
                      </a:rPr>
                      <m:t>=</m:t>
                    </m:r>
                    <m:f>
                      <m:fPr>
                        <m:ctrlPr>
                          <a:rPr lang="en-US" altLang="zh-CN"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b="0" i="0">
                            <a:solidFill>
                              <a:srgbClr val="6565FF"/>
                            </a:solidFill>
                            <a:latin typeface="Cambria Math" pitchFamily="34" charset="0"/>
                            <a:ea typeface="Cambria Math" pitchFamily="34" charset="-122"/>
                            <a:cs typeface="Cambria Math" pitchFamily="34" charset="-120"/>
                          </a:rPr>
                          <m:t>500</m:t>
                        </m:r>
                      </m:num>
                      <m:den>
                        <m:rad>
                          <m:radPr>
                            <m:degHide m:val="on"/>
                            <m:ctrlPr>
                              <a:rPr lang="en-US" altLang="zh-CN" b="0" i="1" dirty="0">
                                <a:solidFill>
                                  <a:srgbClr val="6565FF"/>
                                </a:solidFill>
                                <a:latin typeface="Cambria Math" panose="02040503050406030204" pitchFamily="18" charset="0"/>
                                <a:ea typeface="微软雅黑" pitchFamily="34" charset="-122"/>
                                <a:cs typeface="Times New Roman" pitchFamily="34" charset="-120"/>
                              </a:rPr>
                            </m:ctrlPr>
                          </m:radPr>
                          <m:deg/>
                          <m:e>
                            <m:r>
                              <a:rPr lang="en-US" altLang="zh-CN" b="0" i="0">
                                <a:solidFill>
                                  <a:srgbClr val="6565FF"/>
                                </a:solidFill>
                                <a:latin typeface="Cambria Math" pitchFamily="34" charset="0"/>
                                <a:ea typeface="Cambria Math" pitchFamily="34" charset="-122"/>
                                <a:cs typeface="Cambria Math" pitchFamily="34" charset="-120"/>
                              </a:rPr>
                              <m:t>𝑥</m:t>
                            </m:r>
                          </m:e>
                        </m:rad>
                      </m:den>
                    </m:f>
                  </m:oMath>
                </a14:m>
                <a:r>
                  <a:rPr lang="en-US" altLang="zh-CN" b="0" i="0" dirty="0">
                    <a:solidFill>
                      <a:srgbClr val="6565FF"/>
                    </a:solidFill>
                    <a:latin typeface="Times New Roman" pitchFamily="34" charset="0"/>
                    <a:ea typeface="微软雅黑" pitchFamily="34" charset="-122"/>
                    <a:cs typeface="Times New Roman" pitchFamily="34" charset="-120"/>
                  </a:rPr>
                  <a:t>,所以总利润</a:t>
                </a:r>
                <a14:m>
                  <m:oMath xmlns:m="http://schemas.openxmlformats.org/officeDocument/2006/math">
                    <m:r>
                      <a:rPr lang="en-US" altLang="zh-CN" b="0" i="0">
                        <a:solidFill>
                          <a:srgbClr val="6565FF"/>
                        </a:solidFill>
                        <a:latin typeface="Cambria Math" pitchFamily="34" charset="0"/>
                        <a:ea typeface="Cambria Math" pitchFamily="34" charset="-122"/>
                        <a:cs typeface="Cambria Math" pitchFamily="34" charset="-120"/>
                      </a:rPr>
                      <m:t>𝑦</m:t>
                    </m:r>
                    <m:r>
                      <a:rPr lang="en-US" altLang="zh-CN" b="0" i="0">
                        <a:solidFill>
                          <a:srgbClr val="6565FF"/>
                        </a:solidFill>
                        <a:latin typeface="Cambria Math" pitchFamily="34" charset="0"/>
                        <a:ea typeface="Cambria Math" pitchFamily="34" charset="-122"/>
                        <a:cs typeface="Cambria Math" pitchFamily="34" charset="-120"/>
                      </a:rPr>
                      <m:t>=500</m:t>
                    </m:r>
                    <m:rad>
                      <m:radPr>
                        <m:degHide m:val="on"/>
                        <m:ctrlPr>
                          <a:rPr lang="en-US" altLang="zh-CN" b="0" i="1" dirty="0">
                            <a:solidFill>
                              <a:srgbClr val="6565FF"/>
                            </a:solidFill>
                            <a:latin typeface="Cambria Math" panose="02040503050406030204" pitchFamily="18" charset="0"/>
                            <a:ea typeface="微软雅黑" pitchFamily="34" charset="-122"/>
                            <a:cs typeface="Times New Roman" pitchFamily="34" charset="-120"/>
                          </a:rPr>
                        </m:ctrlPr>
                      </m:radPr>
                      <m:deg/>
                      <m:e>
                        <m:r>
                          <a:rPr lang="en-US" altLang="zh-CN" b="0" i="0">
                            <a:solidFill>
                              <a:srgbClr val="6565FF"/>
                            </a:solidFill>
                            <a:latin typeface="Cambria Math" pitchFamily="34" charset="0"/>
                            <a:ea typeface="Cambria Math" pitchFamily="34" charset="-122"/>
                            <a:cs typeface="Cambria Math" pitchFamily="34" charset="-120"/>
                          </a:rPr>
                          <m:t>𝑥</m:t>
                        </m:r>
                      </m:e>
                    </m:rad>
                    <m:r>
                      <a:rPr lang="en-US" altLang="zh-CN" b="0" i="0">
                        <a:solidFill>
                          <a:srgbClr val="6565FF"/>
                        </a:solidFill>
                        <a:latin typeface="Cambria Math" pitchFamily="34" charset="0"/>
                        <a:ea typeface="Cambria Math" pitchFamily="34" charset="-122"/>
                        <a:cs typeface="Cambria Math" pitchFamily="34" charset="-120"/>
                      </a:rPr>
                      <m:t>−</m:t>
                    </m:r>
                    <m:f>
                      <m:fPr>
                        <m:ctrlPr>
                          <a:rPr lang="en-US" altLang="zh-CN"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b="0" i="0">
                            <a:solidFill>
                              <a:srgbClr val="6565FF"/>
                            </a:solidFill>
                            <a:latin typeface="Cambria Math" pitchFamily="34" charset="0"/>
                            <a:ea typeface="Cambria Math" pitchFamily="34" charset="-122"/>
                            <a:cs typeface="Cambria Math" pitchFamily="34" charset="-120"/>
                          </a:rPr>
                          <m:t>2</m:t>
                        </m:r>
                      </m:num>
                      <m:den>
                        <m:r>
                          <a:rPr lang="en-US" altLang="zh-CN" b="0" i="0">
                            <a:solidFill>
                              <a:srgbClr val="6565FF"/>
                            </a:solidFill>
                            <a:latin typeface="Cambria Math" pitchFamily="34" charset="0"/>
                            <a:ea typeface="Cambria Math" pitchFamily="34" charset="-122"/>
                            <a:cs typeface="Cambria Math" pitchFamily="34" charset="-120"/>
                          </a:rPr>
                          <m:t>75</m:t>
                        </m:r>
                      </m:den>
                    </m:f>
                    <m:sSup>
                      <m:sSupPr>
                        <m:ctrlPr>
                          <a:rPr lang="en-US" altLang="zh-CN"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b="0" i="0">
                            <a:solidFill>
                              <a:srgbClr val="6565FF"/>
                            </a:solidFill>
                            <a:latin typeface="Cambria Math" pitchFamily="34" charset="0"/>
                            <a:ea typeface="Cambria Math" pitchFamily="34" charset="-122"/>
                            <a:cs typeface="Cambria Math" pitchFamily="34" charset="-120"/>
                          </a:rPr>
                          <m:t>𝑥</m:t>
                        </m:r>
                      </m:e>
                      <m:sup>
                        <m:r>
                          <a:rPr lang="en-US" altLang="zh-CN" b="0" i="0">
                            <a:solidFill>
                              <a:srgbClr val="6565FF"/>
                            </a:solidFill>
                            <a:latin typeface="Cambria Math" pitchFamily="34" charset="0"/>
                            <a:ea typeface="Cambria Math" pitchFamily="34" charset="-122"/>
                            <a:cs typeface="Cambria Math" pitchFamily="34" charset="-120"/>
                          </a:rPr>
                          <m:t>3</m:t>
                        </m:r>
                      </m:sup>
                    </m:sSup>
                    <m:r>
                      <a:rPr lang="en-US" altLang="zh-CN" b="0" i="0">
                        <a:solidFill>
                          <a:srgbClr val="6565FF"/>
                        </a:solidFill>
                        <a:latin typeface="Cambria Math" pitchFamily="34" charset="0"/>
                        <a:ea typeface="Cambria Math" pitchFamily="34" charset="-122"/>
                        <a:cs typeface="Cambria Math" pitchFamily="34" charset="-120"/>
                      </a:rPr>
                      <m:t>−1</m:t>
                    </m:r>
                    <m:r>
                      <m:rPr>
                        <m:nor/>
                      </m:rPr>
                      <a:rPr lang="en-US" altLang="zh-CN" b="0" i="0">
                        <a:solidFill>
                          <a:srgbClr val="6565FF"/>
                        </a:solidFill>
                        <a:latin typeface="Cambria Math" pitchFamily="34" charset="0"/>
                        <a:ea typeface="Cambria Math" pitchFamily="34" charset="-122"/>
                        <a:cs typeface="Cambria Math" pitchFamily="34" charset="-120"/>
                      </a:rPr>
                      <m:t> </m:t>
                    </m:r>
                    <m:r>
                      <a:rPr lang="en-US" altLang="zh-CN" b="0" i="0">
                        <a:solidFill>
                          <a:srgbClr val="6565FF"/>
                        </a:solidFill>
                        <a:latin typeface="Cambria Math" pitchFamily="34" charset="0"/>
                        <a:ea typeface="Cambria Math" pitchFamily="34" charset="-122"/>
                        <a:cs typeface="Cambria Math" pitchFamily="34" charset="-120"/>
                      </a:rPr>
                      <m:t>200(</m:t>
                    </m:r>
                    <m:r>
                      <a:rPr lang="en-US" altLang="zh-CN" b="0" i="0">
                        <a:solidFill>
                          <a:srgbClr val="6565FF"/>
                        </a:solidFill>
                        <a:latin typeface="Cambria Math" pitchFamily="34" charset="0"/>
                        <a:ea typeface="Cambria Math" pitchFamily="34" charset="-122"/>
                        <a:cs typeface="Cambria Math" pitchFamily="34" charset="-120"/>
                      </a:rPr>
                      <m:t>𝑥</m:t>
                    </m:r>
                    <m:r>
                      <a:rPr lang="en-US" altLang="zh-CN" b="0" i="0">
                        <a:solidFill>
                          <a:srgbClr val="6565FF"/>
                        </a:solidFill>
                        <a:latin typeface="Cambria Math" pitchFamily="34" charset="0"/>
                        <a:ea typeface="Cambria Math" pitchFamily="34" charset="-122"/>
                        <a:cs typeface="Cambria Math" pitchFamily="34" charset="-120"/>
                      </a:rPr>
                      <m:t>≥1)</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6565FF"/>
                    </a:solidFill>
                    <a:latin typeface="Times New Roman" pitchFamily="34" charset="0"/>
                    <a:ea typeface="微软雅黑" pitchFamily="34" charset="-122"/>
                    <a:cs typeface="Times New Roman" pitchFamily="34" charset="-120"/>
                  </a:rPr>
                  <a:t>.</a:t>
                </a:r>
                <a:endParaRPr lang="en-US" altLang="zh-CN" dirty="0"/>
              </a:p>
            </p:txBody>
          </p:sp>
        </mc:Choice>
        <mc:Fallback xmlns="">
          <p:sp>
            <p:nvSpPr>
              <p:cNvPr id="4" name="QO_6_AN.66_1#4e393278e?vcp=1&amp;vop=1&amp;pid=693cd14e9&amp;color=36,64,97&amp;vtp=1&amp;bbb=1&amp;hb=1"/>
              <p:cNvSpPr>
                <a:spLocks noRot="1" noChangeAspect="1" noMove="1" noResize="1" noEditPoints="1" noAdjustHandles="1" noChangeArrowheads="1" noChangeShapeType="1" noTextEdit="1"/>
              </p:cNvSpPr>
              <p:nvPr/>
            </p:nvSpPr>
            <p:spPr>
              <a:xfrm>
                <a:off x="539496" y="2782620"/>
                <a:ext cx="11109960" cy="838518"/>
              </a:xfrm>
              <a:prstGeom prst="rect">
                <a:avLst/>
              </a:prstGeom>
              <a:blipFill>
                <a:blip r:embed="rId5"/>
                <a:stretch>
                  <a:fillRect l="-1317" b="-6522"/>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5" name="QO_6_BD.67_1#987eab74e?vcp=1&amp;vop=1&amp;pid=693cd14e9&amp;color=36,64,97&amp;vtp=1&amp;bbb=1"/>
              <p:cNvSpPr/>
              <p:nvPr/>
            </p:nvSpPr>
            <p:spPr>
              <a:xfrm>
                <a:off x="539496" y="3622090"/>
                <a:ext cx="11109960" cy="363665"/>
              </a:xfrm>
              <a:prstGeom prst="rect">
                <a:avLst/>
              </a:prstGeom>
              <a:noFill/>
              <a:ln/>
            </p:spPr>
            <p:txBody>
              <a:bodyPr wrap="none" lIns="0" tIns="0" rIns="0" bIns="0" rtlCol="0" anchor="t"/>
              <a:lstStyle/>
              <a:p>
                <a:pPr algn="l" latinLnBrk="1">
                  <a:lnSpc>
                    <a:spcPts val="3200"/>
                  </a:lnSpc>
                </a:pPr>
                <a:r>
                  <a:rPr lang="en-US" altLang="zh-CN" sz="1800" b="0" i="0" dirty="0">
                    <a:solidFill>
                      <a:srgbClr val="003760"/>
                    </a:solidFill>
                    <a:latin typeface="Times New Roman" pitchFamily="34" charset="0"/>
                    <a:ea typeface="微软雅黑" pitchFamily="34" charset="-122"/>
                    <a:cs typeface="Times New Roman" pitchFamily="34" charset="-120"/>
                  </a:rPr>
                  <a:t>（2）</a:t>
                </a:r>
                <a:r>
                  <a:rPr lang="en-US" altLang="zh-CN" sz="1800" b="0" i="0" dirty="0">
                    <a:solidFill>
                      <a:srgbClr val="244061"/>
                    </a:solidFill>
                    <a:latin typeface="Times New Roman" pitchFamily="34" charset="0"/>
                    <a:ea typeface="微软雅黑" pitchFamily="34" charset="-122"/>
                    <a:cs typeface="Times New Roman" pitchFamily="34" charset="-120"/>
                  </a:rPr>
                  <a:t>求当</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𝑥</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为多少件时，总利润最大?</a:t>
                </a:r>
                <a:endParaRPr lang="en-US" altLang="zh-CN" sz="1800" dirty="0"/>
              </a:p>
            </p:txBody>
          </p:sp>
        </mc:Choice>
        <mc:Fallback xmlns="">
          <p:sp>
            <p:nvSpPr>
              <p:cNvPr id="5" name="QO_6_BD.67_1#987eab74e?vcp=1&amp;vop=1&amp;pid=693cd14e9&amp;color=36,64,97&amp;vtp=1&amp;bbb=1"/>
              <p:cNvSpPr>
                <a:spLocks noRot="1" noChangeAspect="1" noMove="1" noResize="1" noEditPoints="1" noAdjustHandles="1" noChangeArrowheads="1" noChangeShapeType="1" noTextEdit="1"/>
              </p:cNvSpPr>
              <p:nvPr/>
            </p:nvSpPr>
            <p:spPr>
              <a:xfrm>
                <a:off x="539496" y="3622090"/>
                <a:ext cx="11109960" cy="363665"/>
              </a:xfrm>
              <a:prstGeom prst="rect">
                <a:avLst/>
              </a:prstGeom>
              <a:blipFill>
                <a:blip r:embed="rId6"/>
                <a:stretch>
                  <a:fillRect l="-1317" b="-38333"/>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6" name="QO_6_AN.68_1#987eab74e?vcp=1&amp;vop=1&amp;pid=693cd14e9&amp;color=36,64,97&amp;vtp=1&amp;bbb=1&amp;hb=1"/>
              <p:cNvSpPr/>
              <p:nvPr/>
            </p:nvSpPr>
            <p:spPr>
              <a:xfrm>
                <a:off x="539496" y="3986580"/>
                <a:ext cx="11109960" cy="1243140"/>
              </a:xfrm>
              <a:prstGeom prst="rect">
                <a:avLst/>
              </a:prstGeom>
              <a:noFill/>
              <a:ln/>
            </p:spPr>
            <p:txBody>
              <a:bodyPr wrap="none" lIns="0" tIns="0" rIns="0" bIns="0" rtlCol="0" anchor="t"/>
              <a:lstStyle/>
              <a:p>
                <a:pPr algn="l" latinLnBrk="1">
                  <a:lnSpc>
                    <a:spcPts val="3700"/>
                  </a:lnSpc>
                </a:pPr>
                <a:r>
                  <a:rPr lang="en-US" altLang="zh-CN" sz="1800" b="0" i="0" dirty="0">
                    <a:solidFill>
                      <a:srgbClr val="6565FF"/>
                    </a:solidFill>
                    <a:latin typeface="Times New Roman" pitchFamily="34" charset="0"/>
                    <a:ea typeface="微软雅黑" pitchFamily="34" charset="-122"/>
                    <a:cs typeface="Times New Roman" pitchFamily="34" charset="-120"/>
                  </a:rPr>
                  <a:t>【解】由（1）得</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𝑦</m:t>
                    </m:r>
                    <m:r>
                      <a:rPr lang="en-US" altLang="zh-CN" sz="1800" b="0" i="0">
                        <a:solidFill>
                          <a:srgbClr val="6565FF"/>
                        </a:solidFill>
                        <a:latin typeface="Cambria Math" pitchFamily="34" charset="0"/>
                        <a:ea typeface="Cambria Math" pitchFamily="34" charset="-122"/>
                        <a:cs typeface="Cambria Math" pitchFamily="34" charset="-120"/>
                      </a:rPr>
                      <m:t>=500</m:t>
                    </m:r>
                    <m:rad>
                      <m:radPr>
                        <m:degHide m:val="on"/>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6565FF"/>
                            </a:solidFill>
                            <a:latin typeface="Cambria Math" pitchFamily="34" charset="0"/>
                            <a:ea typeface="Cambria Math" pitchFamily="34" charset="-122"/>
                            <a:cs typeface="Cambria Math" pitchFamily="34" charset="-120"/>
                          </a:rPr>
                          <m:t>𝑥</m:t>
                        </m:r>
                      </m:e>
                    </m:rad>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2</m:t>
                        </m:r>
                      </m:num>
                      <m:den>
                        <m:r>
                          <a:rPr lang="en-US" altLang="zh-CN" sz="1800" b="0" i="0">
                            <a:solidFill>
                              <a:srgbClr val="6565FF"/>
                            </a:solidFill>
                            <a:latin typeface="Cambria Math" pitchFamily="34" charset="0"/>
                            <a:ea typeface="Cambria Math" pitchFamily="34" charset="-122"/>
                            <a:cs typeface="Cambria Math" pitchFamily="34" charset="-120"/>
                          </a:rPr>
                          <m:t>75</m:t>
                        </m:r>
                      </m:den>
                    </m:f>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𝑥</m:t>
                        </m:r>
                      </m:e>
                      <m:sup>
                        <m:r>
                          <a:rPr lang="en-US" altLang="zh-CN" sz="1800" b="0" i="0">
                            <a:solidFill>
                              <a:srgbClr val="6565FF"/>
                            </a:solidFill>
                            <a:latin typeface="Cambria Math" pitchFamily="34" charset="0"/>
                            <a:ea typeface="Cambria Math" pitchFamily="34" charset="-122"/>
                            <a:cs typeface="Cambria Math" pitchFamily="34" charset="-120"/>
                          </a:rPr>
                          <m:t>3</m:t>
                        </m:r>
                      </m:sup>
                    </m:sSup>
                    <m:r>
                      <a:rPr lang="en-US" altLang="zh-CN" sz="1800" b="0" i="0">
                        <a:solidFill>
                          <a:srgbClr val="6565FF"/>
                        </a:solidFill>
                        <a:latin typeface="Cambria Math" pitchFamily="34" charset="0"/>
                        <a:ea typeface="Cambria Math" pitchFamily="34" charset="-122"/>
                        <a:cs typeface="Cambria Math" pitchFamily="34" charset="-120"/>
                      </a:rPr>
                      <m:t>−1</m:t>
                    </m:r>
                    <m:r>
                      <m:rPr>
                        <m:nor/>
                      </m:rPr>
                      <a:rPr lang="en-US" altLang="zh-CN" sz="1800" b="0" i="0">
                        <a:solidFill>
                          <a:srgbClr val="6565FF"/>
                        </a:solidFill>
                        <a:latin typeface="Cambria Math" pitchFamily="34" charset="0"/>
                        <a:ea typeface="Cambria Math" pitchFamily="34" charset="-122"/>
                        <a:cs typeface="Cambria Math" pitchFamily="34" charset="-120"/>
                      </a:rPr>
                      <m:t> </m:t>
                    </m:r>
                    <m:r>
                      <a:rPr lang="en-US" altLang="zh-CN" sz="1800" b="0" i="0">
                        <a:solidFill>
                          <a:srgbClr val="6565FF"/>
                        </a:solidFill>
                        <a:latin typeface="Cambria Math" pitchFamily="34" charset="0"/>
                        <a:ea typeface="Cambria Math" pitchFamily="34" charset="-122"/>
                        <a:cs typeface="Cambria Math" pitchFamily="34" charset="-120"/>
                      </a:rPr>
                      <m:t>200(</m:t>
                    </m:r>
                    <m:r>
                      <a:rPr lang="en-US" altLang="zh-CN" sz="1800" b="0" i="0">
                        <a:solidFill>
                          <a:srgbClr val="6565FF"/>
                        </a:solidFill>
                        <a:latin typeface="Cambria Math" pitchFamily="34" charset="0"/>
                        <a:ea typeface="Cambria Math" pitchFamily="34" charset="-122"/>
                        <a:cs typeface="Cambria Math" pitchFamily="34" charset="-120"/>
                      </a:rPr>
                      <m:t>𝑥</m:t>
                    </m:r>
                    <m:r>
                      <a:rPr lang="en-US" altLang="zh-CN" sz="1800" b="0" i="0">
                        <a:solidFill>
                          <a:srgbClr val="6565FF"/>
                        </a:solidFill>
                        <a:latin typeface="Cambria Math" pitchFamily="34" charset="0"/>
                        <a:ea typeface="Cambria Math" pitchFamily="34" charset="-122"/>
                        <a:cs typeface="Cambria Math" pitchFamily="34" charset="-120"/>
                      </a:rPr>
                      <m:t>≥1)</m:t>
                    </m:r>
                  </m:oMath>
                </a14:m>
                <a:r>
                  <a:rPr lang="en-US" altLang="zh-CN" sz="1800" b="0" i="0" dirty="0">
                    <a:solidFill>
                      <a:srgbClr val="6565FF"/>
                    </a:solidFill>
                    <a:latin typeface="Times New Roman" pitchFamily="34" charset="0"/>
                    <a:ea typeface="微软雅黑" pitchFamily="34" charset="-122"/>
                    <a:cs typeface="Times New Roman" pitchFamily="34" charset="-120"/>
                  </a:rPr>
                  <a:t>,则</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𝑦</m:t>
                    </m:r>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250</m:t>
                        </m:r>
                      </m:num>
                      <m:den>
                        <m:rad>
                          <m:radPr>
                            <m:degHide m:val="on"/>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6565FF"/>
                                </a:solidFill>
                                <a:latin typeface="Cambria Math" pitchFamily="34" charset="0"/>
                                <a:ea typeface="Cambria Math" pitchFamily="34" charset="-122"/>
                                <a:cs typeface="Cambria Math" pitchFamily="34" charset="-120"/>
                              </a:rPr>
                              <m:t>𝑥</m:t>
                            </m:r>
                          </m:e>
                        </m:rad>
                      </m:den>
                    </m:f>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2</m:t>
                        </m:r>
                      </m:num>
                      <m:den>
                        <m:r>
                          <a:rPr lang="en-US" altLang="zh-CN" sz="1800" b="0" i="0">
                            <a:solidFill>
                              <a:srgbClr val="6565FF"/>
                            </a:solidFill>
                            <a:latin typeface="Cambria Math" pitchFamily="34" charset="0"/>
                            <a:ea typeface="Cambria Math" pitchFamily="34" charset="-122"/>
                            <a:cs typeface="Cambria Math" pitchFamily="34" charset="-120"/>
                          </a:rPr>
                          <m:t>25</m:t>
                        </m:r>
                      </m:den>
                    </m:f>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𝑥</m:t>
                        </m:r>
                      </m:e>
                      <m:sup>
                        <m:r>
                          <a:rPr lang="en-US" altLang="zh-CN" sz="1800" b="0" i="0">
                            <a:solidFill>
                              <a:srgbClr val="6565FF"/>
                            </a:solidFill>
                            <a:latin typeface="Cambria Math" pitchFamily="34" charset="0"/>
                            <a:ea typeface="Cambria Math" pitchFamily="34" charset="-122"/>
                            <a:cs typeface="Cambria Math" pitchFamily="34" charset="-120"/>
                          </a:rPr>
                          <m:t>2</m:t>
                        </m:r>
                      </m:sup>
                    </m:sSup>
                  </m:oMath>
                </a14:m>
                <a:r>
                  <a:rPr lang="en-US" altLang="zh-CN" sz="1800" b="0" i="0" dirty="0">
                    <a:solidFill>
                      <a:srgbClr val="6565FF"/>
                    </a:solidFill>
                    <a:latin typeface="Times New Roman" pitchFamily="34" charset="0"/>
                    <a:ea typeface="微软雅黑" pitchFamily="34" charset="-122"/>
                    <a:cs typeface="Times New Roman" pitchFamily="34" charset="-120"/>
                  </a:rPr>
                  <a:t>,令</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𝑦</m:t>
                    </m:r>
                    <m:r>
                      <a:rPr lang="en-US" altLang="zh-CN" sz="1800" b="0" i="0">
                        <a:solidFill>
                          <a:srgbClr val="6565FF"/>
                        </a:solidFill>
                        <a:latin typeface="Cambria Math" pitchFamily="34" charset="0"/>
                        <a:ea typeface="Cambria Math" pitchFamily="34" charset="-122"/>
                        <a:cs typeface="Cambria Math" pitchFamily="34" charset="-120"/>
                      </a:rPr>
                      <m:t>′=0</m:t>
                    </m:r>
                  </m:oMath>
                </a14:m>
                <a:r>
                  <a:rPr lang="en-US" altLang="zh-CN" sz="1800" b="0" i="0" dirty="0">
                    <a:solidFill>
                      <a:srgbClr val="6565FF"/>
                    </a:solidFill>
                    <a:latin typeface="Times New Roman" pitchFamily="34" charset="0"/>
                    <a:ea typeface="微软雅黑" pitchFamily="34" charset="-122"/>
                    <a:cs typeface="Times New Roman" pitchFamily="34" charset="-120"/>
                  </a:rPr>
                  <a:t>,得</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𝑥</m:t>
                    </m:r>
                    <m:r>
                      <a:rPr lang="en-US" altLang="zh-CN" sz="1800" b="0" i="0">
                        <a:solidFill>
                          <a:srgbClr val="6565FF"/>
                        </a:solidFill>
                        <a:latin typeface="Cambria Math" pitchFamily="34" charset="0"/>
                        <a:ea typeface="Cambria Math" pitchFamily="34" charset="-122"/>
                        <a:cs typeface="Cambria Math" pitchFamily="34" charset="-120"/>
                      </a:rPr>
                      <m:t>=25</m:t>
                    </m:r>
                  </m:oMath>
                </a14:m>
                <a:r>
                  <a:rPr lang="en-US" altLang="zh-CN" sz="1800" b="0" i="0" dirty="0">
                    <a:solidFill>
                      <a:srgbClr val="6565FF"/>
                    </a:solidFill>
                    <a:latin typeface="Times New Roman" pitchFamily="34" charset="0"/>
                    <a:ea typeface="微软雅黑" pitchFamily="34" charset="-122"/>
                    <a:cs typeface="Times New Roman" pitchFamily="34" charset="-120"/>
                  </a:rPr>
                  <a:t>.当</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𝑥</m:t>
                    </m:r>
                    <m:r>
                      <a:rPr lang="en-US" altLang="zh-CN" sz="1800" b="0" i="0">
                        <a:solidFill>
                          <a:srgbClr val="6565FF"/>
                        </a:solidFill>
                        <a:latin typeface="Cambria Math" pitchFamily="34" charset="0"/>
                        <a:ea typeface="Cambria Math" pitchFamily="34" charset="-122"/>
                        <a:cs typeface="Cambria Math" pitchFamily="34" charset="-120"/>
                      </a:rPr>
                      <m:t>∈[1,25)</m:t>
                    </m:r>
                  </m:oMath>
                </a14:m>
                <a:r>
                  <a:rPr lang="en-US" altLang="zh-CN" sz="1800" b="0" i="0" dirty="0">
                    <a:solidFill>
                      <a:srgbClr val="6565FF"/>
                    </a:solidFill>
                    <a:latin typeface="Times New Roman" pitchFamily="34" charset="0"/>
                    <a:ea typeface="微软雅黑" pitchFamily="34" charset="-122"/>
                    <a:cs typeface="Times New Roman" pitchFamily="34" charset="-120"/>
                  </a:rPr>
                  <a:t>时,</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𝑦</m:t>
                    </m:r>
                    <m:r>
                      <a:rPr lang="en-US" altLang="zh-CN" sz="1800" b="0" i="0">
                        <a:solidFill>
                          <a:srgbClr val="6565FF"/>
                        </a:solidFill>
                        <a:latin typeface="Cambria Math" pitchFamily="34" charset="0"/>
                        <a:ea typeface="Cambria Math" pitchFamily="34" charset="-122"/>
                        <a:cs typeface="Cambria Math" pitchFamily="34" charset="-120"/>
                      </a:rPr>
                      <m:t>′&gt;0</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6565FF"/>
                    </a:solidFill>
                    <a:latin typeface="Times New Roman" pitchFamily="34" charset="0"/>
                    <a:ea typeface="微软雅黑" pitchFamily="34" charset="-122"/>
                    <a:cs typeface="Times New Roman" pitchFamily="34" charset="-120"/>
                  </a:rPr>
                  <a:t>,</a:t>
                </a:r>
              </a:p>
              <a:p>
                <a:pPr latinLnBrk="1">
                  <a:lnSpc>
                    <a:spcPts val="3300"/>
                  </a:lnSpc>
                </a:pPr>
                <a:r>
                  <a:rPr lang="en-US" altLang="zh-CN" sz="1800" b="0" i="0">
                    <a:solidFill>
                      <a:srgbClr val="6565FF"/>
                    </a:solidFill>
                    <a:latin typeface="Times New Roman" pitchFamily="34" charset="0"/>
                    <a:ea typeface="微软雅黑" pitchFamily="34" charset="-122"/>
                    <a:cs typeface="Times New Roman" pitchFamily="34" charset="-120"/>
                  </a:rPr>
                  <a:t>函数单调递增</a:t>
                </a:r>
                <a:r>
                  <a:rPr lang="en-US" altLang="zh-CN" sz="1800" b="0" i="0" dirty="0">
                    <a:solidFill>
                      <a:srgbClr val="6565FF"/>
                    </a:solidFill>
                    <a:latin typeface="Times New Roman" pitchFamily="34" charset="0"/>
                    <a:ea typeface="微软雅黑" pitchFamily="34" charset="-122"/>
                    <a:cs typeface="Times New Roman" pitchFamily="34" charset="-120"/>
                  </a:rPr>
                  <a:t>;当</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𝑥</m:t>
                    </m:r>
                    <m:r>
                      <a:rPr lang="en-US" altLang="zh-CN" sz="1800" b="0" i="0">
                        <a:solidFill>
                          <a:srgbClr val="6565FF"/>
                        </a:solidFill>
                        <a:latin typeface="Cambria Math" pitchFamily="34" charset="0"/>
                        <a:ea typeface="Cambria Math" pitchFamily="34" charset="-122"/>
                        <a:cs typeface="Cambria Math" pitchFamily="34" charset="-120"/>
                      </a:rPr>
                      <m:t>∈(25,+∞)</m:t>
                    </m:r>
                  </m:oMath>
                </a14:m>
                <a:r>
                  <a:rPr lang="en-US" altLang="zh-CN" sz="1800" b="0" i="0" dirty="0">
                    <a:solidFill>
                      <a:srgbClr val="6565FF"/>
                    </a:solidFill>
                    <a:latin typeface="Times New Roman" pitchFamily="34" charset="0"/>
                    <a:ea typeface="微软雅黑" pitchFamily="34" charset="-122"/>
                    <a:cs typeface="Times New Roman" pitchFamily="34" charset="-120"/>
                  </a:rPr>
                  <a:t>时,</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𝑦</m:t>
                    </m:r>
                    <m:r>
                      <a:rPr lang="en-US" altLang="zh-CN" sz="1800" b="0" i="0">
                        <a:solidFill>
                          <a:srgbClr val="6565FF"/>
                        </a:solidFill>
                        <a:latin typeface="Cambria Math" pitchFamily="34" charset="0"/>
                        <a:ea typeface="Cambria Math" pitchFamily="34" charset="-122"/>
                        <a:cs typeface="Cambria Math" pitchFamily="34" charset="-120"/>
                      </a:rPr>
                      <m:t>′&lt;0</m:t>
                    </m:r>
                  </m:oMath>
                </a14:m>
                <a:r>
                  <a:rPr lang="en-US" altLang="zh-CN" sz="1800" b="0" i="0" dirty="0">
                    <a:solidFill>
                      <a:srgbClr val="6565FF"/>
                    </a:solidFill>
                    <a:latin typeface="Times New Roman" pitchFamily="34" charset="0"/>
                    <a:ea typeface="微软雅黑" pitchFamily="34" charset="-122"/>
                    <a:cs typeface="Times New Roman" pitchFamily="34" charset="-120"/>
                  </a:rPr>
                  <a:t>,函数单调递减,所以当</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𝑥</m:t>
                    </m:r>
                    <m:r>
                      <a:rPr lang="en-US" altLang="zh-CN" sz="1800" b="0" i="0">
                        <a:solidFill>
                          <a:srgbClr val="6565FF"/>
                        </a:solidFill>
                        <a:latin typeface="Cambria Math" pitchFamily="34" charset="0"/>
                        <a:ea typeface="Cambria Math" pitchFamily="34" charset="-122"/>
                        <a:cs typeface="Cambria Math" pitchFamily="34" charset="-120"/>
                      </a:rPr>
                      <m:t>=25</m:t>
                    </m:r>
                  </m:oMath>
                </a14:m>
                <a:r>
                  <a:rPr lang="en-US" altLang="zh-CN" sz="1800" b="0" i="0" dirty="0">
                    <a:solidFill>
                      <a:srgbClr val="6565FF"/>
                    </a:solidFill>
                    <a:latin typeface="Times New Roman" pitchFamily="34" charset="0"/>
                    <a:ea typeface="微软雅黑" pitchFamily="34" charset="-122"/>
                    <a:cs typeface="Times New Roman" pitchFamily="34" charset="-120"/>
                  </a:rPr>
                  <a:t>时,</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𝑦</m:t>
                    </m:r>
                  </m:oMath>
                </a14:m>
                <a:r>
                  <a:rPr lang="en-US" altLang="zh-CN" sz="1800" b="0" i="0" dirty="0">
                    <a:solidFill>
                      <a:srgbClr val="6565FF"/>
                    </a:solidFill>
                    <a:latin typeface="Times New Roman" pitchFamily="34" charset="0"/>
                    <a:ea typeface="微软雅黑" pitchFamily="34" charset="-122"/>
                    <a:cs typeface="Times New Roman" pitchFamily="34" charset="-120"/>
                  </a:rPr>
                  <a:t>取得极大值且为最大值,即当</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𝑥</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定为</a:t>
                </a:r>
                <a:r>
                  <a:rPr lang="en-US" altLang="zh-CN" sz="1800" b="0" i="0">
                    <a:solidFill>
                      <a:srgbClr val="6565FF"/>
                    </a:solidFill>
                    <a:latin typeface="Times New Roman" pitchFamily="34" charset="0"/>
                    <a:ea typeface="微软雅黑" pitchFamily="34" charset="-122"/>
                    <a:cs typeface="Times New Roman" pitchFamily="34" charset="-120"/>
                  </a:rPr>
                  <a:t>25件</a:t>
                </a:r>
              </a:p>
              <a:p>
                <a:pPr latinLnBrk="1">
                  <a:lnSpc>
                    <a:spcPts val="3100"/>
                  </a:lnSpc>
                </a:pPr>
                <a:r>
                  <a:rPr lang="en-US" altLang="zh-CN" b="0" i="0">
                    <a:solidFill>
                      <a:srgbClr val="6565FF"/>
                    </a:solidFill>
                    <a:latin typeface="Times New Roman" pitchFamily="34" charset="0"/>
                    <a:ea typeface="微软雅黑" pitchFamily="34" charset="-122"/>
                    <a:cs typeface="Times New Roman" pitchFamily="34" charset="-120"/>
                  </a:rPr>
                  <a:t>时</a:t>
                </a:r>
                <a:r>
                  <a:rPr lang="en-US" altLang="zh-CN" b="0" i="0" dirty="0">
                    <a:solidFill>
                      <a:srgbClr val="6565FF"/>
                    </a:solidFill>
                    <a:latin typeface="Times New Roman" pitchFamily="34" charset="0"/>
                    <a:ea typeface="微软雅黑" pitchFamily="34" charset="-122"/>
                    <a:cs typeface="Times New Roman" pitchFamily="34" charset="-120"/>
                  </a:rPr>
                  <a:t>,总利润最大.</a:t>
                </a:r>
                <a:endParaRPr lang="en-US" altLang="zh-CN" dirty="0"/>
              </a:p>
            </p:txBody>
          </p:sp>
        </mc:Choice>
        <mc:Fallback xmlns="">
          <p:sp>
            <p:nvSpPr>
              <p:cNvPr id="6" name="QO_6_AN.68_1#987eab74e?vcp=1&amp;vop=1&amp;pid=693cd14e9&amp;color=36,64,97&amp;vtp=1&amp;bbb=1&amp;hb=1"/>
              <p:cNvSpPr>
                <a:spLocks noRot="1" noChangeAspect="1" noMove="1" noResize="1" noEditPoints="1" noAdjustHandles="1" noChangeArrowheads="1" noChangeShapeType="1" noTextEdit="1"/>
              </p:cNvSpPr>
              <p:nvPr/>
            </p:nvSpPr>
            <p:spPr>
              <a:xfrm>
                <a:off x="539496" y="3986580"/>
                <a:ext cx="11109960" cy="1243140"/>
              </a:xfrm>
              <a:prstGeom prst="rect">
                <a:avLst/>
              </a:prstGeom>
              <a:blipFill>
                <a:blip r:embed="rId7"/>
                <a:stretch>
                  <a:fillRect l="-1317" r="-933" b="-10784"/>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anim calcmode="lin" valueType="num">
                                      <p:cBhvr>
                                        <p:cTn id="8" dur="500" fill="hold"/>
                                        <p:tgtEl>
                                          <p:spTgt spid="4">
                                            <p:bg/>
                                          </p:spTgt>
                                        </p:tgtEl>
                                        <p:attrNameLst>
                                          <p:attrName>ppt_x</p:attrName>
                                        </p:attrNameLst>
                                      </p:cBhvr>
                                      <p:tavLst>
                                        <p:tav tm="0">
                                          <p:val>
                                            <p:strVal val="#ppt_x"/>
                                          </p:val>
                                        </p:tav>
                                        <p:tav tm="100000">
                                          <p:val>
                                            <p:strVal val="#ppt_x"/>
                                          </p:val>
                                        </p:tav>
                                      </p:tavLst>
                                    </p:anim>
                                    <p:anim calcmode="lin" valueType="num">
                                      <p:cBhvr>
                                        <p:cTn id="9" dur="500" fill="hold"/>
                                        <p:tgtEl>
                                          <p:spTgt spid="4">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4">
                                            <p:txEl>
                                              <p:pRg st="0" end="0"/>
                                            </p:txEl>
                                          </p:spTgt>
                                        </p:tgtEl>
                                        <p:attrNameLst>
                                          <p:attrName>style.visibility</p:attrName>
                                        </p:attrNameLst>
                                      </p:cBhvr>
                                      <p:to>
                                        <p:strVal val="visible"/>
                                      </p:to>
                                    </p:set>
                                    <p:animEffect transition="in" filter="fade">
                                      <p:cBhvr>
                                        <p:cTn id="12" dur="500"/>
                                        <p:tgtEl>
                                          <p:spTgt spid="4">
                                            <p:txEl>
                                              <p:pRg st="0" end="0"/>
                                            </p:txEl>
                                          </p:spTgt>
                                        </p:tgtEl>
                                      </p:cBhvr>
                                    </p:animEffect>
                                    <p:anim calcmode="lin" valueType="num">
                                      <p:cBhvr>
                                        <p:cTn id="13"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4">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4">
                                            <p:txEl>
                                              <p:pRg st="1" end="1"/>
                                            </p:txEl>
                                          </p:spTgt>
                                        </p:tgtEl>
                                        <p:attrNameLst>
                                          <p:attrName>style.visibility</p:attrName>
                                        </p:attrNameLst>
                                      </p:cBhvr>
                                      <p:to>
                                        <p:strVal val="visible"/>
                                      </p:to>
                                    </p:set>
                                    <p:animEffect transition="in" filter="fade">
                                      <p:cBhvr>
                                        <p:cTn id="17" dur="500"/>
                                        <p:tgtEl>
                                          <p:spTgt spid="4">
                                            <p:txEl>
                                              <p:pRg st="1" end="1"/>
                                            </p:txEl>
                                          </p:spTgt>
                                        </p:tgtEl>
                                      </p:cBhvr>
                                    </p:animEffect>
                                    <p:anim calcmode="lin" valueType="num">
                                      <p:cBhvr>
                                        <p:cTn id="18"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4">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grpId="0" nodeType="clickEffect">
                                  <p:stCondLst>
                                    <p:cond delay="0"/>
                                  </p:stCondLst>
                                  <p:childTnLst>
                                    <p:set>
                                      <p:cBhvr>
                                        <p:cTn id="23" dur="1" fill="hold">
                                          <p:stCondLst>
                                            <p:cond delay="0"/>
                                          </p:stCondLst>
                                        </p:cTn>
                                        <p:tgtEl>
                                          <p:spTgt spid="6">
                                            <p:bg/>
                                          </p:spTgt>
                                        </p:tgtEl>
                                        <p:attrNameLst>
                                          <p:attrName>style.visibility</p:attrName>
                                        </p:attrNameLst>
                                      </p:cBhvr>
                                      <p:to>
                                        <p:strVal val="visible"/>
                                      </p:to>
                                    </p:set>
                                    <p:animEffect transition="in" filter="fade">
                                      <p:cBhvr>
                                        <p:cTn id="24" dur="500"/>
                                        <p:tgtEl>
                                          <p:spTgt spid="6">
                                            <p:bg/>
                                          </p:spTgt>
                                        </p:tgtEl>
                                      </p:cBhvr>
                                    </p:animEffect>
                                    <p:anim calcmode="lin" valueType="num">
                                      <p:cBhvr>
                                        <p:cTn id="25" dur="500" fill="hold"/>
                                        <p:tgtEl>
                                          <p:spTgt spid="6">
                                            <p:bg/>
                                          </p:spTgt>
                                        </p:tgtEl>
                                        <p:attrNameLst>
                                          <p:attrName>ppt_x</p:attrName>
                                        </p:attrNameLst>
                                      </p:cBhvr>
                                      <p:tavLst>
                                        <p:tav tm="0">
                                          <p:val>
                                            <p:strVal val="#ppt_x"/>
                                          </p:val>
                                        </p:tav>
                                        <p:tav tm="100000">
                                          <p:val>
                                            <p:strVal val="#ppt_x"/>
                                          </p:val>
                                        </p:tav>
                                      </p:tavLst>
                                    </p:anim>
                                    <p:anim calcmode="lin" valueType="num">
                                      <p:cBhvr>
                                        <p:cTn id="26" dur="500" fill="hold"/>
                                        <p:tgtEl>
                                          <p:spTgt spid="6">
                                            <p:bg/>
                                          </p:spTgt>
                                        </p:tgtEl>
                                        <p:attrNameLst>
                                          <p:attrName>ppt_y</p:attrName>
                                        </p:attrNameLst>
                                      </p:cBhvr>
                                      <p:tavLst>
                                        <p:tav tm="0">
                                          <p:val>
                                            <p:strVal val="#ppt_y+.1"/>
                                          </p:val>
                                        </p:tav>
                                        <p:tav tm="100000">
                                          <p:val>
                                            <p:strVal val="#ppt_y"/>
                                          </p:val>
                                        </p:tav>
                                      </p:tavLst>
                                    </p:anim>
                                  </p:childTnLst>
                                </p:cTn>
                              </p:par>
                              <p:par>
                                <p:cTn id="27" presetID="42" presetClass="entr" presetSubtype="0" fill="hold" grpId="0" nodeType="withEffect">
                                  <p:stCondLst>
                                    <p:cond delay="0"/>
                                  </p:stCondLst>
                                  <p:childTnLst>
                                    <p:set>
                                      <p:cBhvr>
                                        <p:cTn id="28" dur="1" fill="hold">
                                          <p:stCondLst>
                                            <p:cond delay="0"/>
                                          </p:stCondLst>
                                        </p:cTn>
                                        <p:tgtEl>
                                          <p:spTgt spid="6">
                                            <p:txEl>
                                              <p:pRg st="0" end="0"/>
                                            </p:txEl>
                                          </p:spTgt>
                                        </p:tgtEl>
                                        <p:attrNameLst>
                                          <p:attrName>style.visibility</p:attrName>
                                        </p:attrNameLst>
                                      </p:cBhvr>
                                      <p:to>
                                        <p:strVal val="visible"/>
                                      </p:to>
                                    </p:set>
                                    <p:animEffect transition="in" filter="fade">
                                      <p:cBhvr>
                                        <p:cTn id="29" dur="500"/>
                                        <p:tgtEl>
                                          <p:spTgt spid="6">
                                            <p:txEl>
                                              <p:pRg st="0" end="0"/>
                                            </p:txEl>
                                          </p:spTgt>
                                        </p:tgtEl>
                                      </p:cBhvr>
                                    </p:animEffect>
                                    <p:anim calcmode="lin" valueType="num">
                                      <p:cBhvr>
                                        <p:cTn id="30"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31" dur="500" fill="hold"/>
                                        <p:tgtEl>
                                          <p:spTgt spid="6">
                                            <p:txEl>
                                              <p:pRg st="0" end="0"/>
                                            </p:txEl>
                                          </p:spTgt>
                                        </p:tgtEl>
                                        <p:attrNameLst>
                                          <p:attrName>ppt_y</p:attrName>
                                        </p:attrNameLst>
                                      </p:cBhvr>
                                      <p:tavLst>
                                        <p:tav tm="0">
                                          <p:val>
                                            <p:strVal val="#ppt_y+.1"/>
                                          </p:val>
                                        </p:tav>
                                        <p:tav tm="100000">
                                          <p:val>
                                            <p:strVal val="#ppt_y"/>
                                          </p:val>
                                        </p:tav>
                                      </p:tavLst>
                                    </p:anim>
                                  </p:childTnLst>
                                </p:cTn>
                              </p:par>
                              <p:par>
                                <p:cTn id="32" presetID="42" presetClass="entr" presetSubtype="0" fill="hold" grpId="0" nodeType="withEffect">
                                  <p:stCondLst>
                                    <p:cond delay="0"/>
                                  </p:stCondLst>
                                  <p:childTnLst>
                                    <p:set>
                                      <p:cBhvr>
                                        <p:cTn id="33" dur="1" fill="hold">
                                          <p:stCondLst>
                                            <p:cond delay="0"/>
                                          </p:stCondLst>
                                        </p:cTn>
                                        <p:tgtEl>
                                          <p:spTgt spid="6">
                                            <p:txEl>
                                              <p:pRg st="1" end="1"/>
                                            </p:txEl>
                                          </p:spTgt>
                                        </p:tgtEl>
                                        <p:attrNameLst>
                                          <p:attrName>style.visibility</p:attrName>
                                        </p:attrNameLst>
                                      </p:cBhvr>
                                      <p:to>
                                        <p:strVal val="visible"/>
                                      </p:to>
                                    </p:set>
                                    <p:animEffect transition="in" filter="fade">
                                      <p:cBhvr>
                                        <p:cTn id="34" dur="500"/>
                                        <p:tgtEl>
                                          <p:spTgt spid="6">
                                            <p:txEl>
                                              <p:pRg st="1" end="1"/>
                                            </p:txEl>
                                          </p:spTgt>
                                        </p:tgtEl>
                                      </p:cBhvr>
                                    </p:animEffect>
                                    <p:anim calcmode="lin" valueType="num">
                                      <p:cBhvr>
                                        <p:cTn id="35"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p:cTn id="36" dur="500" fill="hold"/>
                                        <p:tgtEl>
                                          <p:spTgt spid="6">
                                            <p:txEl>
                                              <p:pRg st="1" end="1"/>
                                            </p:txEl>
                                          </p:spTgt>
                                        </p:tgtEl>
                                        <p:attrNameLst>
                                          <p:attrName>ppt_y</p:attrName>
                                        </p:attrNameLst>
                                      </p:cBhvr>
                                      <p:tavLst>
                                        <p:tav tm="0">
                                          <p:val>
                                            <p:strVal val="#ppt_y+.1"/>
                                          </p:val>
                                        </p:tav>
                                        <p:tav tm="100000">
                                          <p:val>
                                            <p:strVal val="#ppt_y"/>
                                          </p:val>
                                        </p:tav>
                                      </p:tavLst>
                                    </p:anim>
                                  </p:childTnLst>
                                </p:cTn>
                              </p:par>
                              <p:par>
                                <p:cTn id="37" presetID="42" presetClass="entr" presetSubtype="0" fill="hold" grpId="0" nodeType="withEffect">
                                  <p:stCondLst>
                                    <p:cond delay="0"/>
                                  </p:stCondLst>
                                  <p:childTnLst>
                                    <p:set>
                                      <p:cBhvr>
                                        <p:cTn id="38" dur="1" fill="hold">
                                          <p:stCondLst>
                                            <p:cond delay="0"/>
                                          </p:stCondLst>
                                        </p:cTn>
                                        <p:tgtEl>
                                          <p:spTgt spid="6">
                                            <p:txEl>
                                              <p:pRg st="2" end="2"/>
                                            </p:txEl>
                                          </p:spTgt>
                                        </p:tgtEl>
                                        <p:attrNameLst>
                                          <p:attrName>style.visibility</p:attrName>
                                        </p:attrNameLst>
                                      </p:cBhvr>
                                      <p:to>
                                        <p:strVal val="visible"/>
                                      </p:to>
                                    </p:set>
                                    <p:animEffect transition="in" filter="fade">
                                      <p:cBhvr>
                                        <p:cTn id="39" dur="500"/>
                                        <p:tgtEl>
                                          <p:spTgt spid="6">
                                            <p:txEl>
                                              <p:pRg st="2" end="2"/>
                                            </p:txEl>
                                          </p:spTgt>
                                        </p:tgtEl>
                                      </p:cBhvr>
                                    </p:animEffect>
                                    <p:anim calcmode="lin" valueType="num">
                                      <p:cBhvr>
                                        <p:cTn id="40"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p:cTn id="41" dur="500" fill="hold"/>
                                        <p:tgtEl>
                                          <p:spTgt spid="6">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6" grpId="0" build="p" animBg="1"/>
    </p:bldLst>
  </p:timing>
</p:sld>
</file>

<file path=ppt/slides/slide33.xml><?xml version="1.0" encoding="utf-8"?>
<p:sld xmlns:a="http://schemas.openxmlformats.org/drawingml/2006/main" xmlns:r="http://schemas.openxmlformats.org/officeDocument/2006/relationships" xmlns:p="http://schemas.openxmlformats.org/presentationml/2006/main">
  <p:cSld name="Slide 33&amp;si=33checked= 1 &amp; amp; version = 1.0.5checked=1&amp;version=1.0.5">
    <p:spTree>
      <p:nvGrpSpPr>
        <p:cNvPr id="1" name=""/>
        <p:cNvGrpSpPr/>
        <p:nvPr/>
      </p:nvGrpSpPr>
      <p:grpSpPr>
        <a:xfrm>
          <a:off x="0" y="0"/>
          <a:ext cx="0" cy="0"/>
          <a:chOff x="0" y="0"/>
          <a:chExt cx="0" cy="0"/>
        </a:xfrm>
      </p:grpSpPr>
      <p:sp>
        <p:nvSpPr>
          <p:cNvPr id="2" name="C_4_BD#10527a740?vcp=1&amp;pid=b7fc75dcf&amp;color=0,55,96&amp;vtp=1&amp;bt=1&amp;bbb=1"/>
          <p:cNvSpPr/>
          <p:nvPr/>
        </p:nvSpPr>
        <p:spPr>
          <a:xfrm>
            <a:off x="539496" y="828000"/>
            <a:ext cx="11109960" cy="895096"/>
          </a:xfrm>
          <a:prstGeom prst="rect">
            <a:avLst/>
          </a:prstGeom>
          <a:noFill/>
          <a:ln/>
        </p:spPr>
        <p:txBody>
          <a:bodyPr wrap="none" lIns="0" tIns="0" rIns="0" bIns="0" rtlCol="0" anchor="t"/>
          <a:lstStyle/>
          <a:p>
            <a:pPr algn="ctr" latinLnBrk="1">
              <a:lnSpc>
                <a:spcPts val="4200"/>
              </a:lnSpc>
            </a:pPr>
            <a:r>
              <a:rPr lang="en-US" altLang="zh-CN" sz="2400" b="1" i="0" dirty="0">
                <a:solidFill>
                  <a:srgbClr val="003760"/>
                </a:solidFill>
                <a:latin typeface="Times New Roman" pitchFamily="34" charset="0"/>
                <a:ea typeface="微软雅黑" pitchFamily="34" charset="-122"/>
                <a:cs typeface="Times New Roman" pitchFamily="34" charset="-120"/>
              </a:rPr>
              <a:t>B组</a:t>
            </a:r>
            <a:r>
              <a:rPr lang="en-US" altLang="zh-CN" sz="2400" b="1" i="0" dirty="0">
                <a:solidFill>
                  <a:srgbClr val="003760"/>
                </a:solidFill>
                <a:latin typeface="SimSun" pitchFamily="34" charset="0"/>
                <a:ea typeface="SimSun" pitchFamily="34" charset="-122"/>
                <a:cs typeface="SimSun" pitchFamily="34" charset="-120"/>
              </a:rPr>
              <a:t> </a:t>
            </a:r>
            <a:r>
              <a:rPr lang="en-US" altLang="zh-CN" sz="2400" b="1" i="0" dirty="0">
                <a:solidFill>
                  <a:srgbClr val="003760"/>
                </a:solidFill>
                <a:latin typeface="Times New Roman" pitchFamily="34" charset="0"/>
                <a:ea typeface="微软雅黑" pitchFamily="34" charset="-122"/>
                <a:cs typeface="Times New Roman" pitchFamily="34" charset="-120"/>
              </a:rPr>
              <a:t>应考能力</a:t>
            </a:r>
            <a:endParaRPr lang="en-US" altLang="zh-CN" sz="2400" dirty="0"/>
          </a:p>
        </p:txBody>
      </p:sp>
      <mc:AlternateContent xmlns:mc="http://schemas.openxmlformats.org/markup-compatibility/2006" xmlns:a14="http://schemas.microsoft.com/office/drawing/2010/main">
        <mc:Choice Requires="a14">
          <p:sp>
            <p:nvSpPr>
              <p:cNvPr id="3" name="QC_5_BD.69_1#4634e8528?vaa=1&amp;vcp=1&amp;vop=1&amp;pid=10527a740&amp;color=36,64,97&amp;vtp=1&amp;bbb=1&amp;hb=1"/>
              <p:cNvSpPr/>
              <p:nvPr/>
            </p:nvSpPr>
            <p:spPr>
              <a:xfrm>
                <a:off x="539496" y="1354843"/>
                <a:ext cx="11109960" cy="770255"/>
              </a:xfrm>
              <a:prstGeom prst="rect">
                <a:avLst/>
              </a:prstGeom>
              <a:noFill/>
              <a:ln/>
            </p:spPr>
            <p:txBody>
              <a:bodyPr wrap="none" lIns="0" tIns="0" rIns="0" bIns="0" rtlCol="0" anchor="t"/>
              <a:lstStyle/>
              <a:p>
                <a:pPr algn="l" latinLnBrk="1">
                  <a:lnSpc>
                    <a:spcPts val="3300"/>
                  </a:lnSpc>
                </a:pPr>
                <a:r>
                  <a:rPr lang="en-US" altLang="zh-CN" sz="1800" b="1" i="0" dirty="0">
                    <a:solidFill>
                      <a:srgbClr val="244061"/>
                    </a:solidFill>
                    <a:latin typeface="Times New Roman" pitchFamily="34" charset="0"/>
                    <a:ea typeface="微软雅黑" pitchFamily="34" charset="-122"/>
                    <a:cs typeface="Times New Roman" pitchFamily="34" charset="-120"/>
                  </a:rPr>
                  <a:t>4.</a:t>
                </a:r>
                <a:r>
                  <a:rPr lang="en-US" altLang="zh-CN" sz="1800" b="0" i="0" dirty="0">
                    <a:solidFill>
                      <a:srgbClr val="244061"/>
                    </a:solidFill>
                    <a:latin typeface="Times New Roman" pitchFamily="34" charset="0"/>
                    <a:ea typeface="微软雅黑" pitchFamily="34" charset="-122"/>
                    <a:cs typeface="Times New Roman" pitchFamily="34" charset="-120"/>
                  </a:rPr>
                  <a:t>有四根长都为2的直铁条，若再选两根长都为</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𝑎</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的直铁条</a:t>
                </a:r>
                <a:r>
                  <a:rPr lang="en-US" altLang="zh-CN" sz="1800" b="0" i="0">
                    <a:solidFill>
                      <a:srgbClr val="244061"/>
                    </a:solidFill>
                    <a:latin typeface="Times New Roman" pitchFamily="34" charset="0"/>
                    <a:ea typeface="微软雅黑" pitchFamily="34" charset="-122"/>
                    <a:cs typeface="Times New Roman" pitchFamily="34" charset="-120"/>
                  </a:rPr>
                  <a:t>，使这六根铁条端点处相连能够焊接成一个对棱相等</a:t>
                </a:r>
              </a:p>
              <a:p>
                <a:pPr latinLnBrk="1">
                  <a:lnSpc>
                    <a:spcPts val="3100"/>
                  </a:lnSpc>
                </a:pPr>
                <a:r>
                  <a:rPr lang="en-US" altLang="zh-CN" b="0" i="0">
                    <a:solidFill>
                      <a:srgbClr val="244061"/>
                    </a:solidFill>
                    <a:latin typeface="Times New Roman" pitchFamily="34" charset="0"/>
                    <a:ea typeface="微软雅黑" pitchFamily="34" charset="-122"/>
                    <a:cs typeface="Times New Roman" pitchFamily="34" charset="-120"/>
                  </a:rPr>
                  <a:t>的三棱锥形的铁架</a:t>
                </a:r>
                <a:r>
                  <a:rPr lang="en-US" altLang="zh-CN" b="0" i="0" dirty="0">
                    <a:solidFill>
                      <a:srgbClr val="244061"/>
                    </a:solidFill>
                    <a:latin typeface="Times New Roman" pitchFamily="34" charset="0"/>
                    <a:ea typeface="微软雅黑" pitchFamily="34" charset="-122"/>
                    <a:cs typeface="Times New Roman" pitchFamily="34" charset="-120"/>
                  </a:rPr>
                  <a:t>，</a:t>
                </a:r>
                <a:r>
                  <a:rPr lang="en-US" altLang="zh-CN" b="0" i="0">
                    <a:solidFill>
                      <a:srgbClr val="244061"/>
                    </a:solidFill>
                    <a:latin typeface="Times New Roman" pitchFamily="34" charset="0"/>
                    <a:ea typeface="微软雅黑" pitchFamily="34" charset="-122"/>
                    <a:cs typeface="Times New Roman" pitchFamily="34" charset="-120"/>
                  </a:rPr>
                  <a:t>则此三棱锥体积的取值范围是(</a:t>
                </a:r>
                <a:r>
                  <a:rPr lang="en-US" altLang="zh-CN" b="0" i="0">
                    <a:solidFill>
                      <a:srgbClr val="244061"/>
                    </a:solidFill>
                    <a:latin typeface="SimSun" pitchFamily="34" charset="0"/>
                    <a:ea typeface="SimSun" pitchFamily="34" charset="-122"/>
                    <a:cs typeface="SimSun" pitchFamily="34" charset="-120"/>
                  </a:rPr>
                  <a:t>     </a:t>
                </a:r>
                <a:r>
                  <a:rPr lang="en-US" altLang="zh-CN" b="0" i="0">
                    <a:solidFill>
                      <a:srgbClr val="244061"/>
                    </a:solidFill>
                    <a:latin typeface="Times New Roman" pitchFamily="34" charset="0"/>
                    <a:ea typeface="微软雅黑" pitchFamily="34" charset="-122"/>
                    <a:cs typeface="Times New Roman" pitchFamily="34" charset="-120"/>
                  </a:rPr>
                  <a:t>)</a:t>
                </a:r>
                <a:endParaRPr lang="en-US" altLang="zh-CN" dirty="0"/>
              </a:p>
            </p:txBody>
          </p:sp>
        </mc:Choice>
        <mc:Fallback xmlns="">
          <p:sp>
            <p:nvSpPr>
              <p:cNvPr id="3" name="QC_5_BD.69_1#4634e8528?vaa=1&amp;vcp=1&amp;vop=1&amp;pid=10527a740&amp;color=36,64,97&amp;vtp=1&amp;bbb=1&amp;hb=1"/>
              <p:cNvSpPr>
                <a:spLocks noRot="1" noChangeAspect="1" noMove="1" noResize="1" noEditPoints="1" noAdjustHandles="1" noChangeArrowheads="1" noChangeShapeType="1" noTextEdit="1"/>
              </p:cNvSpPr>
              <p:nvPr/>
            </p:nvSpPr>
            <p:spPr>
              <a:xfrm>
                <a:off x="539496" y="1354843"/>
                <a:ext cx="11109960" cy="770255"/>
              </a:xfrm>
              <a:prstGeom prst="rect">
                <a:avLst/>
              </a:prstGeom>
              <a:blipFill>
                <a:blip r:embed="rId3"/>
                <a:stretch>
                  <a:fillRect l="-1317" b="-18110"/>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5" name="QC_5_BD.69_2#4634e8528.choices?vaa=1&amp;vcp=1&amp;vop=1&amp;pid=10527a740&amp;color=36,64,97&amp;vtp=1&amp;bbb=1"/>
              <p:cNvSpPr/>
              <p:nvPr/>
            </p:nvSpPr>
            <p:spPr>
              <a:xfrm>
                <a:off x="539496" y="2137751"/>
                <a:ext cx="11109960" cy="471424"/>
              </a:xfrm>
              <a:prstGeom prst="rect">
                <a:avLst/>
              </a:prstGeom>
              <a:noFill/>
              <a:ln/>
            </p:spPr>
            <p:txBody>
              <a:bodyPr wrap="none" lIns="0" tIns="0" rIns="0" bIns="0" rtlCol="0" anchor="t"/>
              <a:lstStyle/>
              <a:p>
                <a:pPr latinLnBrk="1">
                  <a:lnSpc>
                    <a:spcPts val="3800"/>
                  </a:lnSpc>
                  <a:tabLst>
                    <a:tab pos="2942590" algn="l"/>
                    <a:tab pos="5758180" algn="l"/>
                    <a:tab pos="8573770" algn="l"/>
                  </a:tabLst>
                </a:pPr>
                <a:r>
                  <a:rPr lang="en-US" altLang="zh-CN" sz="1800" b="0" i="0" dirty="0">
                    <a:solidFill>
                      <a:srgbClr val="244061"/>
                    </a:solidFill>
                    <a:latin typeface="Times New Roman" pitchFamily="34" charset="0"/>
                    <a:ea typeface="微软雅黑" pitchFamily="34" charset="-122"/>
                    <a:cs typeface="Times New Roman" pitchFamily="34" charset="-120"/>
                  </a:rPr>
                  <a:t>A.</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(0,</m:t>
                    </m:r>
                    <m:f>
                      <m:f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244061"/>
                            </a:solidFill>
                            <a:latin typeface="Cambria Math" pitchFamily="34" charset="0"/>
                            <a:ea typeface="Cambria Math" pitchFamily="34" charset="-122"/>
                            <a:cs typeface="Cambria Math" pitchFamily="34" charset="-120"/>
                          </a:rPr>
                          <m:t>16</m:t>
                        </m:r>
                        <m:rad>
                          <m:radPr>
                            <m:degHide m:val="on"/>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244061"/>
                                </a:solidFill>
                                <a:latin typeface="Cambria Math" pitchFamily="34" charset="0"/>
                                <a:ea typeface="Cambria Math" pitchFamily="34" charset="-122"/>
                                <a:cs typeface="Cambria Math" pitchFamily="34" charset="-120"/>
                              </a:rPr>
                              <m:t>3</m:t>
                            </m:r>
                          </m:e>
                        </m:rad>
                      </m:num>
                      <m:den>
                        <m:r>
                          <a:rPr lang="en-US" altLang="zh-CN" sz="1800" b="0" i="0">
                            <a:solidFill>
                              <a:srgbClr val="244061"/>
                            </a:solidFill>
                            <a:latin typeface="Cambria Math" pitchFamily="34" charset="0"/>
                            <a:ea typeface="Cambria Math" pitchFamily="34" charset="-122"/>
                            <a:cs typeface="Cambria Math" pitchFamily="34" charset="-120"/>
                          </a:rPr>
                          <m:t>27</m:t>
                        </m:r>
                      </m:den>
                    </m:f>
                    <m:r>
                      <a:rPr lang="en-US" altLang="zh-CN" sz="1800" b="0" i="0">
                        <a:solidFill>
                          <a:srgbClr val="244061"/>
                        </a:solidFill>
                        <a:latin typeface="Cambria Math" pitchFamily="34" charset="0"/>
                        <a:ea typeface="Cambria Math" pitchFamily="34" charset="-122"/>
                        <a:cs typeface="Cambria Math" pitchFamily="34" charset="-120"/>
                      </a:rPr>
                      <m:t>]</m:t>
                    </m:r>
                  </m:oMath>
                </a14:m>
                <a:r>
                  <a:rPr lang="en-US" altLang="zh-CN" sz="1800" b="0" i="0" spc="-10300">
                    <a:solidFill>
                      <a:srgbClr val="244061"/>
                    </a:solidFill>
                    <a:latin typeface="SimSun" pitchFamily="34" charset="0"/>
                    <a:ea typeface="SimSun" pitchFamily="34" charset="-122"/>
                    <a:cs typeface="SimSu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B</a:t>
                </a:r>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(0,</m:t>
                    </m:r>
                    <m:f>
                      <m:f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244061"/>
                            </a:solidFill>
                            <a:latin typeface="Cambria Math" pitchFamily="34" charset="0"/>
                            <a:ea typeface="Cambria Math" pitchFamily="34" charset="-122"/>
                            <a:cs typeface="Cambria Math" pitchFamily="34" charset="-120"/>
                          </a:rPr>
                          <m:t>8</m:t>
                        </m:r>
                        <m:rad>
                          <m:radPr>
                            <m:degHide m:val="on"/>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244061"/>
                                </a:solidFill>
                                <a:latin typeface="Cambria Math" pitchFamily="34" charset="0"/>
                                <a:ea typeface="Cambria Math" pitchFamily="34" charset="-122"/>
                                <a:cs typeface="Cambria Math" pitchFamily="34" charset="-120"/>
                              </a:rPr>
                              <m:t>3</m:t>
                            </m:r>
                          </m:e>
                        </m:rad>
                      </m:num>
                      <m:den>
                        <m:r>
                          <a:rPr lang="en-US" altLang="zh-CN" sz="1800" b="0" i="0">
                            <a:solidFill>
                              <a:srgbClr val="244061"/>
                            </a:solidFill>
                            <a:latin typeface="Cambria Math" pitchFamily="34" charset="0"/>
                            <a:ea typeface="Cambria Math" pitchFamily="34" charset="-122"/>
                            <a:cs typeface="Cambria Math" pitchFamily="34" charset="-120"/>
                          </a:rPr>
                          <m:t>27</m:t>
                        </m:r>
                      </m:den>
                    </m:f>
                    <m:r>
                      <a:rPr lang="en-US" altLang="zh-CN" sz="1800" b="0" i="0">
                        <a:solidFill>
                          <a:srgbClr val="244061"/>
                        </a:solidFill>
                        <a:latin typeface="Cambria Math" pitchFamily="34" charset="0"/>
                        <a:ea typeface="Cambria Math" pitchFamily="34" charset="-122"/>
                        <a:cs typeface="Cambria Math" pitchFamily="34" charset="-120"/>
                      </a:rPr>
                      <m:t>]</m:t>
                    </m:r>
                  </m:oMath>
                </a14:m>
                <a:r>
                  <a:rPr lang="en-US" altLang="zh-CN" sz="1800" b="0" i="0" spc="-10300">
                    <a:solidFill>
                      <a:srgbClr val="244061"/>
                    </a:solidFill>
                    <a:latin typeface="SimSun" pitchFamily="34" charset="0"/>
                    <a:ea typeface="SimSun" pitchFamily="34" charset="-122"/>
                    <a:cs typeface="SimSu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C</a:t>
                </a:r>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(0,</m:t>
                    </m:r>
                    <m:f>
                      <m:f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244061"/>
                            </a:solidFill>
                            <a:latin typeface="Cambria Math" pitchFamily="34" charset="0"/>
                            <a:ea typeface="Cambria Math" pitchFamily="34" charset="-122"/>
                            <a:cs typeface="Cambria Math" pitchFamily="34" charset="-120"/>
                          </a:rPr>
                          <m:t>2</m:t>
                        </m:r>
                        <m:rad>
                          <m:radPr>
                            <m:degHide m:val="on"/>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244061"/>
                                </a:solidFill>
                                <a:latin typeface="Cambria Math" pitchFamily="34" charset="0"/>
                                <a:ea typeface="Cambria Math" pitchFamily="34" charset="-122"/>
                                <a:cs typeface="Cambria Math" pitchFamily="34" charset="-120"/>
                              </a:rPr>
                              <m:t>3</m:t>
                            </m:r>
                          </m:e>
                        </m:rad>
                      </m:num>
                      <m:den>
                        <m:r>
                          <a:rPr lang="en-US" altLang="zh-CN" sz="1800" b="0" i="0">
                            <a:solidFill>
                              <a:srgbClr val="244061"/>
                            </a:solidFill>
                            <a:latin typeface="Cambria Math" pitchFamily="34" charset="0"/>
                            <a:ea typeface="Cambria Math" pitchFamily="34" charset="-122"/>
                            <a:cs typeface="Cambria Math" pitchFamily="34" charset="-120"/>
                          </a:rPr>
                          <m:t>3</m:t>
                        </m:r>
                      </m:den>
                    </m:f>
                    <m:r>
                      <a:rPr lang="en-US" altLang="zh-CN" sz="1800" b="0" i="0">
                        <a:solidFill>
                          <a:srgbClr val="244061"/>
                        </a:solidFill>
                        <a:latin typeface="Cambria Math" pitchFamily="34" charset="0"/>
                        <a:ea typeface="Cambria Math" pitchFamily="34" charset="-122"/>
                        <a:cs typeface="Cambria Math" pitchFamily="34" charset="-120"/>
                      </a:rPr>
                      <m:t>]</m:t>
                    </m:r>
                  </m:oMath>
                </a14:m>
                <a:r>
                  <a:rPr lang="en-US" altLang="zh-CN" sz="1800" b="0" i="0" spc="-10300">
                    <a:solidFill>
                      <a:srgbClr val="244061"/>
                    </a:solidFill>
                    <a:latin typeface="SimSun" pitchFamily="34" charset="0"/>
                    <a:ea typeface="SimSun" pitchFamily="34" charset="-122"/>
                    <a:cs typeface="SimSu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D</a:t>
                </a:r>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(0,</m:t>
                    </m:r>
                    <m:f>
                      <m:f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fPr>
                      <m:num>
                        <m:rad>
                          <m:radPr>
                            <m:degHide m:val="on"/>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244061"/>
                                </a:solidFill>
                                <a:latin typeface="Cambria Math" pitchFamily="34" charset="0"/>
                                <a:ea typeface="Cambria Math" pitchFamily="34" charset="-122"/>
                                <a:cs typeface="Cambria Math" pitchFamily="34" charset="-120"/>
                              </a:rPr>
                              <m:t>3</m:t>
                            </m:r>
                          </m:e>
                        </m:rad>
                      </m:num>
                      <m:den>
                        <m:r>
                          <a:rPr lang="en-US" altLang="zh-CN" sz="1800" b="0" i="0">
                            <a:solidFill>
                              <a:srgbClr val="244061"/>
                            </a:solidFill>
                            <a:latin typeface="Cambria Math" pitchFamily="34" charset="0"/>
                            <a:ea typeface="Cambria Math" pitchFamily="34" charset="-122"/>
                            <a:cs typeface="Cambria Math" pitchFamily="34" charset="-120"/>
                          </a:rPr>
                          <m:t>3</m:t>
                        </m:r>
                      </m:den>
                    </m:f>
                    <m:r>
                      <a:rPr lang="en-US" altLang="zh-CN" sz="1800" b="0" i="0">
                        <a:solidFill>
                          <a:srgbClr val="244061"/>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800" dirty="0"/>
              </a:p>
            </p:txBody>
          </p:sp>
        </mc:Choice>
        <mc:Fallback xmlns="">
          <p:sp>
            <p:nvSpPr>
              <p:cNvPr id="5" name="QC_5_BD.69_2#4634e8528.choices?vaa=1&amp;vcp=1&amp;vop=1&amp;pid=10527a740&amp;color=36,64,97&amp;vtp=1&amp;bbb=1"/>
              <p:cNvSpPr>
                <a:spLocks noRot="1" noChangeAspect="1" noMove="1" noResize="1" noEditPoints="1" noAdjustHandles="1" noChangeArrowheads="1" noChangeShapeType="1" noTextEdit="1"/>
              </p:cNvSpPr>
              <p:nvPr/>
            </p:nvSpPr>
            <p:spPr>
              <a:xfrm>
                <a:off x="539496" y="2137751"/>
                <a:ext cx="11109960" cy="471424"/>
              </a:xfrm>
              <a:prstGeom prst="rect">
                <a:avLst/>
              </a:prstGeom>
              <a:blipFill>
                <a:blip r:embed="rId4"/>
                <a:stretch>
                  <a:fillRect l="-1317" b="-16883"/>
                </a:stretch>
              </a:blipFill>
              <a:ln/>
            </p:spPr>
            <p:txBody>
              <a:bodyPr/>
              <a:lstStyle/>
              <a:p>
                <a:r>
                  <a:rPr lang="zh-CN" altLang="en-US">
                    <a:noFill/>
                  </a:rPr>
                  <a:t> </a:t>
                </a:r>
              </a:p>
            </p:txBody>
          </p:sp>
        </mc:Fallback>
      </mc:AlternateContent>
    </p:spTree>
  </p:cSld>
  <p:clrMapOvr>
    <a:masterClrMapping/>
  </p:clrMapOvr>
  <p:transition/>
</p:sld>
</file>

<file path=ppt/slides/slide34.xml><?xml version="1.0" encoding="utf-8"?>
<p:sld xmlns:a="http://schemas.openxmlformats.org/drawingml/2006/main" xmlns:r="http://schemas.openxmlformats.org/officeDocument/2006/relationships" xmlns:p="http://schemas.openxmlformats.org/presentationml/2006/main">
  <p:cSld name="Slide 34&amp;si=34checked= 1 &amp; amp; version = 1.0.5checked=1&amp;version=1.0.5">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C_5_AS.71_1#4634e8528?vaa=1&amp;vcp=1&amp;vop=1&amp;pid=10527a740&amp;color=36,64,97&amp;vtp=1&amp;bt=1&amp;bbb=1"/>
              <p:cNvSpPr/>
              <p:nvPr/>
            </p:nvSpPr>
            <p:spPr>
              <a:xfrm>
                <a:off x="539496" y="1456962"/>
                <a:ext cx="11109960" cy="363665"/>
              </a:xfrm>
              <a:prstGeom prst="rect">
                <a:avLst/>
              </a:prstGeom>
              <a:noFill/>
              <a:ln/>
            </p:spPr>
            <p:txBody>
              <a:bodyPr wrap="none" lIns="0" tIns="0" rIns="0" bIns="0" rtlCol="0" anchor="t"/>
              <a:lstStyle/>
              <a:p>
                <a:pPr algn="l" latinLnBrk="1">
                  <a:lnSpc>
                    <a:spcPts val="32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0" i="0" dirty="0">
                    <a:solidFill>
                      <a:srgbClr val="003760"/>
                    </a:solidFill>
                    <a:latin typeface="Times New Roman" pitchFamily="34" charset="0"/>
                    <a:ea typeface="微软雅黑" pitchFamily="34" charset="-122"/>
                    <a:cs typeface="Times New Roman" pitchFamily="34" charset="-120"/>
                  </a:rPr>
                  <a:t>如图所示，设</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𝐴𝐵</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𝐶𝐷</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𝑎</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𝑎</m:t>
                    </m:r>
                    <m:r>
                      <a:rPr lang="en-US" altLang="zh-CN" sz="1800" b="0" i="0">
                        <a:solidFill>
                          <a:srgbClr val="003760"/>
                        </a:solidFill>
                        <a:latin typeface="Cambria Math" pitchFamily="34" charset="0"/>
                        <a:ea typeface="Cambria Math" pitchFamily="34" charset="-122"/>
                        <a:cs typeface="Cambria Math" pitchFamily="34" charset="-120"/>
                      </a:rPr>
                      <m:t>&gt;0)</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𝐴𝐶</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𝐴𝐷</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𝐵𝐷</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𝐵𝐶</m:t>
                    </m:r>
                    <m:r>
                      <a:rPr lang="en-US" altLang="zh-CN" sz="1800" b="0" i="0">
                        <a:solidFill>
                          <a:srgbClr val="003760"/>
                        </a:solidFill>
                        <a:latin typeface="Cambria Math" pitchFamily="34" charset="0"/>
                        <a:ea typeface="Cambria Math" pitchFamily="34" charset="-122"/>
                        <a:cs typeface="Cambria Math" pitchFamily="34" charset="-120"/>
                      </a:rPr>
                      <m:t>=2</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p:txBody>
          </p:sp>
        </mc:Choice>
        <mc:Fallback xmlns="">
          <p:sp>
            <p:nvSpPr>
              <p:cNvPr id="2" name="QC_5_AS.71_1#4634e8528?vaa=1&amp;vcp=1&amp;vop=1&amp;pid=10527a740&amp;color=36,64,97&amp;vtp=1&amp;bt=1&amp;bbb=1"/>
              <p:cNvSpPr>
                <a:spLocks noRot="1" noChangeAspect="1" noMove="1" noResize="1" noEditPoints="1" noAdjustHandles="1" noChangeArrowheads="1" noChangeShapeType="1" noTextEdit="1"/>
              </p:cNvSpPr>
              <p:nvPr/>
            </p:nvSpPr>
            <p:spPr>
              <a:xfrm>
                <a:off x="539496" y="1456962"/>
                <a:ext cx="11109960" cy="363665"/>
              </a:xfrm>
              <a:prstGeom prst="rect">
                <a:avLst/>
              </a:prstGeom>
              <a:blipFill>
                <a:blip r:embed="rId3"/>
                <a:stretch>
                  <a:fillRect l="-1317" b="-38333"/>
                </a:stretch>
              </a:blipFill>
              <a:ln/>
            </p:spPr>
            <p:txBody>
              <a:bodyPr/>
              <a:lstStyle/>
              <a:p>
                <a:r>
                  <a:rPr lang="zh-CN" altLang="en-US">
                    <a:noFill/>
                  </a:rPr>
                  <a:t> </a:t>
                </a:r>
              </a:p>
            </p:txBody>
          </p:sp>
        </mc:Fallback>
      </mc:AlternateContent>
      <p:pic>
        <p:nvPicPr>
          <p:cNvPr id="3" name="QC_5_AS.71_2#4634e8528?vaa=1&amp;vcp=1&amp;vop=1&amp;pid=10527a740&amp;color=36,64,97&amp;tib=255,255,255&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5449824" y="1957596"/>
            <a:ext cx="1289304" cy="1700784"/>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xmlns:a14="http://schemas.microsoft.com/office/drawing/2010/main">
        <mc:Choice Requires="a14">
          <p:sp>
            <p:nvSpPr>
              <p:cNvPr id="4" name="QC_5_AS.71_3#4634e8528?vaa=1&amp;vcp=1&amp;vop=1&amp;pid=10527a740&amp;color=36,64,97&amp;vtp=1&amp;bbb=1&amp;hb=1"/>
              <p:cNvSpPr/>
              <p:nvPr/>
            </p:nvSpPr>
            <p:spPr>
              <a:xfrm>
                <a:off x="539496" y="3786396"/>
                <a:ext cx="11109960" cy="1703578"/>
              </a:xfrm>
              <a:prstGeom prst="rect">
                <a:avLst/>
              </a:prstGeom>
              <a:noFill/>
              <a:ln/>
            </p:spPr>
            <p:txBody>
              <a:bodyPr wrap="none" lIns="0" tIns="0" rIns="0" bIns="0" rtlCol="0" anchor="t"/>
              <a:lstStyle/>
              <a:p>
                <a:pPr algn="l" latinLnBrk="1">
                  <a:lnSpc>
                    <a:spcPts val="4900"/>
                  </a:lnSpc>
                </a:pPr>
                <a:r>
                  <a:rPr lang="en-US" altLang="zh-CN" sz="1800" b="0" i="0" dirty="0">
                    <a:solidFill>
                      <a:srgbClr val="003760"/>
                    </a:solidFill>
                    <a:latin typeface="Times New Roman" pitchFamily="34" charset="0"/>
                    <a:ea typeface="微软雅黑" pitchFamily="34" charset="-122"/>
                    <a:cs typeface="Times New Roman" pitchFamily="34" charset="-120"/>
                  </a:rPr>
                  <a:t>过点</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𝐴</m:t>
                    </m:r>
                  </m:oMath>
                </a14:m>
                <a:r>
                  <a:rPr lang="en-US" altLang="zh-CN" sz="1800" b="0" i="0" dirty="0">
                    <a:solidFill>
                      <a:srgbClr val="003760"/>
                    </a:solidFill>
                    <a:latin typeface="Times New Roman" pitchFamily="34" charset="0"/>
                    <a:ea typeface="微软雅黑" pitchFamily="34" charset="-122"/>
                    <a:cs typeface="Times New Roman" pitchFamily="34" charset="-120"/>
                  </a:rPr>
                  <a:t>作</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𝐴𝐸</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𝐶𝐷</m:t>
                    </m:r>
                  </m:oMath>
                </a14:m>
                <a:r>
                  <a:rPr lang="en-US" altLang="zh-CN" sz="1800" b="0" i="0" dirty="0">
                    <a:solidFill>
                      <a:srgbClr val="003760"/>
                    </a:solidFill>
                    <a:latin typeface="Times New Roman" pitchFamily="34" charset="0"/>
                    <a:ea typeface="微软雅黑" pitchFamily="34" charset="-122"/>
                    <a:cs typeface="Times New Roman" pitchFamily="34" charset="-120"/>
                  </a:rPr>
                  <a:t>于点</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𝐸</m:t>
                    </m:r>
                  </m:oMath>
                </a14:m>
                <a:r>
                  <a:rPr lang="en-US" altLang="zh-CN" sz="1800" b="0" i="0" dirty="0">
                    <a:solidFill>
                      <a:srgbClr val="003760"/>
                    </a:solidFill>
                    <a:latin typeface="Times New Roman" pitchFamily="34" charset="0"/>
                    <a:ea typeface="微软雅黑" pitchFamily="34" charset="-122"/>
                    <a:cs typeface="Times New Roman" pitchFamily="34" charset="-120"/>
                  </a:rPr>
                  <a:t>，连接</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𝐵𝐸</m:t>
                    </m:r>
                  </m:oMath>
                </a14:m>
                <a:r>
                  <a:rPr lang="en-US" altLang="zh-CN" sz="1800" b="0" i="0" dirty="0">
                    <a:solidFill>
                      <a:srgbClr val="003760"/>
                    </a:solidFill>
                    <a:latin typeface="Times New Roman" pitchFamily="34" charset="0"/>
                    <a:ea typeface="微软雅黑" pitchFamily="34" charset="-122"/>
                    <a:cs typeface="Times New Roman" pitchFamily="34" charset="-120"/>
                  </a:rPr>
                  <a:t>，则</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𝐴𝐸</m:t>
                    </m:r>
                    <m:r>
                      <a:rPr lang="en-US" altLang="zh-CN" sz="1800" b="0" i="0">
                        <a:solidFill>
                          <a:srgbClr val="003760"/>
                        </a:solidFill>
                        <a:latin typeface="Cambria Math" pitchFamily="34" charset="0"/>
                        <a:ea typeface="Cambria Math" pitchFamily="34" charset="-122"/>
                        <a:cs typeface="Cambria Math" pitchFamily="34" charset="-120"/>
                      </a:rPr>
                      <m:t>=</m:t>
                    </m:r>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4−</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𝑎</m:t>
                                </m:r>
                              </m:e>
                              <m:sup>
                                <m:r>
                                  <a:rPr lang="en-US" altLang="zh-CN" sz="1800" b="0" i="0">
                                    <a:solidFill>
                                      <a:srgbClr val="003760"/>
                                    </a:solidFill>
                                    <a:latin typeface="Cambria Math" pitchFamily="34" charset="0"/>
                                    <a:ea typeface="Cambria Math" pitchFamily="34" charset="-122"/>
                                    <a:cs typeface="Cambria Math" pitchFamily="34" charset="-120"/>
                                  </a:rPr>
                                  <m:t>2</m:t>
                                </m:r>
                              </m:sup>
                            </m:sSup>
                          </m:num>
                          <m:den>
                            <m:r>
                              <a:rPr lang="en-US" altLang="zh-CN" sz="1800" b="0" i="0">
                                <a:solidFill>
                                  <a:srgbClr val="003760"/>
                                </a:solidFill>
                                <a:latin typeface="Cambria Math" pitchFamily="34" charset="0"/>
                                <a:ea typeface="Cambria Math" pitchFamily="34" charset="-122"/>
                                <a:cs typeface="Cambria Math" pitchFamily="34" charset="-120"/>
                              </a:rPr>
                              <m:t>4</m:t>
                            </m:r>
                          </m:den>
                        </m:f>
                      </m:e>
                    </m:rad>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𝐵𝐸</m:t>
                    </m:r>
                  </m:oMath>
                </a14:m>
                <a:r>
                  <a:rPr lang="en-US" altLang="zh-CN" sz="1800" b="0" i="0" dirty="0">
                    <a:solidFill>
                      <a:srgbClr val="003760"/>
                    </a:solidFill>
                    <a:latin typeface="Times New Roman" pitchFamily="34" charset="0"/>
                    <a:ea typeface="微软雅黑" pitchFamily="34" charset="-122"/>
                    <a:cs typeface="Times New Roman" pitchFamily="34" charset="-120"/>
                  </a:rPr>
                  <a:t>.又</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𝐴𝐵</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𝑎</m:t>
                    </m:r>
                  </m:oMath>
                </a14:m>
                <a:r>
                  <a:rPr lang="en-US" altLang="zh-CN" sz="1800" b="0" i="0" dirty="0">
                    <a:solidFill>
                      <a:srgbClr val="003760"/>
                    </a:solidFill>
                    <a:latin typeface="Times New Roman" pitchFamily="34" charset="0"/>
                    <a:ea typeface="微软雅黑" pitchFamily="34" charset="-122"/>
                    <a:cs typeface="Times New Roman" pitchFamily="34" charset="-120"/>
                  </a:rPr>
                  <a:t>，所以</a:t>
                </a:r>
                <a14:m>
                  <m:oMath xmlns:m="http://schemas.openxmlformats.org/officeDocument/2006/math">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𝑆</m:t>
                        </m:r>
                      </m:e>
                      <m:sub>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𝐴𝐵𝐸</m:t>
                        </m:r>
                      </m:sub>
                    </m:sSub>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𝑎</m:t>
                    </m:r>
                    <m:r>
                      <a:rPr lang="en-US" altLang="zh-CN" sz="1800" b="0" i="0">
                        <a:solidFill>
                          <a:srgbClr val="003760"/>
                        </a:solidFill>
                        <a:latin typeface="Cambria Math" pitchFamily="34" charset="0"/>
                        <a:ea typeface="Cambria Math" pitchFamily="34" charset="-122"/>
                        <a:cs typeface="Cambria Math" pitchFamily="34" charset="-120"/>
                      </a:rPr>
                      <m:t>⋅</m:t>
                    </m:r>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4−</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𝑎</m:t>
                                </m:r>
                              </m:e>
                              <m:sup>
                                <m:r>
                                  <a:rPr lang="en-US" altLang="zh-CN" sz="1800" b="0" i="0">
                                    <a:solidFill>
                                      <a:srgbClr val="003760"/>
                                    </a:solidFill>
                                    <a:latin typeface="Cambria Math" pitchFamily="34" charset="0"/>
                                    <a:ea typeface="Cambria Math" pitchFamily="34" charset="-122"/>
                                    <a:cs typeface="Cambria Math" pitchFamily="34" charset="-120"/>
                                  </a:rPr>
                                  <m:t>2</m:t>
                                </m:r>
                              </m:sup>
                            </m:sSup>
                          </m:num>
                          <m:den>
                            <m:r>
                              <a:rPr lang="en-US" altLang="zh-CN" sz="1800" b="0" i="0">
                                <a:solidFill>
                                  <a:srgbClr val="003760"/>
                                </a:solidFill>
                                <a:latin typeface="Cambria Math" pitchFamily="34" charset="0"/>
                                <a:ea typeface="Cambria Math" pitchFamily="34" charset="-122"/>
                                <a:cs typeface="Cambria Math" pitchFamily="34" charset="-120"/>
                              </a:rPr>
                              <m:t>2</m:t>
                            </m:r>
                          </m:den>
                        </m:f>
                      </m:e>
                    </m:rad>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，所以</a:t>
                </a:r>
              </a:p>
              <a:p>
                <a:pPr latinLnBrk="1">
                  <a:lnSpc>
                    <a:spcPts val="4900"/>
                  </a:lnSpc>
                </a:pPr>
                <a14:m>
                  <m:oMath xmlns:m="http://schemas.openxmlformats.org/officeDocument/2006/math">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𝑉</m:t>
                        </m:r>
                      </m:e>
                      <m:sub>
                        <m:r>
                          <a:rPr lang="en-US" altLang="zh-CN" sz="1800" b="0" i="0">
                            <a:solidFill>
                              <a:srgbClr val="003760"/>
                            </a:solidFill>
                            <a:latin typeface="Cambria Math" pitchFamily="34" charset="0"/>
                            <a:ea typeface="Cambria Math" pitchFamily="34" charset="-122"/>
                            <a:cs typeface="Cambria Math" pitchFamily="34" charset="-120"/>
                          </a:rPr>
                          <m:t>𝐴</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𝐵𝐶𝐷</m:t>
                        </m:r>
                      </m:sub>
                    </m:sSub>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3</m:t>
                        </m:r>
                      </m:den>
                    </m:f>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𝑎</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a:solidFill>
                          <a:srgbClr val="003760"/>
                        </a:solidFill>
                        <a:latin typeface="Cambria Math" pitchFamily="34" charset="0"/>
                        <a:ea typeface="Cambria Math" pitchFamily="34" charset="-122"/>
                        <a:cs typeface="Cambria Math" pitchFamily="34" charset="-120"/>
                      </a:rPr>
                      <m:t>𝑎</m:t>
                    </m:r>
                    <m:r>
                      <a:rPr lang="en-US" altLang="zh-CN" sz="1800" b="0" i="0">
                        <a:solidFill>
                          <a:srgbClr val="003760"/>
                        </a:solidFill>
                        <a:latin typeface="Cambria Math" pitchFamily="34" charset="0"/>
                        <a:ea typeface="Cambria Math" pitchFamily="34" charset="-122"/>
                        <a:cs typeface="Cambria Math" pitchFamily="34" charset="-120"/>
                      </a:rPr>
                      <m:t>⋅</m:t>
                    </m:r>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4−</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𝑎</m:t>
                                </m:r>
                              </m:e>
                              <m:sup>
                                <m:r>
                                  <a:rPr lang="en-US" altLang="zh-CN" sz="1800" b="0" i="0">
                                    <a:solidFill>
                                      <a:srgbClr val="003760"/>
                                    </a:solidFill>
                                    <a:latin typeface="Cambria Math" pitchFamily="34" charset="0"/>
                                    <a:ea typeface="Cambria Math" pitchFamily="34" charset="-122"/>
                                    <a:cs typeface="Cambria Math" pitchFamily="34" charset="-120"/>
                                  </a:rPr>
                                  <m:t>2</m:t>
                                </m:r>
                              </m:sup>
                            </m:sSup>
                          </m:num>
                          <m:den>
                            <m:r>
                              <a:rPr lang="en-US" altLang="zh-CN" sz="1800" b="0" i="0">
                                <a:solidFill>
                                  <a:srgbClr val="003760"/>
                                </a:solidFill>
                                <a:latin typeface="Cambria Math" pitchFamily="34" charset="0"/>
                                <a:ea typeface="Cambria Math" pitchFamily="34" charset="-122"/>
                                <a:cs typeface="Cambria Math" pitchFamily="34" charset="-120"/>
                              </a:rPr>
                              <m:t>2</m:t>
                            </m:r>
                          </m:den>
                        </m:f>
                      </m:e>
                    </m:rad>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6</m:t>
                        </m:r>
                      </m:den>
                    </m:f>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4</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𝑎</m:t>
                            </m:r>
                          </m:e>
                          <m:sup>
                            <m:r>
                              <a:rPr lang="en-US" altLang="zh-CN" sz="1800" b="0" i="0">
                                <a:solidFill>
                                  <a:srgbClr val="003760"/>
                                </a:solidFill>
                                <a:latin typeface="Cambria Math" pitchFamily="34" charset="0"/>
                                <a:ea typeface="Cambria Math" pitchFamily="34" charset="-122"/>
                                <a:cs typeface="Cambria Math" pitchFamily="34" charset="-120"/>
                              </a:rPr>
                              <m:t>4</m:t>
                            </m:r>
                          </m:sup>
                        </m:sSup>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𝑎</m:t>
                                </m:r>
                              </m:e>
                              <m:sup>
                                <m:r>
                                  <a:rPr lang="en-US" altLang="zh-CN" sz="1800" b="0" i="0">
                                    <a:solidFill>
                                      <a:srgbClr val="003760"/>
                                    </a:solidFill>
                                    <a:latin typeface="Cambria Math" pitchFamily="34" charset="0"/>
                                    <a:ea typeface="Cambria Math" pitchFamily="34" charset="-122"/>
                                    <a:cs typeface="Cambria Math" pitchFamily="34" charset="-120"/>
                                  </a:rPr>
                                  <m:t>6</m:t>
                                </m:r>
                              </m:sup>
                            </m:sSup>
                          </m:num>
                          <m:den>
                            <m:r>
                              <a:rPr lang="en-US" altLang="zh-CN" sz="1800" b="0" i="0">
                                <a:solidFill>
                                  <a:srgbClr val="003760"/>
                                </a:solidFill>
                                <a:latin typeface="Cambria Math" pitchFamily="34" charset="0"/>
                                <a:ea typeface="Cambria Math" pitchFamily="34" charset="-122"/>
                                <a:cs typeface="Cambria Math" pitchFamily="34" charset="-120"/>
                              </a:rPr>
                              <m:t>2</m:t>
                            </m:r>
                          </m:den>
                        </m:f>
                      </m:e>
                    </m:rad>
                    <m:r>
                      <a:rPr lang="en-US" altLang="zh-CN" sz="1800" b="0" i="0">
                        <a:solidFill>
                          <a:srgbClr val="003760"/>
                        </a:solidFill>
                        <a:latin typeface="Cambria Math" pitchFamily="34" charset="0"/>
                        <a:ea typeface="Cambria Math" pitchFamily="34" charset="-122"/>
                        <a:cs typeface="Cambria Math" pitchFamily="34" charset="-120"/>
                      </a:rPr>
                      <m:t>(0&lt;</m:t>
                    </m:r>
                    <m:r>
                      <a:rPr lang="en-US" altLang="zh-CN" sz="1800" b="0" i="0">
                        <a:solidFill>
                          <a:srgbClr val="003760"/>
                        </a:solidFill>
                        <a:latin typeface="Cambria Math" pitchFamily="34" charset="0"/>
                        <a:ea typeface="Cambria Math" pitchFamily="34" charset="-122"/>
                        <a:cs typeface="Cambria Math" pitchFamily="34" charset="-120"/>
                      </a:rPr>
                      <m:t>𝑎</m:t>
                    </m:r>
                    <m:r>
                      <a:rPr lang="en-US" altLang="zh-CN" sz="1800" b="0" i="0">
                        <a:solidFill>
                          <a:srgbClr val="003760"/>
                        </a:solidFill>
                        <a:latin typeface="Cambria Math" pitchFamily="34" charset="0"/>
                        <a:ea typeface="Cambria Math" pitchFamily="34" charset="-122"/>
                        <a:cs typeface="Cambria Math" pitchFamily="34" charset="-120"/>
                      </a:rPr>
                      <m:t>&lt;2</m:t>
                    </m:r>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2</m:t>
                        </m:r>
                      </m:e>
                    </m:rad>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latinLnBrk="1">
                  <a:lnSpc>
                    <a:spcPts val="3700"/>
                  </a:lnSpc>
                </a:pPr>
                <a:r>
                  <a:rPr lang="en-US" altLang="zh-CN" b="0" i="0">
                    <a:solidFill>
                      <a:srgbClr val="003760"/>
                    </a:solidFill>
                    <a:latin typeface="Times New Roman" pitchFamily="34" charset="0"/>
                    <a:ea typeface="微软雅黑" pitchFamily="34" charset="-122"/>
                    <a:cs typeface="Times New Roman" pitchFamily="34" charset="-120"/>
                  </a:rPr>
                  <a:t>令</a:t>
                </a:r>
                <a14:m>
                  <m:oMath xmlns:m="http://schemas.openxmlformats.org/officeDocument/2006/math">
                    <m:r>
                      <a:rPr lang="en-US" altLang="zh-CN" b="0" i="0">
                        <a:solidFill>
                          <a:srgbClr val="003760"/>
                        </a:solidFill>
                        <a:latin typeface="Cambria Math" pitchFamily="34" charset="0"/>
                        <a:ea typeface="Cambria Math" pitchFamily="34" charset="-122"/>
                        <a:cs typeface="Cambria Math" pitchFamily="34" charset="-120"/>
                      </a:rPr>
                      <m:t>𝑓</m:t>
                    </m:r>
                    <m:r>
                      <a:rPr lang="en-US" altLang="zh-CN" b="0" i="0">
                        <a:solidFill>
                          <a:srgbClr val="003760"/>
                        </a:solidFill>
                        <a:latin typeface="Cambria Math" pitchFamily="34" charset="0"/>
                        <a:ea typeface="Cambria Math" pitchFamily="34" charset="-122"/>
                        <a:cs typeface="Cambria Math" pitchFamily="34" charset="-120"/>
                      </a:rPr>
                      <m:t>(</m:t>
                    </m:r>
                    <m:r>
                      <a:rPr lang="en-US" altLang="zh-CN" b="0" i="0">
                        <a:solidFill>
                          <a:srgbClr val="003760"/>
                        </a:solidFill>
                        <a:latin typeface="Cambria Math" pitchFamily="34" charset="0"/>
                        <a:ea typeface="Cambria Math" pitchFamily="34" charset="-122"/>
                        <a:cs typeface="Cambria Math" pitchFamily="34" charset="-120"/>
                      </a:rPr>
                      <m:t>𝑎</m:t>
                    </m:r>
                    <m:r>
                      <a:rPr lang="en-US" altLang="zh-CN" b="0" i="0">
                        <a:solidFill>
                          <a:srgbClr val="003760"/>
                        </a:solidFill>
                        <a:latin typeface="Cambria Math" pitchFamily="34" charset="0"/>
                        <a:ea typeface="Cambria Math" pitchFamily="34" charset="-122"/>
                        <a:cs typeface="Cambria Math" pitchFamily="34" charset="-120"/>
                      </a:rPr>
                      <m:t>)=4</m:t>
                    </m:r>
                    <m:sSup>
                      <m:sSupPr>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b="0" i="0">
                            <a:solidFill>
                              <a:srgbClr val="003760"/>
                            </a:solidFill>
                            <a:latin typeface="Cambria Math" pitchFamily="34" charset="0"/>
                            <a:ea typeface="Cambria Math" pitchFamily="34" charset="-122"/>
                            <a:cs typeface="Cambria Math" pitchFamily="34" charset="-120"/>
                          </a:rPr>
                          <m:t>𝑎</m:t>
                        </m:r>
                      </m:e>
                      <m:sup>
                        <m:r>
                          <a:rPr lang="en-US" altLang="zh-CN" b="0" i="0">
                            <a:solidFill>
                              <a:srgbClr val="003760"/>
                            </a:solidFill>
                            <a:latin typeface="Cambria Math" pitchFamily="34" charset="0"/>
                            <a:ea typeface="Cambria Math" pitchFamily="34" charset="-122"/>
                            <a:cs typeface="Cambria Math" pitchFamily="34" charset="-120"/>
                          </a:rPr>
                          <m:t>4</m:t>
                        </m:r>
                      </m:sup>
                    </m:sSup>
                    <m:r>
                      <a:rPr lang="en-US" altLang="zh-CN" b="0" i="0">
                        <a:solidFill>
                          <a:srgbClr val="003760"/>
                        </a:solidFill>
                        <a:latin typeface="Cambria Math" pitchFamily="34" charset="0"/>
                        <a:ea typeface="Cambria Math" pitchFamily="34" charset="-122"/>
                        <a:cs typeface="Cambria Math" pitchFamily="34" charset="-120"/>
                      </a:rPr>
                      <m:t>−</m:t>
                    </m:r>
                    <m:f>
                      <m:fPr>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fPr>
                      <m:num>
                        <m:sSup>
                          <m:sSupPr>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b="0" i="0">
                                <a:solidFill>
                                  <a:srgbClr val="003760"/>
                                </a:solidFill>
                                <a:latin typeface="Cambria Math" pitchFamily="34" charset="0"/>
                                <a:ea typeface="Cambria Math" pitchFamily="34" charset="-122"/>
                                <a:cs typeface="Cambria Math" pitchFamily="34" charset="-120"/>
                              </a:rPr>
                              <m:t>𝑎</m:t>
                            </m:r>
                          </m:e>
                          <m:sup>
                            <m:r>
                              <a:rPr lang="en-US" altLang="zh-CN" b="0" i="0">
                                <a:solidFill>
                                  <a:srgbClr val="003760"/>
                                </a:solidFill>
                                <a:latin typeface="Cambria Math" pitchFamily="34" charset="0"/>
                                <a:ea typeface="Cambria Math" pitchFamily="34" charset="-122"/>
                                <a:cs typeface="Cambria Math" pitchFamily="34" charset="-120"/>
                              </a:rPr>
                              <m:t>6</m:t>
                            </m:r>
                          </m:sup>
                        </m:sSup>
                      </m:num>
                      <m:den>
                        <m:r>
                          <a:rPr lang="en-US" altLang="zh-CN" b="0" i="0">
                            <a:solidFill>
                              <a:srgbClr val="003760"/>
                            </a:solidFill>
                            <a:latin typeface="Cambria Math" pitchFamily="34" charset="0"/>
                            <a:ea typeface="Cambria Math" pitchFamily="34" charset="-122"/>
                            <a:cs typeface="Cambria Math" pitchFamily="34" charset="-120"/>
                          </a:rPr>
                          <m:t>2</m:t>
                        </m:r>
                      </m:den>
                    </m:f>
                    <m:r>
                      <a:rPr lang="en-US" altLang="zh-CN" b="0" i="0">
                        <a:solidFill>
                          <a:srgbClr val="003760"/>
                        </a:solidFill>
                        <a:latin typeface="Cambria Math" pitchFamily="34" charset="0"/>
                        <a:ea typeface="Cambria Math" pitchFamily="34" charset="-122"/>
                        <a:cs typeface="Cambria Math" pitchFamily="34" charset="-120"/>
                      </a:rPr>
                      <m:t>(0&lt;</m:t>
                    </m:r>
                    <m:r>
                      <a:rPr lang="en-US" altLang="zh-CN" b="0" i="0">
                        <a:solidFill>
                          <a:srgbClr val="003760"/>
                        </a:solidFill>
                        <a:latin typeface="Cambria Math" pitchFamily="34" charset="0"/>
                        <a:ea typeface="Cambria Math" pitchFamily="34" charset="-122"/>
                        <a:cs typeface="Cambria Math" pitchFamily="34" charset="-120"/>
                      </a:rPr>
                      <m:t>𝑎</m:t>
                    </m:r>
                    <m:r>
                      <a:rPr lang="en-US" altLang="zh-CN" b="0" i="0">
                        <a:solidFill>
                          <a:srgbClr val="003760"/>
                        </a:solidFill>
                        <a:latin typeface="Cambria Math" pitchFamily="34" charset="0"/>
                        <a:ea typeface="Cambria Math" pitchFamily="34" charset="-122"/>
                        <a:cs typeface="Cambria Math" pitchFamily="34" charset="-120"/>
                      </a:rPr>
                      <m:t>&lt;2</m:t>
                    </m:r>
                    <m:rad>
                      <m:radPr>
                        <m:degHide m:val="on"/>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b="0" i="0">
                            <a:solidFill>
                              <a:srgbClr val="003760"/>
                            </a:solidFill>
                            <a:latin typeface="Cambria Math" pitchFamily="34" charset="0"/>
                            <a:ea typeface="Cambria Math" pitchFamily="34" charset="-122"/>
                            <a:cs typeface="Cambria Math" pitchFamily="34" charset="-120"/>
                          </a:rPr>
                          <m:t>2</m:t>
                        </m:r>
                      </m:e>
                    </m:rad>
                    <m:r>
                      <a:rPr lang="en-US" altLang="zh-CN" b="0" i="0">
                        <a:solidFill>
                          <a:srgbClr val="003760"/>
                        </a:solidFill>
                        <a:latin typeface="Cambria Math" pitchFamily="34" charset="0"/>
                        <a:ea typeface="Cambria Math" pitchFamily="34" charset="-122"/>
                        <a:cs typeface="Cambria Math" pitchFamily="34" charset="-120"/>
                      </a:rPr>
                      <m:t>)</m:t>
                    </m:r>
                  </m:oMath>
                </a14:m>
                <a:r>
                  <a:rPr lang="en-US" altLang="zh-CN" b="0" i="0" dirty="0">
                    <a:solidFill>
                      <a:srgbClr val="003760"/>
                    </a:solidFill>
                    <a:latin typeface="Times New Roman" pitchFamily="34" charset="0"/>
                    <a:ea typeface="微软雅黑" pitchFamily="34" charset="-122"/>
                    <a:cs typeface="Times New Roman" pitchFamily="34" charset="-120"/>
                  </a:rPr>
                  <a:t>，则</a:t>
                </a:r>
                <a14:m>
                  <m:oMath xmlns:m="http://schemas.openxmlformats.org/officeDocument/2006/math">
                    <m:r>
                      <a:rPr lang="en-US" altLang="zh-CN" b="0" i="0">
                        <a:solidFill>
                          <a:srgbClr val="003760"/>
                        </a:solidFill>
                        <a:latin typeface="Cambria Math" pitchFamily="34" charset="0"/>
                        <a:ea typeface="Cambria Math" pitchFamily="34" charset="-122"/>
                        <a:cs typeface="Cambria Math" pitchFamily="34" charset="-120"/>
                      </a:rPr>
                      <m:t>𝑓</m:t>
                    </m:r>
                    <m:r>
                      <m:rPr>
                        <m:nor/>
                      </m:rPr>
                      <a:rPr lang="en-US" altLang="zh-CN" b="0" i="0">
                        <a:solidFill>
                          <a:srgbClr val="003760"/>
                        </a:solidFill>
                        <a:latin typeface="Cambria Math" pitchFamily="34" charset="0"/>
                        <a:ea typeface="Cambria Math" pitchFamily="34" charset="-122"/>
                        <a:cs typeface="Cambria Math" pitchFamily="34" charset="-120"/>
                      </a:rPr>
                      <m:t> </m:t>
                    </m:r>
                    <m:r>
                      <a:rPr lang="en-US" altLang="zh-CN" b="0" i="0">
                        <a:solidFill>
                          <a:srgbClr val="003760"/>
                        </a:solidFill>
                        <a:latin typeface="Cambria Math" pitchFamily="34" charset="0"/>
                        <a:ea typeface="Cambria Math" pitchFamily="34" charset="-122"/>
                        <a:cs typeface="Cambria Math" pitchFamily="34" charset="-120"/>
                      </a:rPr>
                      <m:t>′(</m:t>
                    </m:r>
                    <m:r>
                      <a:rPr lang="en-US" altLang="zh-CN" b="0" i="0">
                        <a:solidFill>
                          <a:srgbClr val="003760"/>
                        </a:solidFill>
                        <a:latin typeface="Cambria Math" pitchFamily="34" charset="0"/>
                        <a:ea typeface="Cambria Math" pitchFamily="34" charset="-122"/>
                        <a:cs typeface="Cambria Math" pitchFamily="34" charset="-120"/>
                      </a:rPr>
                      <m:t>𝑎</m:t>
                    </m:r>
                    <m:r>
                      <a:rPr lang="en-US" altLang="zh-CN" b="0" i="0">
                        <a:solidFill>
                          <a:srgbClr val="003760"/>
                        </a:solidFill>
                        <a:latin typeface="Cambria Math" pitchFamily="34" charset="0"/>
                        <a:ea typeface="Cambria Math" pitchFamily="34" charset="-122"/>
                        <a:cs typeface="Cambria Math" pitchFamily="34" charset="-120"/>
                      </a:rPr>
                      <m:t>)=16</m:t>
                    </m:r>
                    <m:sSup>
                      <m:sSupPr>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b="0" i="0">
                            <a:solidFill>
                              <a:srgbClr val="003760"/>
                            </a:solidFill>
                            <a:latin typeface="Cambria Math" pitchFamily="34" charset="0"/>
                            <a:ea typeface="Cambria Math" pitchFamily="34" charset="-122"/>
                            <a:cs typeface="Cambria Math" pitchFamily="34" charset="-120"/>
                          </a:rPr>
                          <m:t>𝑎</m:t>
                        </m:r>
                      </m:e>
                      <m:sup>
                        <m:r>
                          <a:rPr lang="en-US" altLang="zh-CN" b="0" i="0">
                            <a:solidFill>
                              <a:srgbClr val="003760"/>
                            </a:solidFill>
                            <a:latin typeface="Cambria Math" pitchFamily="34" charset="0"/>
                            <a:ea typeface="Cambria Math" pitchFamily="34" charset="-122"/>
                            <a:cs typeface="Cambria Math" pitchFamily="34" charset="-120"/>
                          </a:rPr>
                          <m:t>3</m:t>
                        </m:r>
                      </m:sup>
                    </m:sSup>
                    <m:r>
                      <a:rPr lang="en-US" altLang="zh-CN" b="0" i="0">
                        <a:solidFill>
                          <a:srgbClr val="003760"/>
                        </a:solidFill>
                        <a:latin typeface="Cambria Math" pitchFamily="34" charset="0"/>
                        <a:ea typeface="Cambria Math" pitchFamily="34" charset="-122"/>
                        <a:cs typeface="Cambria Math" pitchFamily="34" charset="-120"/>
                      </a:rPr>
                      <m:t>−3</m:t>
                    </m:r>
                    <m:sSup>
                      <m:sSupPr>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b="0" i="0">
                            <a:solidFill>
                              <a:srgbClr val="003760"/>
                            </a:solidFill>
                            <a:latin typeface="Cambria Math" pitchFamily="34" charset="0"/>
                            <a:ea typeface="Cambria Math" pitchFamily="34" charset="-122"/>
                            <a:cs typeface="Cambria Math" pitchFamily="34" charset="-120"/>
                          </a:rPr>
                          <m:t>𝑎</m:t>
                        </m:r>
                      </m:e>
                      <m:sup>
                        <m:r>
                          <a:rPr lang="en-US" altLang="zh-CN" b="0" i="0">
                            <a:solidFill>
                              <a:srgbClr val="003760"/>
                            </a:solidFill>
                            <a:latin typeface="Cambria Math" pitchFamily="34" charset="0"/>
                            <a:ea typeface="Cambria Math" pitchFamily="34" charset="-122"/>
                            <a:cs typeface="Cambria Math" pitchFamily="34" charset="-120"/>
                          </a:rPr>
                          <m:t>5</m:t>
                        </m:r>
                      </m:sup>
                    </m:sSup>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a:t>
                </a:r>
                <a:endParaRPr lang="en-US" altLang="zh-CN" dirty="0"/>
              </a:p>
            </p:txBody>
          </p:sp>
        </mc:Choice>
        <mc:Fallback xmlns="">
          <p:sp>
            <p:nvSpPr>
              <p:cNvPr id="4" name="QC_5_AS.71_3#4634e8528?vaa=1&amp;vcp=1&amp;vop=1&amp;pid=10527a740&amp;color=36,64,97&amp;vtp=1&amp;bbb=1&amp;hb=1"/>
              <p:cNvSpPr>
                <a:spLocks noRot="1" noChangeAspect="1" noMove="1" noResize="1" noEditPoints="1" noAdjustHandles="1" noChangeArrowheads="1" noChangeShapeType="1" noTextEdit="1"/>
              </p:cNvSpPr>
              <p:nvPr/>
            </p:nvSpPr>
            <p:spPr>
              <a:xfrm>
                <a:off x="539496" y="3786396"/>
                <a:ext cx="11109960" cy="1703578"/>
              </a:xfrm>
              <a:prstGeom prst="rect">
                <a:avLst/>
              </a:prstGeom>
              <a:blipFill>
                <a:blip r:embed="rId5"/>
                <a:stretch>
                  <a:fillRect l="-1317" b="-5000"/>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anim calcmode="lin" valueType="num">
                                      <p:cBhvr>
                                        <p:cTn id="8" dur="500" fill="hold"/>
                                        <p:tgtEl>
                                          <p:spTgt spid="2">
                                            <p:bg/>
                                          </p:spTgt>
                                        </p:tgtEl>
                                        <p:attrNameLst>
                                          <p:attrName>ppt_x</p:attrName>
                                        </p:attrNameLst>
                                      </p:cBhvr>
                                      <p:tavLst>
                                        <p:tav tm="0">
                                          <p:val>
                                            <p:strVal val="#ppt_x"/>
                                          </p:val>
                                        </p:tav>
                                        <p:tav tm="100000">
                                          <p:val>
                                            <p:strVal val="#ppt_x"/>
                                          </p:val>
                                        </p:tav>
                                      </p:tavLst>
                                    </p:anim>
                                    <p:anim calcmode="lin" valueType="num">
                                      <p:cBhvr>
                                        <p:cTn id="9" dur="500" fill="hold"/>
                                        <p:tgtEl>
                                          <p:spTgt spid="2">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2">
                                            <p:txEl>
                                              <p:pRg st="0" end="0"/>
                                            </p:txEl>
                                          </p:spTgt>
                                        </p:tgtEl>
                                        <p:attrNameLst>
                                          <p:attrName>style.visibility</p:attrName>
                                        </p:attrNameLst>
                                      </p:cBhvr>
                                      <p:to>
                                        <p:strVal val="visible"/>
                                      </p:to>
                                    </p:set>
                                    <p:animEffect transition="in" filter="fade">
                                      <p:cBhvr>
                                        <p:cTn id="12" dur="500"/>
                                        <p:tgtEl>
                                          <p:spTgt spid="2">
                                            <p:txEl>
                                              <p:pRg st="0" end="0"/>
                                            </p:txEl>
                                          </p:spTgt>
                                        </p:tgtEl>
                                      </p:cBhvr>
                                    </p:animEffect>
                                    <p:anim calcmode="lin" valueType="num">
                                      <p:cBhvr>
                                        <p:cTn id="13"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2">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3"/>
                                        </p:tgtEl>
                                        <p:attrNameLst>
                                          <p:attrName>style.visibility</p:attrName>
                                        </p:attrNameLst>
                                      </p:cBhvr>
                                      <p:to>
                                        <p:strVal val="visible"/>
                                      </p:to>
                                    </p:set>
                                    <p:animEffect transition="in" filter="fade">
                                      <p:cBhvr>
                                        <p:cTn id="17" dur="500"/>
                                        <p:tgtEl>
                                          <p:spTgt spid="3"/>
                                        </p:tgtEl>
                                      </p:cBhvr>
                                    </p:animEffect>
                                    <p:anim calcmode="lin" valueType="num">
                                      <p:cBhvr>
                                        <p:cTn id="18" dur="500" fill="hold"/>
                                        <p:tgtEl>
                                          <p:spTgt spid="3"/>
                                        </p:tgtEl>
                                        <p:attrNameLst>
                                          <p:attrName>ppt_x</p:attrName>
                                        </p:attrNameLst>
                                      </p:cBhvr>
                                      <p:tavLst>
                                        <p:tav tm="0">
                                          <p:val>
                                            <p:strVal val="#ppt_x"/>
                                          </p:val>
                                        </p:tav>
                                        <p:tav tm="100000">
                                          <p:val>
                                            <p:strVal val="#ppt_x"/>
                                          </p:val>
                                        </p:tav>
                                      </p:tavLst>
                                    </p:anim>
                                    <p:anim calcmode="lin" valueType="num">
                                      <p:cBhvr>
                                        <p:cTn id="19" dur="500" fill="hold"/>
                                        <p:tgtEl>
                                          <p:spTgt spid="3"/>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4">
                                            <p:bg/>
                                          </p:spTgt>
                                        </p:tgtEl>
                                        <p:attrNameLst>
                                          <p:attrName>style.visibility</p:attrName>
                                        </p:attrNameLst>
                                      </p:cBhvr>
                                      <p:to>
                                        <p:strVal val="visible"/>
                                      </p:to>
                                    </p:set>
                                    <p:animEffect transition="in" filter="fade">
                                      <p:cBhvr>
                                        <p:cTn id="22" dur="500"/>
                                        <p:tgtEl>
                                          <p:spTgt spid="4">
                                            <p:bg/>
                                          </p:spTgt>
                                        </p:tgtEl>
                                      </p:cBhvr>
                                    </p:animEffect>
                                    <p:anim calcmode="lin" valueType="num">
                                      <p:cBhvr>
                                        <p:cTn id="23" dur="500" fill="hold"/>
                                        <p:tgtEl>
                                          <p:spTgt spid="4">
                                            <p:bg/>
                                          </p:spTgt>
                                        </p:tgtEl>
                                        <p:attrNameLst>
                                          <p:attrName>ppt_x</p:attrName>
                                        </p:attrNameLst>
                                      </p:cBhvr>
                                      <p:tavLst>
                                        <p:tav tm="0">
                                          <p:val>
                                            <p:strVal val="#ppt_x"/>
                                          </p:val>
                                        </p:tav>
                                        <p:tav tm="100000">
                                          <p:val>
                                            <p:strVal val="#ppt_x"/>
                                          </p:val>
                                        </p:tav>
                                      </p:tavLst>
                                    </p:anim>
                                    <p:anim calcmode="lin" valueType="num">
                                      <p:cBhvr>
                                        <p:cTn id="24" dur="500" fill="hold"/>
                                        <p:tgtEl>
                                          <p:spTgt spid="4">
                                            <p:bg/>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4">
                                            <p:txEl>
                                              <p:pRg st="0" end="0"/>
                                            </p:txEl>
                                          </p:spTgt>
                                        </p:tgtEl>
                                        <p:attrNameLst>
                                          <p:attrName>style.visibility</p:attrName>
                                        </p:attrNameLst>
                                      </p:cBhvr>
                                      <p:to>
                                        <p:strVal val="visible"/>
                                      </p:to>
                                    </p:set>
                                    <p:animEffect transition="in" filter="fade">
                                      <p:cBhvr>
                                        <p:cTn id="27" dur="500"/>
                                        <p:tgtEl>
                                          <p:spTgt spid="4">
                                            <p:txEl>
                                              <p:pRg st="0" end="0"/>
                                            </p:txEl>
                                          </p:spTgt>
                                        </p:tgtEl>
                                      </p:cBhvr>
                                    </p:animEffect>
                                    <p:anim calcmode="lin" valueType="num">
                                      <p:cBhvr>
                                        <p:cTn id="28"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29" dur="500" fill="hold"/>
                                        <p:tgtEl>
                                          <p:spTgt spid="4">
                                            <p:txEl>
                                              <p:pRg st="0" end="0"/>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4">
                                            <p:txEl>
                                              <p:pRg st="1" end="1"/>
                                            </p:txEl>
                                          </p:spTgt>
                                        </p:tgtEl>
                                        <p:attrNameLst>
                                          <p:attrName>style.visibility</p:attrName>
                                        </p:attrNameLst>
                                      </p:cBhvr>
                                      <p:to>
                                        <p:strVal val="visible"/>
                                      </p:to>
                                    </p:set>
                                    <p:animEffect transition="in" filter="fade">
                                      <p:cBhvr>
                                        <p:cTn id="32" dur="500"/>
                                        <p:tgtEl>
                                          <p:spTgt spid="4">
                                            <p:txEl>
                                              <p:pRg st="1" end="1"/>
                                            </p:txEl>
                                          </p:spTgt>
                                        </p:tgtEl>
                                      </p:cBhvr>
                                    </p:animEffect>
                                    <p:anim calcmode="lin" valueType="num">
                                      <p:cBhvr>
                                        <p:cTn id="33"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p:cTn id="34" dur="500" fill="hold"/>
                                        <p:tgtEl>
                                          <p:spTgt spid="4">
                                            <p:txEl>
                                              <p:pRg st="1" end="1"/>
                                            </p:txEl>
                                          </p:spTgt>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4">
                                            <p:txEl>
                                              <p:pRg st="2" end="2"/>
                                            </p:txEl>
                                          </p:spTgt>
                                        </p:tgtEl>
                                        <p:attrNameLst>
                                          <p:attrName>style.visibility</p:attrName>
                                        </p:attrNameLst>
                                      </p:cBhvr>
                                      <p:to>
                                        <p:strVal val="visible"/>
                                      </p:to>
                                    </p:set>
                                    <p:animEffect transition="in" filter="fade">
                                      <p:cBhvr>
                                        <p:cTn id="37" dur="500"/>
                                        <p:tgtEl>
                                          <p:spTgt spid="4">
                                            <p:txEl>
                                              <p:pRg st="2" end="2"/>
                                            </p:txEl>
                                          </p:spTgt>
                                        </p:tgtEl>
                                      </p:cBhvr>
                                    </p:animEffect>
                                    <p:anim calcmode="lin" valueType="num">
                                      <p:cBhvr>
                                        <p:cTn id="38"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p:cTn id="39" dur="500" fill="hold"/>
                                        <p:tgtEl>
                                          <p:spTgt spid="4">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P spid="4" grpId="0" build="p" animBg="1"/>
    </p:bldLst>
  </p:timing>
</p:sld>
</file>

<file path=ppt/slides/slide35.xml><?xml version="1.0" encoding="utf-8"?>
<p:sld xmlns:a="http://schemas.openxmlformats.org/drawingml/2006/main" xmlns:r="http://schemas.openxmlformats.org/officeDocument/2006/relationships" xmlns:p="http://schemas.openxmlformats.org/presentationml/2006/main">
  <p:cSld name="Slide 35&amp;si=35checked= 1 &amp; amp; version = 1.0.5checked=1&amp;version=1.0.5">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C_5_AS.71_4#4634e8528?vaa=1&amp;vcp=1&amp;vop=1&amp;pid=10527a740&amp;color=36,64,97&amp;mp=1&amp;vtp=1&amp;bt=1&amp;bbb=1&amp;hb=1"/>
              <p:cNvSpPr/>
              <p:nvPr/>
            </p:nvSpPr>
            <p:spPr>
              <a:xfrm>
                <a:off x="539496" y="2110599"/>
                <a:ext cx="11109960" cy="2392045"/>
              </a:xfrm>
              <a:prstGeom prst="rect">
                <a:avLst/>
              </a:prstGeom>
              <a:noFill/>
              <a:ln/>
            </p:spPr>
            <p:txBody>
              <a:bodyPr wrap="none" lIns="0" tIns="0" rIns="0" bIns="0" rtlCol="0" anchor="t"/>
              <a:lstStyle/>
              <a:p>
                <a:pPr algn="l" latinLnBrk="1">
                  <a:lnSpc>
                    <a:spcPts val="3800"/>
                  </a:lnSpc>
                </a:pPr>
                <a:r>
                  <a:rPr lang="en-US" altLang="zh-CN" sz="1800" b="0" i="0" dirty="0">
                    <a:solidFill>
                      <a:srgbClr val="003760"/>
                    </a:solidFill>
                    <a:latin typeface="Times New Roman" pitchFamily="34" charset="0"/>
                    <a:ea typeface="微软雅黑" pitchFamily="34" charset="-122"/>
                    <a:cs typeface="Times New Roman" pitchFamily="34" charset="-120"/>
                  </a:rPr>
                  <a:t>令</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𝑓</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𝑎</m:t>
                    </m:r>
                    <m:r>
                      <a:rPr lang="en-US" altLang="zh-CN" sz="1800" b="0" i="0">
                        <a:solidFill>
                          <a:srgbClr val="003760"/>
                        </a:solidFill>
                        <a:latin typeface="Cambria Math" pitchFamily="34" charset="0"/>
                        <a:ea typeface="Cambria Math" pitchFamily="34" charset="-122"/>
                        <a:cs typeface="Cambria Math" pitchFamily="34" charset="-120"/>
                      </a:rPr>
                      <m:t>)=0</m:t>
                    </m:r>
                  </m:oMath>
                </a14:m>
                <a:r>
                  <a:rPr lang="en-US" altLang="zh-CN" sz="1800" b="0" i="0" dirty="0">
                    <a:solidFill>
                      <a:srgbClr val="003760"/>
                    </a:solidFill>
                    <a:latin typeface="Times New Roman" pitchFamily="34" charset="0"/>
                    <a:ea typeface="微软雅黑" pitchFamily="34" charset="-122"/>
                    <a:cs typeface="Times New Roman" pitchFamily="34" charset="-120"/>
                  </a:rPr>
                  <a:t>,得</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𝑎</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4</m:t>
                        </m:r>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3</m:t>
                            </m:r>
                          </m:e>
                        </m:rad>
                      </m:num>
                      <m:den>
                        <m:r>
                          <a:rPr lang="en-US" altLang="zh-CN" sz="1800" b="0" i="0">
                            <a:solidFill>
                              <a:srgbClr val="003760"/>
                            </a:solidFill>
                            <a:latin typeface="Cambria Math" pitchFamily="34" charset="0"/>
                            <a:ea typeface="Cambria Math" pitchFamily="34" charset="-122"/>
                            <a:cs typeface="Cambria Math" pitchFamily="34" charset="-120"/>
                          </a:rPr>
                          <m:t>3</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（负根舍去）.</a:t>
                </a:r>
                <a:endParaRPr lang="en-US" altLang="zh-CN" sz="1800" dirty="0"/>
              </a:p>
              <a:p>
                <a:pPr latinLnBrk="1">
                  <a:lnSpc>
                    <a:spcPts val="3800"/>
                  </a:lnSpc>
                </a:pPr>
                <a:r>
                  <a:rPr lang="en-US" altLang="zh-CN" b="0" i="0">
                    <a:solidFill>
                      <a:srgbClr val="003760"/>
                    </a:solidFill>
                    <a:latin typeface="Times New Roman" pitchFamily="34" charset="0"/>
                    <a:ea typeface="微软雅黑" pitchFamily="34" charset="-122"/>
                    <a:cs typeface="Times New Roman" pitchFamily="34" charset="-120"/>
                  </a:rPr>
                  <a:t>当</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𝑎</m:t>
                    </m:r>
                    <m:r>
                      <a:rPr lang="en-US" altLang="zh-CN" sz="1800" b="0" i="0">
                        <a:solidFill>
                          <a:srgbClr val="003760"/>
                        </a:solidFill>
                        <a:latin typeface="Cambria Math" pitchFamily="34" charset="0"/>
                        <a:ea typeface="Cambria Math" pitchFamily="34" charset="-122"/>
                        <a:cs typeface="Cambria Math" pitchFamily="34" charset="-120"/>
                      </a:rPr>
                      <m:t>∈(0</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4</m:t>
                        </m:r>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3</m:t>
                            </m:r>
                          </m:e>
                        </m:rad>
                      </m:num>
                      <m:den>
                        <m:r>
                          <a:rPr lang="en-US" altLang="zh-CN" sz="1800" b="0" i="0">
                            <a:solidFill>
                              <a:srgbClr val="003760"/>
                            </a:solidFill>
                            <a:latin typeface="Cambria Math" pitchFamily="34" charset="0"/>
                            <a:ea typeface="Cambria Math" pitchFamily="34" charset="-122"/>
                            <a:cs typeface="Cambria Math" pitchFamily="34" charset="-120"/>
                          </a:rPr>
                          <m:t>3</m:t>
                        </m:r>
                      </m:den>
                    </m:f>
                    <m:r>
                      <a:rPr lang="en-US" altLang="zh-CN" sz="1800" b="0" i="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时，</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𝑓</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𝑎</m:t>
                    </m:r>
                    <m:r>
                      <a:rPr lang="en-US" altLang="zh-CN" sz="1800" b="0" i="0">
                        <a:solidFill>
                          <a:srgbClr val="003760"/>
                        </a:solidFill>
                        <a:latin typeface="Cambria Math" pitchFamily="34" charset="0"/>
                        <a:ea typeface="Cambria Math" pitchFamily="34" charset="-122"/>
                        <a:cs typeface="Cambria Math" pitchFamily="34" charset="-120"/>
                      </a:rPr>
                      <m:t>)&gt;0</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𝑓</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𝑎</m:t>
                    </m:r>
                    <m:r>
                      <a:rPr lang="en-US" altLang="zh-CN" sz="1800" b="0" i="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单调递增；</a:t>
                </a:r>
                <a:endParaRPr lang="en-US" altLang="zh-CN" sz="1800" dirty="0"/>
              </a:p>
              <a:p>
                <a:pPr latinLnBrk="1">
                  <a:lnSpc>
                    <a:spcPts val="3800"/>
                  </a:lnSpc>
                </a:pPr>
                <a:r>
                  <a:rPr lang="en-US" altLang="zh-CN" b="0" i="0">
                    <a:solidFill>
                      <a:srgbClr val="003760"/>
                    </a:solidFill>
                    <a:latin typeface="Times New Roman" pitchFamily="34" charset="0"/>
                    <a:ea typeface="微软雅黑" pitchFamily="34" charset="-122"/>
                    <a:cs typeface="Times New Roman" pitchFamily="34" charset="-120"/>
                  </a:rPr>
                  <a:t>当</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𝑎</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4</m:t>
                        </m:r>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3</m:t>
                            </m:r>
                          </m:e>
                        </m:rad>
                      </m:num>
                      <m:den>
                        <m:r>
                          <a:rPr lang="en-US" altLang="zh-CN" sz="1800" b="0" i="0">
                            <a:solidFill>
                              <a:srgbClr val="003760"/>
                            </a:solidFill>
                            <a:latin typeface="Cambria Math" pitchFamily="34" charset="0"/>
                            <a:ea typeface="Cambria Math" pitchFamily="34" charset="-122"/>
                            <a:cs typeface="Cambria Math" pitchFamily="34" charset="-120"/>
                          </a:rPr>
                          <m:t>3</m:t>
                        </m:r>
                      </m:den>
                    </m:f>
                    <m:r>
                      <a:rPr lang="en-US" altLang="zh-CN" sz="1800" b="0" i="0">
                        <a:solidFill>
                          <a:srgbClr val="003760"/>
                        </a:solidFill>
                        <a:latin typeface="Cambria Math" pitchFamily="34" charset="0"/>
                        <a:ea typeface="Cambria Math" pitchFamily="34" charset="-122"/>
                        <a:cs typeface="Cambria Math" pitchFamily="34" charset="-120"/>
                      </a:rPr>
                      <m:t>,2</m:t>
                    </m:r>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2</m:t>
                        </m:r>
                      </m:e>
                    </m:rad>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时，</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𝑓</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𝑎</m:t>
                    </m:r>
                    <m:r>
                      <a:rPr lang="en-US" altLang="zh-CN" sz="1800" b="0" i="0">
                        <a:solidFill>
                          <a:srgbClr val="003760"/>
                        </a:solidFill>
                        <a:latin typeface="Cambria Math" pitchFamily="34" charset="0"/>
                        <a:ea typeface="Cambria Math" pitchFamily="34" charset="-122"/>
                        <a:cs typeface="Cambria Math" pitchFamily="34" charset="-120"/>
                      </a:rPr>
                      <m:t>)&lt;0</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𝑓</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𝑎</m:t>
                    </m:r>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单调递减.所以当</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𝑎</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4</m:t>
                        </m:r>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3</m:t>
                            </m:r>
                          </m:e>
                        </m:rad>
                      </m:num>
                      <m:den>
                        <m:r>
                          <a:rPr lang="en-US" altLang="zh-CN" sz="1800" b="0" i="0">
                            <a:solidFill>
                              <a:srgbClr val="003760"/>
                            </a:solidFill>
                            <a:latin typeface="Cambria Math" pitchFamily="34" charset="0"/>
                            <a:ea typeface="Cambria Math" pitchFamily="34" charset="-122"/>
                            <a:cs typeface="Cambria Math" pitchFamily="34" charset="-120"/>
                          </a:rPr>
                          <m:t>3</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时，三棱锥的体积最大</a:t>
                </a:r>
                <a:r>
                  <a:rPr lang="en-US" altLang="zh-CN" sz="1800" b="0" i="0">
                    <a:solidFill>
                      <a:srgbClr val="003760"/>
                    </a:solidFill>
                    <a:latin typeface="Times New Roman" pitchFamily="34" charset="0"/>
                    <a:ea typeface="微软雅黑" pitchFamily="34" charset="-122"/>
                    <a:cs typeface="Times New Roman" pitchFamily="34" charset="-120"/>
                  </a:rPr>
                  <a:t>，最大值</a:t>
                </a:r>
              </a:p>
              <a:p>
                <a:pPr latinLnBrk="1">
                  <a:lnSpc>
                    <a:spcPts val="3800"/>
                  </a:lnSpc>
                </a:pP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m:t>
                    </m:r>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𝑉</m:t>
                        </m:r>
                      </m:e>
                      <m:sub>
                        <m:r>
                          <a:rPr lang="en-US" altLang="zh-CN" sz="1800" b="0" i="0">
                            <a:solidFill>
                              <a:srgbClr val="003760"/>
                            </a:solidFill>
                            <a:latin typeface="Cambria Math" pitchFamily="34" charset="0"/>
                            <a:ea typeface="Cambria Math" pitchFamily="34" charset="-122"/>
                            <a:cs typeface="Cambria Math" pitchFamily="34" charset="-120"/>
                          </a:rPr>
                          <m:t>𝐴</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𝐵𝐶𝐷</m:t>
                        </m:r>
                      </m:sub>
                    </m:sSub>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m:t>
                        </m:r>
                      </m:e>
                      <m:sub>
                        <m:r>
                          <m:rPr>
                            <m:sty m:val="p"/>
                          </m:rPr>
                          <a:rPr lang="en-US" altLang="zh-CN" sz="1800" b="0" i="0">
                            <a:solidFill>
                              <a:srgbClr val="003760"/>
                            </a:solidFill>
                            <a:latin typeface="Cambria Math" pitchFamily="34" charset="0"/>
                            <a:ea typeface="Cambria Math" pitchFamily="34" charset="-122"/>
                            <a:cs typeface="Cambria Math" pitchFamily="34" charset="-120"/>
                          </a:rPr>
                          <m:t>max</m:t>
                        </m:r>
                      </m:sub>
                    </m:sSub>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16</m:t>
                        </m:r>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3</m:t>
                            </m:r>
                          </m:e>
                        </m:rad>
                      </m:num>
                      <m:den>
                        <m:r>
                          <a:rPr lang="en-US" altLang="zh-CN" sz="1800" b="0" i="0">
                            <a:solidFill>
                              <a:srgbClr val="003760"/>
                            </a:solidFill>
                            <a:latin typeface="Cambria Math" pitchFamily="34" charset="0"/>
                            <a:ea typeface="Cambria Math" pitchFamily="34" charset="-122"/>
                            <a:cs typeface="Cambria Math" pitchFamily="34" charset="-120"/>
                          </a:rPr>
                          <m:t>27</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latinLnBrk="1">
                  <a:lnSpc>
                    <a:spcPts val="3700"/>
                  </a:lnSpc>
                </a:pPr>
                <a:r>
                  <a:rPr lang="en-US" altLang="zh-CN" b="0" i="0">
                    <a:solidFill>
                      <a:srgbClr val="003760"/>
                    </a:solidFill>
                    <a:latin typeface="Times New Roman" pitchFamily="34" charset="0"/>
                    <a:ea typeface="微软雅黑" pitchFamily="34" charset="-122"/>
                    <a:cs typeface="Times New Roman" pitchFamily="34" charset="-120"/>
                  </a:rPr>
                  <a:t>所以此三棱锥体积的取值范围是</a:t>
                </a:r>
                <a14:m>
                  <m:oMath xmlns:m="http://schemas.openxmlformats.org/officeDocument/2006/math">
                    <m:r>
                      <a:rPr lang="en-US" altLang="zh-CN" b="0" i="0">
                        <a:solidFill>
                          <a:srgbClr val="003760"/>
                        </a:solidFill>
                        <a:latin typeface="Cambria Math" pitchFamily="34" charset="0"/>
                        <a:ea typeface="Cambria Math" pitchFamily="34" charset="-122"/>
                        <a:cs typeface="Cambria Math" pitchFamily="34" charset="-120"/>
                      </a:rPr>
                      <m:t>(0,</m:t>
                    </m:r>
                    <m:f>
                      <m:fPr>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b="0" i="0">
                            <a:solidFill>
                              <a:srgbClr val="003760"/>
                            </a:solidFill>
                            <a:latin typeface="Cambria Math" pitchFamily="34" charset="0"/>
                            <a:ea typeface="Cambria Math" pitchFamily="34" charset="-122"/>
                            <a:cs typeface="Cambria Math" pitchFamily="34" charset="-120"/>
                          </a:rPr>
                          <m:t>16</m:t>
                        </m:r>
                        <m:rad>
                          <m:radPr>
                            <m:degHide m:val="on"/>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b="0" i="0">
                                <a:solidFill>
                                  <a:srgbClr val="003760"/>
                                </a:solidFill>
                                <a:latin typeface="Cambria Math" pitchFamily="34" charset="0"/>
                                <a:ea typeface="Cambria Math" pitchFamily="34" charset="-122"/>
                                <a:cs typeface="Cambria Math" pitchFamily="34" charset="-120"/>
                              </a:rPr>
                              <m:t>3</m:t>
                            </m:r>
                          </m:e>
                        </m:rad>
                      </m:num>
                      <m:den>
                        <m:r>
                          <a:rPr lang="en-US" altLang="zh-CN" b="0" i="0">
                            <a:solidFill>
                              <a:srgbClr val="003760"/>
                            </a:solidFill>
                            <a:latin typeface="Cambria Math" pitchFamily="34" charset="0"/>
                            <a:ea typeface="Cambria Math" pitchFamily="34" charset="-122"/>
                            <a:cs typeface="Cambria Math" pitchFamily="34" charset="-120"/>
                          </a:rPr>
                          <m:t>27</m:t>
                        </m:r>
                      </m:den>
                    </m:f>
                    <m:r>
                      <a:rPr lang="en-US" altLang="zh-CN" b="0" i="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，故选A.</a:t>
                </a:r>
                <a:endParaRPr lang="en-US" altLang="zh-CN" dirty="0"/>
              </a:p>
            </p:txBody>
          </p:sp>
        </mc:Choice>
        <mc:Fallback xmlns="">
          <p:sp>
            <p:nvSpPr>
              <p:cNvPr id="2" name="QC_5_AS.71_4#4634e8528?vaa=1&amp;vcp=1&amp;vop=1&amp;pid=10527a740&amp;color=36,64,97&amp;mp=1&amp;vtp=1&amp;bt=1&amp;bbb=1&amp;hb=1"/>
              <p:cNvSpPr>
                <a:spLocks noRot="1" noChangeAspect="1" noMove="1" noResize="1" noEditPoints="1" noAdjustHandles="1" noChangeArrowheads="1" noChangeShapeType="1" noTextEdit="1"/>
              </p:cNvSpPr>
              <p:nvPr/>
            </p:nvSpPr>
            <p:spPr>
              <a:xfrm>
                <a:off x="539496" y="2110599"/>
                <a:ext cx="11109960" cy="2392045"/>
              </a:xfrm>
              <a:prstGeom prst="rect">
                <a:avLst/>
              </a:prstGeom>
              <a:blipFill>
                <a:blip r:embed="rId3"/>
                <a:stretch>
                  <a:fillRect l="-1317" b="-3308"/>
                </a:stretch>
              </a:blipFill>
              <a:ln/>
            </p:spPr>
            <p:txBody>
              <a:bodyPr/>
              <a:lstStyle/>
              <a:p>
                <a:r>
                  <a:rPr lang="zh-CN" altLang="en-US">
                    <a:noFill/>
                  </a:rPr>
                  <a:t> </a:t>
                </a:r>
              </a:p>
            </p:txBody>
          </p:sp>
        </mc:Fallback>
      </mc:AlternateContent>
      <p:sp>
        <p:nvSpPr>
          <p:cNvPr id="3" name="QC_5_AN.72_1#4634e8528?vaa=1&amp;vcp=1&amp;vop=1&amp;pid=10527a740&amp;color=36,64,97&amp;vtp=1&amp;bbb=1"/>
          <p:cNvSpPr/>
          <p:nvPr/>
        </p:nvSpPr>
        <p:spPr>
          <a:xfrm>
            <a:off x="539496" y="4514710"/>
            <a:ext cx="11109960" cy="408305"/>
          </a:xfrm>
          <a:prstGeom prst="rect">
            <a:avLst/>
          </a:prstGeom>
          <a:noFill/>
          <a:ln/>
        </p:spPr>
        <p:txBody>
          <a:bodyPr wrap="none" lIns="0" tIns="0" rIns="0" bIns="0" rtlCol="0" anchor="t"/>
          <a:lstStyle/>
          <a:p>
            <a:pPr algn="l" latinLnBrk="1">
              <a:lnSpc>
                <a:spcPts val="3600"/>
              </a:lnSpc>
            </a:pPr>
            <a:r>
              <a:rPr lang="en-US" altLang="zh-CN" sz="1800" b="1" i="0" dirty="0">
                <a:solidFill>
                  <a:srgbClr val="6565FF"/>
                </a:solidFill>
                <a:latin typeface="Times New Roman" pitchFamily="34" charset="0"/>
                <a:ea typeface="微软雅黑" pitchFamily="34" charset="-122"/>
                <a:cs typeface="Times New Roman" pitchFamily="34" charset="-120"/>
              </a:rPr>
              <a:t>【答案】</a:t>
            </a:r>
            <a:r>
              <a:rPr lang="en-US" altLang="zh-CN" sz="2000" b="0" i="0" dirty="0">
                <a:solidFill>
                  <a:srgbClr val="6565FF"/>
                </a:solidFill>
                <a:latin typeface="Times New Roman" pitchFamily="34" charset="0"/>
                <a:ea typeface="微软雅黑" pitchFamily="34" charset="-122"/>
                <a:cs typeface="Times New Roman" pitchFamily="34" charset="-120"/>
              </a:rPr>
              <a:t>A</a:t>
            </a:r>
            <a:endParaRPr lang="en-US" altLang="zh-CN" sz="1800"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anim calcmode="lin" valueType="num">
                                      <p:cBhvr>
                                        <p:cTn id="8" dur="500" fill="hold"/>
                                        <p:tgtEl>
                                          <p:spTgt spid="2">
                                            <p:bg/>
                                          </p:spTgt>
                                        </p:tgtEl>
                                        <p:attrNameLst>
                                          <p:attrName>ppt_x</p:attrName>
                                        </p:attrNameLst>
                                      </p:cBhvr>
                                      <p:tavLst>
                                        <p:tav tm="0">
                                          <p:val>
                                            <p:strVal val="#ppt_x"/>
                                          </p:val>
                                        </p:tav>
                                        <p:tav tm="100000">
                                          <p:val>
                                            <p:strVal val="#ppt_x"/>
                                          </p:val>
                                        </p:tav>
                                      </p:tavLst>
                                    </p:anim>
                                    <p:anim calcmode="lin" valueType="num">
                                      <p:cBhvr>
                                        <p:cTn id="9" dur="500" fill="hold"/>
                                        <p:tgtEl>
                                          <p:spTgt spid="2">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2">
                                            <p:txEl>
                                              <p:pRg st="0" end="0"/>
                                            </p:txEl>
                                          </p:spTgt>
                                        </p:tgtEl>
                                        <p:attrNameLst>
                                          <p:attrName>style.visibility</p:attrName>
                                        </p:attrNameLst>
                                      </p:cBhvr>
                                      <p:to>
                                        <p:strVal val="visible"/>
                                      </p:to>
                                    </p:set>
                                    <p:animEffect transition="in" filter="fade">
                                      <p:cBhvr>
                                        <p:cTn id="12" dur="500"/>
                                        <p:tgtEl>
                                          <p:spTgt spid="2">
                                            <p:txEl>
                                              <p:pRg st="0" end="0"/>
                                            </p:txEl>
                                          </p:spTgt>
                                        </p:tgtEl>
                                      </p:cBhvr>
                                    </p:animEffect>
                                    <p:anim calcmode="lin" valueType="num">
                                      <p:cBhvr>
                                        <p:cTn id="13"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2">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2">
                                            <p:txEl>
                                              <p:pRg st="1" end="1"/>
                                            </p:txEl>
                                          </p:spTgt>
                                        </p:tgtEl>
                                        <p:attrNameLst>
                                          <p:attrName>style.visibility</p:attrName>
                                        </p:attrNameLst>
                                      </p:cBhvr>
                                      <p:to>
                                        <p:strVal val="visible"/>
                                      </p:to>
                                    </p:set>
                                    <p:animEffect transition="in" filter="fade">
                                      <p:cBhvr>
                                        <p:cTn id="17" dur="500"/>
                                        <p:tgtEl>
                                          <p:spTgt spid="2">
                                            <p:txEl>
                                              <p:pRg st="1" end="1"/>
                                            </p:txEl>
                                          </p:spTgt>
                                        </p:tgtEl>
                                      </p:cBhvr>
                                    </p:animEffect>
                                    <p:anim calcmode="lin" valueType="num">
                                      <p:cBhvr>
                                        <p:cTn id="18"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2">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2">
                                            <p:txEl>
                                              <p:pRg st="2" end="2"/>
                                            </p:txEl>
                                          </p:spTgt>
                                        </p:tgtEl>
                                        <p:attrNameLst>
                                          <p:attrName>style.visibility</p:attrName>
                                        </p:attrNameLst>
                                      </p:cBhvr>
                                      <p:to>
                                        <p:strVal val="visible"/>
                                      </p:to>
                                    </p:set>
                                    <p:animEffect transition="in" filter="fade">
                                      <p:cBhvr>
                                        <p:cTn id="22" dur="500"/>
                                        <p:tgtEl>
                                          <p:spTgt spid="2">
                                            <p:txEl>
                                              <p:pRg st="2" end="2"/>
                                            </p:txEl>
                                          </p:spTgt>
                                        </p:tgtEl>
                                      </p:cBhvr>
                                    </p:animEffect>
                                    <p:anim calcmode="lin" valueType="num">
                                      <p:cBhvr>
                                        <p:cTn id="23"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2">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2">
                                            <p:txEl>
                                              <p:pRg st="3" end="3"/>
                                            </p:txEl>
                                          </p:spTgt>
                                        </p:tgtEl>
                                        <p:attrNameLst>
                                          <p:attrName>style.visibility</p:attrName>
                                        </p:attrNameLst>
                                      </p:cBhvr>
                                      <p:to>
                                        <p:strVal val="visible"/>
                                      </p:to>
                                    </p:set>
                                    <p:animEffect transition="in" filter="fade">
                                      <p:cBhvr>
                                        <p:cTn id="27" dur="500"/>
                                        <p:tgtEl>
                                          <p:spTgt spid="2">
                                            <p:txEl>
                                              <p:pRg st="3" end="3"/>
                                            </p:txEl>
                                          </p:spTgt>
                                        </p:tgtEl>
                                      </p:cBhvr>
                                    </p:animEffect>
                                    <p:anim calcmode="lin" valueType="num">
                                      <p:cBhvr>
                                        <p:cTn id="28" dur="500" fill="hold"/>
                                        <p:tgtEl>
                                          <p:spTgt spid="2">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2">
                                            <p:txEl>
                                              <p:pRg st="3" end="3"/>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2">
                                            <p:txEl>
                                              <p:pRg st="4" end="4"/>
                                            </p:txEl>
                                          </p:spTgt>
                                        </p:tgtEl>
                                        <p:attrNameLst>
                                          <p:attrName>style.visibility</p:attrName>
                                        </p:attrNameLst>
                                      </p:cBhvr>
                                      <p:to>
                                        <p:strVal val="visible"/>
                                      </p:to>
                                    </p:set>
                                    <p:animEffect transition="in" filter="fade">
                                      <p:cBhvr>
                                        <p:cTn id="32" dur="500"/>
                                        <p:tgtEl>
                                          <p:spTgt spid="2">
                                            <p:txEl>
                                              <p:pRg st="4" end="4"/>
                                            </p:txEl>
                                          </p:spTgt>
                                        </p:tgtEl>
                                      </p:cBhvr>
                                    </p:animEffect>
                                    <p:anim calcmode="lin" valueType="num">
                                      <p:cBhvr>
                                        <p:cTn id="33" dur="500" fill="hold"/>
                                        <p:tgtEl>
                                          <p:spTgt spid="2">
                                            <p:txEl>
                                              <p:pRg st="4" end="4"/>
                                            </p:txEl>
                                          </p:spTgt>
                                        </p:tgtEl>
                                        <p:attrNameLst>
                                          <p:attrName>ppt_x</p:attrName>
                                        </p:attrNameLst>
                                      </p:cBhvr>
                                      <p:tavLst>
                                        <p:tav tm="0">
                                          <p:val>
                                            <p:strVal val="#ppt_x"/>
                                          </p:val>
                                        </p:tav>
                                        <p:tav tm="100000">
                                          <p:val>
                                            <p:strVal val="#ppt_x"/>
                                          </p:val>
                                        </p:tav>
                                      </p:tavLst>
                                    </p:anim>
                                    <p:anim calcmode="lin" valueType="num">
                                      <p:cBhvr>
                                        <p:cTn id="34" dur="500" fill="hold"/>
                                        <p:tgtEl>
                                          <p:spTgt spid="2">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42" presetClass="entr" presetSubtype="0" fill="hold" grpId="0" nodeType="clickEffect">
                                  <p:stCondLst>
                                    <p:cond delay="0"/>
                                  </p:stCondLst>
                                  <p:childTnLst>
                                    <p:set>
                                      <p:cBhvr>
                                        <p:cTn id="38" dur="1" fill="hold">
                                          <p:stCondLst>
                                            <p:cond delay="0"/>
                                          </p:stCondLst>
                                        </p:cTn>
                                        <p:tgtEl>
                                          <p:spTgt spid="3">
                                            <p:bg/>
                                          </p:spTgt>
                                        </p:tgtEl>
                                        <p:attrNameLst>
                                          <p:attrName>style.visibility</p:attrName>
                                        </p:attrNameLst>
                                      </p:cBhvr>
                                      <p:to>
                                        <p:strVal val="visible"/>
                                      </p:to>
                                    </p:set>
                                    <p:animEffect transition="in" filter="fade">
                                      <p:cBhvr>
                                        <p:cTn id="39" dur="500"/>
                                        <p:tgtEl>
                                          <p:spTgt spid="3">
                                            <p:bg/>
                                          </p:spTgt>
                                        </p:tgtEl>
                                      </p:cBhvr>
                                    </p:animEffect>
                                    <p:anim calcmode="lin" valueType="num">
                                      <p:cBhvr>
                                        <p:cTn id="40" dur="500" fill="hold"/>
                                        <p:tgtEl>
                                          <p:spTgt spid="3">
                                            <p:bg/>
                                          </p:spTgt>
                                        </p:tgtEl>
                                        <p:attrNameLst>
                                          <p:attrName>ppt_x</p:attrName>
                                        </p:attrNameLst>
                                      </p:cBhvr>
                                      <p:tavLst>
                                        <p:tav tm="0">
                                          <p:val>
                                            <p:strVal val="#ppt_x"/>
                                          </p:val>
                                        </p:tav>
                                        <p:tav tm="100000">
                                          <p:val>
                                            <p:strVal val="#ppt_x"/>
                                          </p:val>
                                        </p:tav>
                                      </p:tavLst>
                                    </p:anim>
                                    <p:anim calcmode="lin" valueType="num">
                                      <p:cBhvr>
                                        <p:cTn id="41" dur="500" fill="hold"/>
                                        <p:tgtEl>
                                          <p:spTgt spid="3">
                                            <p:bg/>
                                          </p:spTgt>
                                        </p:tgtEl>
                                        <p:attrNameLst>
                                          <p:attrName>ppt_y</p:attrName>
                                        </p:attrNameLst>
                                      </p:cBhvr>
                                      <p:tavLst>
                                        <p:tav tm="0">
                                          <p:val>
                                            <p:strVal val="#ppt_y+.1"/>
                                          </p:val>
                                        </p:tav>
                                        <p:tav tm="100000">
                                          <p:val>
                                            <p:strVal val="#ppt_y"/>
                                          </p:val>
                                        </p:tav>
                                      </p:tavLst>
                                    </p:anim>
                                  </p:childTnLst>
                                </p:cTn>
                              </p:par>
                              <p:par>
                                <p:cTn id="42" presetID="42" presetClass="entr" presetSubtype="0" fill="hold" grpId="0" nodeType="withEffect">
                                  <p:stCondLst>
                                    <p:cond delay="0"/>
                                  </p:stCondLst>
                                  <p:childTnLst>
                                    <p:set>
                                      <p:cBhvr>
                                        <p:cTn id="43" dur="1" fill="hold">
                                          <p:stCondLst>
                                            <p:cond delay="0"/>
                                          </p:stCondLst>
                                        </p:cTn>
                                        <p:tgtEl>
                                          <p:spTgt spid="3">
                                            <p:txEl>
                                              <p:pRg st="0" end="0"/>
                                            </p:txEl>
                                          </p:spTgt>
                                        </p:tgtEl>
                                        <p:attrNameLst>
                                          <p:attrName>style.visibility</p:attrName>
                                        </p:attrNameLst>
                                      </p:cBhvr>
                                      <p:to>
                                        <p:strVal val="visible"/>
                                      </p:to>
                                    </p:set>
                                    <p:animEffect transition="in" filter="fade">
                                      <p:cBhvr>
                                        <p:cTn id="44" dur="500"/>
                                        <p:tgtEl>
                                          <p:spTgt spid="3">
                                            <p:txEl>
                                              <p:pRg st="0" end="0"/>
                                            </p:txEl>
                                          </p:spTgt>
                                        </p:tgtEl>
                                      </p:cBhvr>
                                    </p:animEffect>
                                    <p:anim calcmode="lin" valueType="num">
                                      <p:cBhvr>
                                        <p:cTn id="45"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46" dur="5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P spid="3" grpId="0" build="p" animBg="1"/>
    </p:bldLst>
  </p:timing>
</p:sld>
</file>

<file path=ppt/slides/slide36.xml><?xml version="1.0" encoding="utf-8"?>
<p:sld xmlns:a="http://schemas.openxmlformats.org/drawingml/2006/main" xmlns:r="http://schemas.openxmlformats.org/officeDocument/2006/relationships" xmlns:p="http://schemas.openxmlformats.org/presentationml/2006/main">
  <p:cSld name="Slide 36&amp;si=36checked= 1 &amp; amp; version = 1.0.5checked=1&amp;version=1.0.5">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C_5_BD.73_1#4974b7790?vaa=1&amp;vcp=1&amp;vop=1&amp;pid=10527a740&amp;color=36,64,97&amp;vtp=1&amp;bt=1&amp;bbb=1"/>
              <p:cNvSpPr/>
              <p:nvPr/>
            </p:nvSpPr>
            <p:spPr>
              <a:xfrm>
                <a:off x="539496" y="1098758"/>
                <a:ext cx="11109960" cy="360680"/>
              </a:xfrm>
              <a:prstGeom prst="rect">
                <a:avLst/>
              </a:prstGeom>
              <a:noFill/>
              <a:ln/>
            </p:spPr>
            <p:txBody>
              <a:bodyPr wrap="none" lIns="0" tIns="0" rIns="0" bIns="0" rtlCol="0" anchor="t"/>
              <a:lstStyle/>
              <a:p>
                <a:pPr algn="l" latinLnBrk="1">
                  <a:lnSpc>
                    <a:spcPts val="3200"/>
                  </a:lnSpc>
                </a:pPr>
                <a:r>
                  <a:rPr lang="en-US" altLang="zh-CN" sz="1800" b="1" i="0" dirty="0">
                    <a:solidFill>
                      <a:srgbClr val="244061"/>
                    </a:solidFill>
                    <a:latin typeface="Times New Roman" pitchFamily="34" charset="0"/>
                    <a:ea typeface="微软雅黑" pitchFamily="34" charset="-122"/>
                    <a:cs typeface="Times New Roman" pitchFamily="34" charset="-120"/>
                  </a:rPr>
                  <a:t>5.</a:t>
                </a:r>
                <a:r>
                  <a:rPr lang="en-US" altLang="zh-CN" sz="1800" b="0" i="0" dirty="0">
                    <a:solidFill>
                      <a:srgbClr val="244061"/>
                    </a:solidFill>
                    <a:latin typeface="Times New Roman" pitchFamily="34" charset="0"/>
                    <a:ea typeface="微软雅黑" pitchFamily="34" charset="-122"/>
                    <a:cs typeface="Times New Roman" pitchFamily="34" charset="-120"/>
                  </a:rPr>
                  <a:t>已知正四棱锥</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𝑃</m:t>
                    </m:r>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𝐴𝐵𝐶𝐷</m:t>
                    </m:r>
                  </m:oMath>
                </a14:m>
                <a:r>
                  <a:rPr lang="en-US" altLang="zh-CN" sz="1800" b="0" i="0" dirty="0">
                    <a:solidFill>
                      <a:srgbClr val="244061"/>
                    </a:solidFill>
                    <a:latin typeface="Times New Roman" pitchFamily="34" charset="0"/>
                    <a:ea typeface="微软雅黑" pitchFamily="34" charset="-122"/>
                    <a:cs typeface="Times New Roman" pitchFamily="34" charset="-120"/>
                  </a:rPr>
                  <a:t>内接于半径为1的球</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𝑂</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,当该四棱锥的体积最大时,</a:t>
                </a:r>
                <a:r>
                  <a:rPr lang="en-US" altLang="zh-CN" sz="1800" b="0" i="0">
                    <a:solidFill>
                      <a:srgbClr val="244061"/>
                    </a:solidFill>
                    <a:latin typeface="Times New Roman" pitchFamily="34" charset="0"/>
                    <a:ea typeface="微软雅黑" pitchFamily="34" charset="-122"/>
                    <a:cs typeface="Times New Roman" pitchFamily="34" charset="-120"/>
                  </a:rPr>
                  <a:t>其高为(</a:t>
                </a:r>
                <a:r>
                  <a:rPr lang="en-US" altLang="zh-CN" sz="1800" b="0" i="0">
                    <a:solidFill>
                      <a:srgbClr val="244061"/>
                    </a:solidFill>
                    <a:latin typeface="SimSun" pitchFamily="34" charset="0"/>
                    <a:ea typeface="SimSun" pitchFamily="34" charset="-122"/>
                    <a:cs typeface="SimSu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a:t>
                </a:r>
                <a:endParaRPr lang="en-US" altLang="zh-CN" sz="1800" dirty="0"/>
              </a:p>
            </p:txBody>
          </p:sp>
        </mc:Choice>
        <mc:Fallback xmlns="">
          <p:sp>
            <p:nvSpPr>
              <p:cNvPr id="2" name="QC_5_BD.73_1#4974b7790?vaa=1&amp;vcp=1&amp;vop=1&amp;pid=10527a740&amp;color=36,64,97&amp;vtp=1&amp;bt=1&amp;bbb=1"/>
              <p:cNvSpPr>
                <a:spLocks noRot="1" noChangeAspect="1" noMove="1" noResize="1" noEditPoints="1" noAdjustHandles="1" noChangeArrowheads="1" noChangeShapeType="1" noTextEdit="1"/>
              </p:cNvSpPr>
              <p:nvPr/>
            </p:nvSpPr>
            <p:spPr>
              <a:xfrm>
                <a:off x="539496" y="1098758"/>
                <a:ext cx="11109960" cy="360680"/>
              </a:xfrm>
              <a:prstGeom prst="rect">
                <a:avLst/>
              </a:prstGeom>
              <a:blipFill>
                <a:blip r:embed="rId3"/>
                <a:stretch>
                  <a:fillRect l="-1317" b="-40678"/>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4" name="QC_5_BD.73_2#4974b7790.choices?vaa=1&amp;vcp=1&amp;vop=1&amp;pid=10527a740&amp;color=36,64,97&amp;vtp=1&amp;bbb=1"/>
              <p:cNvSpPr/>
              <p:nvPr/>
            </p:nvSpPr>
            <p:spPr>
              <a:xfrm>
                <a:off x="539496" y="1470868"/>
                <a:ext cx="11109960" cy="471424"/>
              </a:xfrm>
              <a:prstGeom prst="rect">
                <a:avLst/>
              </a:prstGeom>
              <a:noFill/>
              <a:ln/>
            </p:spPr>
            <p:txBody>
              <a:bodyPr wrap="none" lIns="0" tIns="0" rIns="0" bIns="0" rtlCol="0" anchor="t"/>
              <a:lstStyle/>
              <a:p>
                <a:pPr latinLnBrk="1">
                  <a:lnSpc>
                    <a:spcPts val="3800"/>
                  </a:lnSpc>
                  <a:tabLst>
                    <a:tab pos="2590165" algn="l"/>
                    <a:tab pos="5154930" algn="l"/>
                    <a:tab pos="8227695" algn="l"/>
                  </a:tabLst>
                </a:pPr>
                <a:r>
                  <a:rPr lang="en-US" altLang="zh-CN" sz="1800" b="0" i="0" dirty="0">
                    <a:solidFill>
                      <a:srgbClr val="244061"/>
                    </a:solidFill>
                    <a:latin typeface="Times New Roman" pitchFamily="34" charset="0"/>
                    <a:ea typeface="微软雅黑" pitchFamily="34" charset="-122"/>
                    <a:cs typeface="Times New Roman" pitchFamily="34" charset="-120"/>
                  </a:rPr>
                  <a:t>A.</a:t>
                </a:r>
                <a14:m>
                  <m:oMath xmlns:m="http://schemas.openxmlformats.org/officeDocument/2006/math">
                    <m:f>
                      <m:f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244061"/>
                            </a:solidFill>
                            <a:latin typeface="Cambria Math" pitchFamily="34" charset="0"/>
                            <a:ea typeface="Cambria Math" pitchFamily="34" charset="-122"/>
                            <a:cs typeface="Cambria Math" pitchFamily="34" charset="-120"/>
                          </a:rPr>
                          <m:t>4</m:t>
                        </m:r>
                      </m:num>
                      <m:den>
                        <m:r>
                          <a:rPr lang="en-US" altLang="zh-CN" sz="1800" b="0" i="0">
                            <a:solidFill>
                              <a:srgbClr val="244061"/>
                            </a:solidFill>
                            <a:latin typeface="Cambria Math" pitchFamily="34" charset="0"/>
                            <a:ea typeface="Cambria Math" pitchFamily="34" charset="-122"/>
                            <a:cs typeface="Cambria Math" pitchFamily="34" charset="-120"/>
                          </a:rPr>
                          <m:t>3</m:t>
                        </m:r>
                      </m:den>
                    </m:f>
                  </m:oMath>
                </a14:m>
                <a:r>
                  <a:rPr lang="en-US" altLang="zh-CN" sz="1800" b="0" i="0" spc="-10300">
                    <a:solidFill>
                      <a:srgbClr val="244061"/>
                    </a:solidFill>
                    <a:latin typeface="SimSun" pitchFamily="34" charset="0"/>
                    <a:ea typeface="SimSun" pitchFamily="34" charset="-122"/>
                    <a:cs typeface="SimSu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B</a:t>
                </a:r>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f>
                      <m:f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244061"/>
                            </a:solidFill>
                            <a:latin typeface="Cambria Math" pitchFamily="34" charset="0"/>
                            <a:ea typeface="Cambria Math" pitchFamily="34" charset="-122"/>
                            <a:cs typeface="Cambria Math" pitchFamily="34" charset="-120"/>
                          </a:rPr>
                          <m:t>3</m:t>
                        </m:r>
                      </m:num>
                      <m:den>
                        <m:r>
                          <a:rPr lang="en-US" altLang="zh-CN" sz="1800" b="0" i="0">
                            <a:solidFill>
                              <a:srgbClr val="244061"/>
                            </a:solidFill>
                            <a:latin typeface="Cambria Math" pitchFamily="34" charset="0"/>
                            <a:ea typeface="Cambria Math" pitchFamily="34" charset="-122"/>
                            <a:cs typeface="Cambria Math" pitchFamily="34" charset="-120"/>
                          </a:rPr>
                          <m:t>2</m:t>
                        </m:r>
                      </m:den>
                    </m:f>
                  </m:oMath>
                </a14:m>
                <a:r>
                  <a:rPr lang="en-US" altLang="zh-CN" sz="1800" b="0" i="0" spc="-10300">
                    <a:solidFill>
                      <a:srgbClr val="244061"/>
                    </a:solidFill>
                    <a:latin typeface="SimSun" pitchFamily="34" charset="0"/>
                    <a:ea typeface="SimSun" pitchFamily="34" charset="-122"/>
                    <a:cs typeface="SimSu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C</a:t>
                </a:r>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f>
                      <m:f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fPr>
                      <m:num>
                        <m:rad>
                          <m:radPr>
                            <m:degHide m:val="on"/>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244061"/>
                                </a:solidFill>
                                <a:latin typeface="Cambria Math" pitchFamily="34" charset="0"/>
                                <a:ea typeface="Cambria Math" pitchFamily="34" charset="-122"/>
                                <a:cs typeface="Cambria Math" pitchFamily="34" charset="-120"/>
                              </a:rPr>
                              <m:t>3</m:t>
                            </m:r>
                          </m:e>
                        </m:rad>
                      </m:num>
                      <m:den>
                        <m:r>
                          <a:rPr lang="en-US" altLang="zh-CN" sz="1800" b="0" i="0">
                            <a:solidFill>
                              <a:srgbClr val="244061"/>
                            </a:solidFill>
                            <a:latin typeface="Cambria Math" pitchFamily="34" charset="0"/>
                            <a:ea typeface="Cambria Math" pitchFamily="34" charset="-122"/>
                            <a:cs typeface="Cambria Math" pitchFamily="34" charset="-120"/>
                          </a:rPr>
                          <m:t>3</m:t>
                        </m:r>
                      </m:den>
                    </m:f>
                    <m:r>
                      <a:rPr lang="en-US" altLang="zh-CN" sz="1800" b="0" i="0">
                        <a:solidFill>
                          <a:srgbClr val="244061"/>
                        </a:solidFill>
                        <a:latin typeface="Cambria Math" pitchFamily="34" charset="0"/>
                        <a:ea typeface="Cambria Math" pitchFamily="34" charset="-122"/>
                        <a:cs typeface="Cambria Math" pitchFamily="34" charset="-120"/>
                      </a:rPr>
                      <m:t>+1</m:t>
                    </m:r>
                  </m:oMath>
                </a14:m>
                <a:r>
                  <a:rPr lang="en-US" altLang="zh-CN" sz="1800" b="0" i="0" spc="-10300">
                    <a:solidFill>
                      <a:srgbClr val="244061"/>
                    </a:solidFill>
                    <a:latin typeface="SimSun" pitchFamily="34" charset="0"/>
                    <a:ea typeface="SimSun" pitchFamily="34" charset="-122"/>
                    <a:cs typeface="SimSu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D</a:t>
                </a:r>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f>
                      <m:f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fPr>
                      <m:num>
                        <m:rad>
                          <m:radPr>
                            <m:degHide m:val="on"/>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244061"/>
                                </a:solidFill>
                                <a:latin typeface="Cambria Math" pitchFamily="34" charset="0"/>
                                <a:ea typeface="Cambria Math" pitchFamily="34" charset="-122"/>
                                <a:cs typeface="Cambria Math" pitchFamily="34" charset="-120"/>
                              </a:rPr>
                              <m:t>2</m:t>
                            </m:r>
                          </m:e>
                        </m:rad>
                      </m:num>
                      <m:den>
                        <m:r>
                          <a:rPr lang="en-US" altLang="zh-CN" sz="1800" b="0" i="0">
                            <a:solidFill>
                              <a:srgbClr val="244061"/>
                            </a:solidFill>
                            <a:latin typeface="Cambria Math" pitchFamily="34" charset="0"/>
                            <a:ea typeface="Cambria Math" pitchFamily="34" charset="-122"/>
                            <a:cs typeface="Cambria Math" pitchFamily="34" charset="-120"/>
                          </a:rPr>
                          <m:t>2</m:t>
                        </m:r>
                      </m:den>
                    </m:f>
                    <m:r>
                      <a:rPr lang="en-US" altLang="zh-CN" sz="1800" b="0" i="0">
                        <a:solidFill>
                          <a:srgbClr val="244061"/>
                        </a:solidFill>
                        <a:latin typeface="Cambria Math" pitchFamily="34" charset="0"/>
                        <a:ea typeface="Cambria Math" pitchFamily="34" charset="-122"/>
                        <a:cs typeface="Cambria Math" pitchFamily="34" charset="-120"/>
                      </a:rPr>
                      <m:t>+1</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800" dirty="0"/>
              </a:p>
            </p:txBody>
          </p:sp>
        </mc:Choice>
        <mc:Fallback xmlns="">
          <p:sp>
            <p:nvSpPr>
              <p:cNvPr id="4" name="QC_5_BD.73_2#4974b7790.choices?vaa=1&amp;vcp=1&amp;vop=1&amp;pid=10527a740&amp;color=36,64,97&amp;vtp=1&amp;bbb=1"/>
              <p:cNvSpPr>
                <a:spLocks noRot="1" noChangeAspect="1" noMove="1" noResize="1" noEditPoints="1" noAdjustHandles="1" noChangeArrowheads="1" noChangeShapeType="1" noTextEdit="1"/>
              </p:cNvSpPr>
              <p:nvPr/>
            </p:nvSpPr>
            <p:spPr>
              <a:xfrm>
                <a:off x="539496" y="1470868"/>
                <a:ext cx="11109960" cy="471424"/>
              </a:xfrm>
              <a:prstGeom prst="rect">
                <a:avLst/>
              </a:prstGeom>
              <a:blipFill>
                <a:blip r:embed="rId4"/>
                <a:stretch>
                  <a:fillRect l="-1317" b="-16667"/>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5" name="QC_5_AS.74_1#4974b7790?vaa=1&amp;vcp=1&amp;vop=1&amp;pid=10527a740&amp;color=36,64,97&amp;vtp=1&amp;bbb=1"/>
              <p:cNvSpPr/>
              <p:nvPr/>
            </p:nvSpPr>
            <p:spPr>
              <a:xfrm>
                <a:off x="539496" y="1953468"/>
                <a:ext cx="11109960" cy="363665"/>
              </a:xfrm>
              <a:prstGeom prst="rect">
                <a:avLst/>
              </a:prstGeom>
              <a:noFill/>
              <a:ln/>
            </p:spPr>
            <p:txBody>
              <a:bodyPr wrap="none" lIns="0" tIns="0" rIns="0" bIns="0" rtlCol="0" anchor="t"/>
              <a:lstStyle/>
              <a:p>
                <a:pPr algn="l" latinLnBrk="1">
                  <a:lnSpc>
                    <a:spcPts val="32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0" i="0" dirty="0">
                    <a:solidFill>
                      <a:srgbClr val="003760"/>
                    </a:solidFill>
                    <a:latin typeface="Times New Roman" pitchFamily="34" charset="0"/>
                    <a:ea typeface="微软雅黑" pitchFamily="34" charset="-122"/>
                    <a:cs typeface="Times New Roman" pitchFamily="34" charset="-120"/>
                  </a:rPr>
                  <a:t>如图，连接</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𝐴𝐶</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𝐵𝐷</m:t>
                    </m:r>
                  </m:oMath>
                </a14:m>
                <a:r>
                  <a:rPr lang="en-US" altLang="zh-CN" sz="1800" b="0" i="0" dirty="0">
                    <a:solidFill>
                      <a:srgbClr val="003760"/>
                    </a:solidFill>
                    <a:latin typeface="Times New Roman" pitchFamily="34" charset="0"/>
                    <a:ea typeface="微软雅黑" pitchFamily="34" charset="-122"/>
                    <a:cs typeface="Times New Roman" pitchFamily="34" charset="-120"/>
                  </a:rPr>
                  <a:t>交于点</a:t>
                </a:r>
                <a14:m>
                  <m:oMath xmlns:m="http://schemas.openxmlformats.org/officeDocument/2006/math">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𝑂</m:t>
                        </m:r>
                      </m:e>
                      <m:sub>
                        <m:r>
                          <a:rPr lang="en-US" altLang="zh-CN" sz="1800" b="0" i="0">
                            <a:solidFill>
                              <a:srgbClr val="003760"/>
                            </a:solidFill>
                            <a:latin typeface="Cambria Math" pitchFamily="34" charset="0"/>
                            <a:ea typeface="Cambria Math" pitchFamily="34" charset="-122"/>
                            <a:cs typeface="Cambria Math" pitchFamily="34" charset="-120"/>
                          </a:rPr>
                          <m:t>1</m:t>
                        </m:r>
                      </m:sub>
                    </m:sSub>
                  </m:oMath>
                </a14:m>
                <a:r>
                  <a:rPr lang="en-US" altLang="zh-CN" sz="1800" b="0" i="0" dirty="0">
                    <a:solidFill>
                      <a:srgbClr val="003760"/>
                    </a:solidFill>
                    <a:latin typeface="Times New Roman" pitchFamily="34" charset="0"/>
                    <a:ea typeface="微软雅黑" pitchFamily="34" charset="-122"/>
                    <a:cs typeface="Times New Roman" pitchFamily="34" charset="-120"/>
                  </a:rPr>
                  <a:t>,则</a:t>
                </a:r>
                <a14:m>
                  <m:oMath xmlns:m="http://schemas.openxmlformats.org/officeDocument/2006/math">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𝑂</m:t>
                        </m:r>
                      </m:e>
                      <m:sub>
                        <m:r>
                          <a:rPr lang="en-US" altLang="zh-CN" sz="1800" b="0" i="0">
                            <a:solidFill>
                              <a:srgbClr val="003760"/>
                            </a:solidFill>
                            <a:latin typeface="Cambria Math" pitchFamily="34" charset="0"/>
                            <a:ea typeface="Cambria Math" pitchFamily="34" charset="-122"/>
                            <a:cs typeface="Cambria Math" pitchFamily="34" charset="-120"/>
                          </a:rPr>
                          <m:t>1</m:t>
                        </m:r>
                      </m:sub>
                    </m:sSub>
                  </m:oMath>
                </a14:m>
                <a:r>
                  <a:rPr lang="en-US" altLang="zh-CN" sz="1800" b="0" i="0" dirty="0">
                    <a:solidFill>
                      <a:srgbClr val="003760"/>
                    </a:solidFill>
                    <a:latin typeface="Times New Roman" pitchFamily="34" charset="0"/>
                    <a:ea typeface="微软雅黑" pitchFamily="34" charset="-122"/>
                    <a:cs typeface="Times New Roman" pitchFamily="34" charset="-120"/>
                  </a:rPr>
                  <a:t>为底面</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𝐴𝐵𝐶𝐷</m:t>
                    </m:r>
                  </m:oMath>
                </a14:m>
                <a:r>
                  <a:rPr lang="en-US" altLang="zh-CN" sz="1800" b="0" i="0" dirty="0">
                    <a:solidFill>
                      <a:srgbClr val="003760"/>
                    </a:solidFill>
                    <a:latin typeface="Times New Roman" pitchFamily="34" charset="0"/>
                    <a:ea typeface="微软雅黑" pitchFamily="34" charset="-122"/>
                    <a:cs typeface="Times New Roman" pitchFamily="34" charset="-120"/>
                  </a:rPr>
                  <a:t>的中心,则</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𝑃</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𝑂</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𝑂</m:t>
                        </m:r>
                      </m:e>
                      <m:sub>
                        <m:r>
                          <a:rPr lang="en-US" altLang="zh-CN" sz="1800" b="0" i="0">
                            <a:solidFill>
                              <a:srgbClr val="003760"/>
                            </a:solidFill>
                            <a:latin typeface="Cambria Math" pitchFamily="34" charset="0"/>
                            <a:ea typeface="Cambria Math" pitchFamily="34" charset="-122"/>
                            <a:cs typeface="Cambria Math" pitchFamily="34" charset="-120"/>
                          </a:rPr>
                          <m:t>1</m:t>
                        </m:r>
                      </m:sub>
                    </m:sSub>
                  </m:oMath>
                </a14:m>
                <a:r>
                  <a:rPr lang="en-US" altLang="zh-CN" sz="1800" b="0" i="0" dirty="0">
                    <a:solidFill>
                      <a:srgbClr val="003760"/>
                    </a:solidFill>
                    <a:latin typeface="Times New Roman" pitchFamily="34" charset="0"/>
                    <a:ea typeface="微软雅黑" pitchFamily="34" charset="-122"/>
                    <a:cs typeface="Times New Roman" pitchFamily="34" charset="-120"/>
                  </a:rPr>
                  <a:t>三点共线,连接</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𝑃</m:t>
                    </m:r>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𝑂</m:t>
                        </m:r>
                      </m:e>
                      <m:sub>
                        <m:r>
                          <a:rPr lang="en-US" altLang="zh-CN" sz="1800" b="0" i="0">
                            <a:solidFill>
                              <a:srgbClr val="003760"/>
                            </a:solidFill>
                            <a:latin typeface="Cambria Math" pitchFamily="34" charset="0"/>
                            <a:ea typeface="Cambria Math" pitchFamily="34" charset="-122"/>
                            <a:cs typeface="Cambria Math" pitchFamily="34" charset="-120"/>
                          </a:rPr>
                          <m:t>1</m:t>
                        </m:r>
                      </m:sub>
                    </m:sSub>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𝑂𝐴</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p:txBody>
          </p:sp>
        </mc:Choice>
        <mc:Fallback xmlns="">
          <p:sp>
            <p:nvSpPr>
              <p:cNvPr id="5" name="QC_5_AS.74_1#4974b7790?vaa=1&amp;vcp=1&amp;vop=1&amp;pid=10527a740&amp;color=36,64,97&amp;vtp=1&amp;bbb=1"/>
              <p:cNvSpPr>
                <a:spLocks noRot="1" noChangeAspect="1" noMove="1" noResize="1" noEditPoints="1" noAdjustHandles="1" noChangeArrowheads="1" noChangeShapeType="1" noTextEdit="1"/>
              </p:cNvSpPr>
              <p:nvPr/>
            </p:nvSpPr>
            <p:spPr>
              <a:xfrm>
                <a:off x="539496" y="1953468"/>
                <a:ext cx="11109960" cy="363665"/>
              </a:xfrm>
              <a:prstGeom prst="rect">
                <a:avLst/>
              </a:prstGeom>
              <a:blipFill>
                <a:blip r:embed="rId5"/>
                <a:stretch>
                  <a:fillRect l="-1317" b="-38333"/>
                </a:stretch>
              </a:blipFill>
              <a:ln/>
            </p:spPr>
            <p:txBody>
              <a:bodyPr/>
              <a:lstStyle/>
              <a:p>
                <a:r>
                  <a:rPr lang="zh-CN" altLang="en-US">
                    <a:noFill/>
                  </a:rPr>
                  <a:t> </a:t>
                </a:r>
              </a:p>
            </p:txBody>
          </p:sp>
        </mc:Fallback>
      </mc:AlternateContent>
      <p:pic>
        <p:nvPicPr>
          <p:cNvPr id="6" name="QC_5_AS.74_2#4974b7790?vaa=1&amp;vcp=1&amp;vop=1&amp;pid=10527a740&amp;color=36,64,97&amp;tib=255,255,255&amp;vtp=1" descr="preencoded.png"/>
          <p:cNvPicPr>
            <a:picLocks noChangeAspect="1"/>
          </p:cNvPicPr>
          <p:nvPr/>
        </p:nvPicPr>
        <p:blipFill>
          <a:blip r:embed="rId6">
            <a:clrChange>
              <a:clrFrom>
                <a:srgbClr val="FFFFFF"/>
              </a:clrFrom>
              <a:clrTo>
                <a:srgbClr val="FFFFFF">
                  <a:alpha val="0"/>
                </a:srgbClr>
              </a:clrTo>
            </a:clrChange>
          </a:blip>
          <a:stretch>
            <a:fillRect/>
          </a:stretch>
        </p:blipFill>
        <p:spPr>
          <a:xfrm>
            <a:off x="5303520" y="2444958"/>
            <a:ext cx="1591056" cy="1755648"/>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xmlns:a14="http://schemas.microsoft.com/office/drawing/2010/main">
        <mc:Choice Requires="a14">
          <p:sp>
            <p:nvSpPr>
              <p:cNvPr id="7" name="QC_5_AS.74_3#4974b7790?vaa=1&amp;vcp=1&amp;vop=1&amp;pid=10527a740&amp;color=36,64,97&amp;vtp=1&amp;bbb=1&amp;hb=1"/>
              <p:cNvSpPr/>
              <p:nvPr/>
            </p:nvSpPr>
            <p:spPr>
              <a:xfrm>
                <a:off x="539496" y="4337258"/>
                <a:ext cx="11109960" cy="1522921"/>
              </a:xfrm>
              <a:prstGeom prst="rect">
                <a:avLst/>
              </a:prstGeom>
              <a:noFill/>
              <a:ln/>
            </p:spPr>
            <p:txBody>
              <a:bodyPr wrap="none" lIns="0" tIns="0" rIns="0" bIns="0" rtlCol="0" anchor="t"/>
              <a:lstStyle/>
              <a:p>
                <a:pPr algn="l" latinLnBrk="1">
                  <a:lnSpc>
                    <a:spcPts val="4000"/>
                  </a:lnSpc>
                </a:pPr>
                <a:r>
                  <a:rPr lang="en-US" altLang="zh-CN" sz="1800" b="0" i="0" dirty="0">
                    <a:solidFill>
                      <a:srgbClr val="003760"/>
                    </a:solidFill>
                    <a:latin typeface="Times New Roman" pitchFamily="34" charset="0"/>
                    <a:ea typeface="微软雅黑" pitchFamily="34" charset="-122"/>
                    <a:cs typeface="Times New Roman" pitchFamily="34" charset="-120"/>
                  </a:rPr>
                  <a:t>设正四棱锥的高为</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h</m:t>
                    </m:r>
                    <m:r>
                      <a:rPr lang="en-US" altLang="zh-CN" sz="1800" b="0" i="0">
                        <a:solidFill>
                          <a:srgbClr val="003760"/>
                        </a:solidFill>
                        <a:latin typeface="Cambria Math" pitchFamily="34" charset="0"/>
                        <a:ea typeface="Cambria Math" pitchFamily="34" charset="-122"/>
                        <a:cs typeface="Cambria Math" pitchFamily="34" charset="-120"/>
                      </a:rPr>
                      <m:t>(0&lt;</m:t>
                    </m:r>
                    <m:r>
                      <a:rPr lang="en-US" altLang="zh-CN" sz="1800" b="0" i="0">
                        <a:solidFill>
                          <a:srgbClr val="003760"/>
                        </a:solidFill>
                        <a:latin typeface="Cambria Math" pitchFamily="34" charset="0"/>
                        <a:ea typeface="Cambria Math" pitchFamily="34" charset="-122"/>
                        <a:cs typeface="Cambria Math" pitchFamily="34" charset="-120"/>
                      </a:rPr>
                      <m:t>h</m:t>
                    </m:r>
                    <m:r>
                      <a:rPr lang="en-US" altLang="zh-CN" sz="1800" b="0" i="0">
                        <a:solidFill>
                          <a:srgbClr val="003760"/>
                        </a:solidFill>
                        <a:latin typeface="Cambria Math" pitchFamily="34" charset="0"/>
                        <a:ea typeface="Cambria Math" pitchFamily="34" charset="-122"/>
                        <a:cs typeface="Cambria Math" pitchFamily="34" charset="-120"/>
                      </a:rPr>
                      <m:t>&lt;2)</m:t>
                    </m:r>
                  </m:oMath>
                </a14:m>
                <a:r>
                  <a:rPr lang="en-US" altLang="zh-CN" sz="1800" b="0" i="0" dirty="0">
                    <a:solidFill>
                      <a:srgbClr val="003760"/>
                    </a:solidFill>
                    <a:latin typeface="Times New Roman" pitchFamily="34" charset="0"/>
                    <a:ea typeface="微软雅黑" pitchFamily="34" charset="-122"/>
                    <a:cs typeface="Times New Roman" pitchFamily="34" charset="-120"/>
                  </a:rPr>
                  <a:t>,则</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𝑂</m:t>
                    </m:r>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𝑂</m:t>
                        </m:r>
                      </m:e>
                      <m:sub>
                        <m:r>
                          <a:rPr lang="en-US" altLang="zh-CN" sz="1800" b="0" i="0">
                            <a:solidFill>
                              <a:srgbClr val="003760"/>
                            </a:solidFill>
                            <a:latin typeface="Cambria Math" pitchFamily="34" charset="0"/>
                            <a:ea typeface="Cambria Math" pitchFamily="34" charset="-122"/>
                            <a:cs typeface="Cambria Math" pitchFamily="34" charset="-120"/>
                          </a:rPr>
                          <m:t>1</m:t>
                        </m:r>
                      </m:sub>
                    </m:sSub>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h</m:t>
                    </m:r>
                    <m:r>
                      <a:rPr lang="en-US" altLang="zh-CN" sz="1800" b="0" i="0">
                        <a:solidFill>
                          <a:srgbClr val="003760"/>
                        </a:solidFill>
                        <a:latin typeface="Cambria Math" pitchFamily="34" charset="0"/>
                        <a:ea typeface="Cambria Math" pitchFamily="34" charset="-122"/>
                        <a:cs typeface="Cambria Math" pitchFamily="34" charset="-120"/>
                      </a:rPr>
                      <m:t>−1</m:t>
                    </m:r>
                  </m:oMath>
                </a14:m>
                <a:r>
                  <a:rPr lang="en-US" altLang="zh-CN" sz="1800" b="0" i="0" dirty="0">
                    <a:solidFill>
                      <a:srgbClr val="003760"/>
                    </a:solidFill>
                    <a:latin typeface="Times New Roman" pitchFamily="34" charset="0"/>
                    <a:ea typeface="微软雅黑" pitchFamily="34" charset="-122"/>
                    <a:cs typeface="Times New Roman" pitchFamily="34" charset="-120"/>
                  </a:rPr>
                  <a:t>,则</a:t>
                </a:r>
                <a14:m>
                  <m:oMath xmlns:m="http://schemas.openxmlformats.org/officeDocument/2006/math">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𝑂</m:t>
                        </m:r>
                      </m:e>
                      <m:sub>
                        <m:r>
                          <a:rPr lang="en-US" altLang="zh-CN" sz="1800" b="0" i="0">
                            <a:solidFill>
                              <a:srgbClr val="003760"/>
                            </a:solidFill>
                            <a:latin typeface="Cambria Math" pitchFamily="34" charset="0"/>
                            <a:ea typeface="Cambria Math" pitchFamily="34" charset="-122"/>
                            <a:cs typeface="Cambria Math" pitchFamily="34" charset="-120"/>
                          </a:rPr>
                          <m:t>1</m:t>
                        </m:r>
                      </m:sub>
                    </m:sSub>
                    <m:r>
                      <a:rPr lang="en-US" altLang="zh-CN" sz="1800" b="0" i="0">
                        <a:solidFill>
                          <a:srgbClr val="003760"/>
                        </a:solidFill>
                        <a:latin typeface="Cambria Math" pitchFamily="34" charset="0"/>
                        <a:ea typeface="Cambria Math" pitchFamily="34" charset="-122"/>
                        <a:cs typeface="Cambria Math" pitchFamily="34" charset="-120"/>
                      </a:rPr>
                      <m:t>𝐴</m:t>
                    </m:r>
                    <m:r>
                      <a:rPr lang="en-US" altLang="zh-CN" sz="1800" b="0" i="0">
                        <a:solidFill>
                          <a:srgbClr val="003760"/>
                        </a:solidFill>
                        <a:latin typeface="Cambria Math" pitchFamily="34" charset="0"/>
                        <a:ea typeface="Cambria Math" pitchFamily="34" charset="-122"/>
                        <a:cs typeface="Cambria Math" pitchFamily="34" charset="-120"/>
                      </a:rPr>
                      <m:t>=</m:t>
                    </m:r>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1−(</m:t>
                        </m:r>
                        <m:r>
                          <a:rPr lang="en-US" altLang="zh-CN" sz="1800" b="0" i="0">
                            <a:solidFill>
                              <a:srgbClr val="003760"/>
                            </a:solidFill>
                            <a:latin typeface="Cambria Math" pitchFamily="34" charset="0"/>
                            <a:ea typeface="Cambria Math" pitchFamily="34" charset="-122"/>
                            <a:cs typeface="Cambria Math" pitchFamily="34" charset="-120"/>
                          </a:rPr>
                          <m:t>h</m:t>
                        </m:r>
                        <m:r>
                          <a:rPr lang="en-US" altLang="zh-CN" sz="1800" b="0" i="0">
                            <a:solidFill>
                              <a:srgbClr val="003760"/>
                            </a:solidFill>
                            <a:latin typeface="Cambria Math" pitchFamily="34" charset="0"/>
                            <a:ea typeface="Cambria Math" pitchFamily="34" charset="-122"/>
                            <a:cs typeface="Cambria Math" pitchFamily="34" charset="-120"/>
                          </a:rPr>
                          <m:t>−1</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m:t>
                            </m:r>
                          </m:e>
                          <m:sup>
                            <m:r>
                              <a:rPr lang="en-US" altLang="zh-CN" sz="1800" b="0" i="0">
                                <a:solidFill>
                                  <a:srgbClr val="003760"/>
                                </a:solidFill>
                                <a:latin typeface="Cambria Math" pitchFamily="34" charset="0"/>
                                <a:ea typeface="Cambria Math" pitchFamily="34" charset="-122"/>
                                <a:cs typeface="Cambria Math" pitchFamily="34" charset="-120"/>
                              </a:rPr>
                              <m:t>2</m:t>
                            </m:r>
                          </m:sup>
                        </m:sSup>
                      </m:e>
                    </m:rad>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𝐴𝐵</m:t>
                    </m:r>
                    <m:r>
                      <a:rPr lang="en-US" altLang="zh-CN" sz="1800" b="0" i="0">
                        <a:solidFill>
                          <a:srgbClr val="003760"/>
                        </a:solidFill>
                        <a:latin typeface="Cambria Math" pitchFamily="34" charset="0"/>
                        <a:ea typeface="Cambria Math" pitchFamily="34" charset="-122"/>
                        <a:cs typeface="Cambria Math" pitchFamily="34" charset="-120"/>
                      </a:rPr>
                      <m:t>=</m:t>
                    </m:r>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2</m:t>
                        </m:r>
                      </m:e>
                    </m:rad>
                    <m:r>
                      <a:rPr lang="en-US" altLang="zh-CN" sz="1800" b="0" i="0">
                        <a:solidFill>
                          <a:srgbClr val="003760"/>
                        </a:solidFill>
                        <a:latin typeface="Cambria Math" pitchFamily="34" charset="0"/>
                        <a:ea typeface="Cambria Math" pitchFamily="34" charset="-122"/>
                        <a:cs typeface="Cambria Math" pitchFamily="34" charset="-120"/>
                      </a:rPr>
                      <m:t>⋅</m:t>
                    </m:r>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1−</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h</m:t>
                            </m:r>
                            <m:r>
                              <a:rPr lang="en-US" altLang="zh-CN" sz="1800" b="0" i="0">
                                <a:solidFill>
                                  <a:srgbClr val="003760"/>
                                </a:solidFill>
                                <a:latin typeface="Cambria Math" pitchFamily="34" charset="0"/>
                                <a:ea typeface="Cambria Math" pitchFamily="34" charset="-122"/>
                                <a:cs typeface="Cambria Math" pitchFamily="34" charset="-120"/>
                              </a:rPr>
                              <m:t>−1)</m:t>
                            </m:r>
                          </m:e>
                          <m:sup>
                            <m:r>
                              <a:rPr lang="en-US" altLang="zh-CN" sz="1800" b="0" i="0">
                                <a:solidFill>
                                  <a:srgbClr val="003760"/>
                                </a:solidFill>
                                <a:latin typeface="Cambria Math" pitchFamily="34" charset="0"/>
                                <a:ea typeface="Cambria Math" pitchFamily="34" charset="-122"/>
                                <a:cs typeface="Cambria Math" pitchFamily="34" charset="-120"/>
                              </a:rPr>
                              <m:t>2</m:t>
                            </m:r>
                          </m:sup>
                        </m:sSup>
                      </m:e>
                    </m:rad>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,所以正四棱锥</a:t>
                </a:r>
              </a:p>
              <a:p>
                <a:pPr latinLnBrk="1">
                  <a:lnSpc>
                    <a:spcPts val="4000"/>
                  </a:lnSpc>
                </a:pP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𝑃</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𝐴𝐵𝐶𝐷</m:t>
                    </m:r>
                  </m:oMath>
                </a14:m>
                <a:r>
                  <a:rPr lang="en-US" altLang="zh-CN" sz="1800" b="0" i="0" dirty="0">
                    <a:solidFill>
                      <a:srgbClr val="003760"/>
                    </a:solidFill>
                    <a:latin typeface="Times New Roman" pitchFamily="34" charset="0"/>
                    <a:ea typeface="微软雅黑" pitchFamily="34" charset="-122"/>
                    <a:cs typeface="Times New Roman" pitchFamily="34" charset="-120"/>
                  </a:rPr>
                  <a:t>的体积</a:t>
                </a:r>
                <a14:m>
                  <m:oMath xmlns:m="http://schemas.openxmlformats.org/officeDocument/2006/math">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𝑉</m:t>
                        </m:r>
                      </m:e>
                      <m:sub>
                        <m:r>
                          <a:rPr lang="en-US" altLang="zh-CN" sz="1800" b="0" i="0">
                            <a:solidFill>
                              <a:srgbClr val="003760"/>
                            </a:solidFill>
                            <a:latin typeface="Cambria Math" pitchFamily="34" charset="0"/>
                            <a:ea typeface="Cambria Math" pitchFamily="34" charset="-122"/>
                            <a:cs typeface="Cambria Math" pitchFamily="34" charset="-120"/>
                          </a:rPr>
                          <m:t>𝑃</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𝐴𝐵𝐶𝐷</m:t>
                        </m:r>
                      </m:sub>
                    </m:sSub>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3</m:t>
                        </m:r>
                      </m:den>
                    </m:f>
                    <m:r>
                      <a:rPr lang="en-US" altLang="zh-CN" sz="1800" b="0" i="0">
                        <a:solidFill>
                          <a:srgbClr val="003760"/>
                        </a:solidFill>
                        <a:latin typeface="Cambria Math" pitchFamily="34" charset="0"/>
                        <a:ea typeface="Cambria Math" pitchFamily="34" charset="-122"/>
                        <a:cs typeface="Cambria Math" pitchFamily="34" charset="-120"/>
                      </a:rPr>
                      <m:t>×2[1−(</m:t>
                    </m:r>
                    <m:r>
                      <a:rPr lang="en-US" altLang="zh-CN" sz="1800" b="0" i="0">
                        <a:solidFill>
                          <a:srgbClr val="003760"/>
                        </a:solidFill>
                        <a:latin typeface="Cambria Math" pitchFamily="34" charset="0"/>
                        <a:ea typeface="Cambria Math" pitchFamily="34" charset="-122"/>
                        <a:cs typeface="Cambria Math" pitchFamily="34" charset="-120"/>
                      </a:rPr>
                      <m:t>h</m:t>
                    </m:r>
                    <m:r>
                      <a:rPr lang="en-US" altLang="zh-CN" sz="1800" b="0" i="0">
                        <a:solidFill>
                          <a:srgbClr val="003760"/>
                        </a:solidFill>
                        <a:latin typeface="Cambria Math" pitchFamily="34" charset="0"/>
                        <a:ea typeface="Cambria Math" pitchFamily="34" charset="-122"/>
                        <a:cs typeface="Cambria Math" pitchFamily="34" charset="-120"/>
                      </a:rPr>
                      <m:t>−1</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m:t>
                        </m:r>
                      </m:e>
                      <m:sup>
                        <m:r>
                          <a:rPr lang="en-US" altLang="zh-CN" sz="1800" b="0" i="0">
                            <a:solidFill>
                              <a:srgbClr val="003760"/>
                            </a:solidFill>
                            <a:latin typeface="Cambria Math" pitchFamily="34" charset="0"/>
                            <a:ea typeface="Cambria Math" pitchFamily="34" charset="-122"/>
                            <a:cs typeface="Cambria Math" pitchFamily="34" charset="-120"/>
                          </a:rPr>
                          <m:t>2</m:t>
                        </m:r>
                      </m:sup>
                    </m:sSup>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h</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2</m:t>
                        </m:r>
                      </m:num>
                      <m:den>
                        <m:r>
                          <a:rPr lang="en-US" altLang="zh-CN" sz="1800" b="0" i="0">
                            <a:solidFill>
                              <a:srgbClr val="003760"/>
                            </a:solidFill>
                            <a:latin typeface="Cambria Math" pitchFamily="34" charset="0"/>
                            <a:ea typeface="Cambria Math" pitchFamily="34" charset="-122"/>
                            <a:cs typeface="Cambria Math" pitchFamily="34" charset="-120"/>
                          </a:rPr>
                          <m:t>3</m:t>
                        </m:r>
                      </m:den>
                    </m:f>
                    <m:r>
                      <a:rPr lang="en-US" altLang="zh-CN" sz="1800" b="0" i="0">
                        <a:solidFill>
                          <a:srgbClr val="003760"/>
                        </a:solidFill>
                        <a:latin typeface="Cambria Math" pitchFamily="34" charset="0"/>
                        <a:ea typeface="Cambria Math" pitchFamily="34" charset="-122"/>
                        <a:cs typeface="Cambria Math" pitchFamily="34" charset="-120"/>
                      </a:rPr>
                      <m:t>(−</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h</m:t>
                        </m:r>
                      </m:e>
                      <m:sup>
                        <m:r>
                          <a:rPr lang="en-US" altLang="zh-CN" sz="1800" b="0" i="0">
                            <a:solidFill>
                              <a:srgbClr val="003760"/>
                            </a:solidFill>
                            <a:latin typeface="Cambria Math" pitchFamily="34" charset="0"/>
                            <a:ea typeface="Cambria Math" pitchFamily="34" charset="-122"/>
                            <a:cs typeface="Cambria Math" pitchFamily="34" charset="-120"/>
                          </a:rPr>
                          <m:t>3</m:t>
                        </m:r>
                      </m:sup>
                    </m:sSup>
                    <m:r>
                      <a:rPr lang="en-US" altLang="zh-CN" sz="1800" b="0" i="0">
                        <a:solidFill>
                          <a:srgbClr val="003760"/>
                        </a:solidFill>
                        <a:latin typeface="Cambria Math" pitchFamily="34" charset="0"/>
                        <a:ea typeface="Cambria Math" pitchFamily="34" charset="-122"/>
                        <a:cs typeface="Cambria Math" pitchFamily="34" charset="-120"/>
                      </a:rPr>
                      <m:t>+2</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h</m:t>
                        </m:r>
                      </m:e>
                      <m:sup>
                        <m:r>
                          <a:rPr lang="en-US" altLang="zh-CN" sz="1800" b="0" i="0">
                            <a:solidFill>
                              <a:srgbClr val="003760"/>
                            </a:solidFill>
                            <a:latin typeface="Cambria Math" pitchFamily="34" charset="0"/>
                            <a:ea typeface="Cambria Math" pitchFamily="34" charset="-122"/>
                            <a:cs typeface="Cambria Math" pitchFamily="34" charset="-120"/>
                          </a:rPr>
                          <m:t>2</m:t>
                        </m:r>
                      </m:sup>
                    </m:sSup>
                    <m:r>
                      <a:rPr lang="en-US" altLang="zh-CN" sz="1800" b="0" i="0">
                        <a:solidFill>
                          <a:srgbClr val="003760"/>
                        </a:solidFill>
                        <a:latin typeface="Cambria Math" pitchFamily="34" charset="0"/>
                        <a:ea typeface="Cambria Math" pitchFamily="34" charset="-122"/>
                        <a:cs typeface="Cambria Math" pitchFamily="34" charset="-120"/>
                      </a:rPr>
                      <m:t>)(0&lt;</m:t>
                    </m:r>
                    <m:r>
                      <a:rPr lang="en-US" altLang="zh-CN" sz="1800" b="0" i="0">
                        <a:solidFill>
                          <a:srgbClr val="003760"/>
                        </a:solidFill>
                        <a:latin typeface="Cambria Math" pitchFamily="34" charset="0"/>
                        <a:ea typeface="Cambria Math" pitchFamily="34" charset="-122"/>
                        <a:cs typeface="Cambria Math" pitchFamily="34" charset="-120"/>
                      </a:rPr>
                      <m:t>h</m:t>
                    </m:r>
                    <m:r>
                      <a:rPr lang="en-US" altLang="zh-CN" sz="1800" b="0" i="0">
                        <a:solidFill>
                          <a:srgbClr val="003760"/>
                        </a:solidFill>
                        <a:latin typeface="Cambria Math" pitchFamily="34" charset="0"/>
                        <a:ea typeface="Cambria Math" pitchFamily="34" charset="-122"/>
                        <a:cs typeface="Cambria Math" pitchFamily="34" charset="-120"/>
                      </a:rPr>
                      <m:t>&lt;2)</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latinLnBrk="1">
                  <a:lnSpc>
                    <a:spcPts val="4300"/>
                  </a:lnSpc>
                </a:pPr>
                <a:r>
                  <a:rPr lang="en-US" altLang="zh-CN" b="0" i="0">
                    <a:solidFill>
                      <a:srgbClr val="003760"/>
                    </a:solidFill>
                    <a:latin typeface="Times New Roman" pitchFamily="34" charset="0"/>
                    <a:ea typeface="微软雅黑" pitchFamily="34" charset="-122"/>
                    <a:cs typeface="Times New Roman" pitchFamily="34" charset="-120"/>
                  </a:rPr>
                  <a:t>令</a:t>
                </a:r>
                <a14:m>
                  <m:oMath xmlns:m="http://schemas.openxmlformats.org/officeDocument/2006/math">
                    <m:r>
                      <a:rPr lang="en-US" altLang="zh-CN" b="0" i="0">
                        <a:solidFill>
                          <a:srgbClr val="003760"/>
                        </a:solidFill>
                        <a:latin typeface="Cambria Math" pitchFamily="34" charset="0"/>
                        <a:ea typeface="Cambria Math" pitchFamily="34" charset="-122"/>
                        <a:cs typeface="Cambria Math" pitchFamily="34" charset="-120"/>
                      </a:rPr>
                      <m:t>𝑓</m:t>
                    </m:r>
                    <m:r>
                      <a:rPr lang="en-US" altLang="zh-CN" b="0" i="0">
                        <a:solidFill>
                          <a:srgbClr val="003760"/>
                        </a:solidFill>
                        <a:latin typeface="Cambria Math" pitchFamily="34" charset="0"/>
                        <a:ea typeface="Cambria Math" pitchFamily="34" charset="-122"/>
                        <a:cs typeface="Cambria Math" pitchFamily="34" charset="-120"/>
                      </a:rPr>
                      <m:t>(</m:t>
                    </m:r>
                    <m:r>
                      <a:rPr lang="en-US" altLang="zh-CN" b="0" i="0">
                        <a:solidFill>
                          <a:srgbClr val="003760"/>
                        </a:solidFill>
                        <a:latin typeface="Cambria Math" pitchFamily="34" charset="0"/>
                        <a:ea typeface="Cambria Math" pitchFamily="34" charset="-122"/>
                        <a:cs typeface="Cambria Math" pitchFamily="34" charset="-120"/>
                      </a:rPr>
                      <m:t>h</m:t>
                    </m:r>
                    <m:r>
                      <a:rPr lang="en-US" altLang="zh-CN" b="0" i="0">
                        <a:solidFill>
                          <a:srgbClr val="003760"/>
                        </a:solidFill>
                        <a:latin typeface="Cambria Math" pitchFamily="34" charset="0"/>
                        <a:ea typeface="Cambria Math" pitchFamily="34" charset="-122"/>
                        <a:cs typeface="Cambria Math" pitchFamily="34" charset="-120"/>
                      </a:rPr>
                      <m:t>)=</m:t>
                    </m:r>
                    <m:f>
                      <m:fPr>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b="0" i="0">
                            <a:solidFill>
                              <a:srgbClr val="003760"/>
                            </a:solidFill>
                            <a:latin typeface="Cambria Math" pitchFamily="34" charset="0"/>
                            <a:ea typeface="Cambria Math" pitchFamily="34" charset="-122"/>
                            <a:cs typeface="Cambria Math" pitchFamily="34" charset="-120"/>
                          </a:rPr>
                          <m:t>2</m:t>
                        </m:r>
                      </m:num>
                      <m:den>
                        <m:r>
                          <a:rPr lang="en-US" altLang="zh-CN" b="0" i="0">
                            <a:solidFill>
                              <a:srgbClr val="003760"/>
                            </a:solidFill>
                            <a:latin typeface="Cambria Math" pitchFamily="34" charset="0"/>
                            <a:ea typeface="Cambria Math" pitchFamily="34" charset="-122"/>
                            <a:cs typeface="Cambria Math" pitchFamily="34" charset="-120"/>
                          </a:rPr>
                          <m:t>3</m:t>
                        </m:r>
                      </m:den>
                    </m:f>
                    <m:r>
                      <a:rPr lang="en-US" altLang="zh-CN" b="0" i="0">
                        <a:solidFill>
                          <a:srgbClr val="003760"/>
                        </a:solidFill>
                        <a:latin typeface="Cambria Math" pitchFamily="34" charset="0"/>
                        <a:ea typeface="Cambria Math" pitchFamily="34" charset="-122"/>
                        <a:cs typeface="Cambria Math" pitchFamily="34" charset="-120"/>
                      </a:rPr>
                      <m:t>(−</m:t>
                    </m:r>
                    <m:sSup>
                      <m:sSupPr>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b="0" i="0">
                            <a:solidFill>
                              <a:srgbClr val="003760"/>
                            </a:solidFill>
                            <a:latin typeface="Cambria Math" pitchFamily="34" charset="0"/>
                            <a:ea typeface="Cambria Math" pitchFamily="34" charset="-122"/>
                            <a:cs typeface="Cambria Math" pitchFamily="34" charset="-120"/>
                          </a:rPr>
                          <m:t>h</m:t>
                        </m:r>
                      </m:e>
                      <m:sup>
                        <m:r>
                          <a:rPr lang="en-US" altLang="zh-CN" b="0" i="0">
                            <a:solidFill>
                              <a:srgbClr val="003760"/>
                            </a:solidFill>
                            <a:latin typeface="Cambria Math" pitchFamily="34" charset="0"/>
                            <a:ea typeface="Cambria Math" pitchFamily="34" charset="-122"/>
                            <a:cs typeface="Cambria Math" pitchFamily="34" charset="-120"/>
                          </a:rPr>
                          <m:t>3</m:t>
                        </m:r>
                      </m:sup>
                    </m:sSup>
                    <m:r>
                      <a:rPr lang="en-US" altLang="zh-CN" b="0" i="0">
                        <a:solidFill>
                          <a:srgbClr val="003760"/>
                        </a:solidFill>
                        <a:latin typeface="Cambria Math" pitchFamily="34" charset="0"/>
                        <a:ea typeface="Cambria Math" pitchFamily="34" charset="-122"/>
                        <a:cs typeface="Cambria Math" pitchFamily="34" charset="-120"/>
                      </a:rPr>
                      <m:t>+2</m:t>
                    </m:r>
                    <m:sSup>
                      <m:sSupPr>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b="0" i="0">
                            <a:solidFill>
                              <a:srgbClr val="003760"/>
                            </a:solidFill>
                            <a:latin typeface="Cambria Math" pitchFamily="34" charset="0"/>
                            <a:ea typeface="Cambria Math" pitchFamily="34" charset="-122"/>
                            <a:cs typeface="Cambria Math" pitchFamily="34" charset="-120"/>
                          </a:rPr>
                          <m:t>h</m:t>
                        </m:r>
                      </m:e>
                      <m:sup>
                        <m:r>
                          <a:rPr lang="en-US" altLang="zh-CN" b="0" i="0">
                            <a:solidFill>
                              <a:srgbClr val="003760"/>
                            </a:solidFill>
                            <a:latin typeface="Cambria Math" pitchFamily="34" charset="0"/>
                            <a:ea typeface="Cambria Math" pitchFamily="34" charset="-122"/>
                            <a:cs typeface="Cambria Math" pitchFamily="34" charset="-120"/>
                          </a:rPr>
                          <m:t>2</m:t>
                        </m:r>
                      </m:sup>
                    </m:sSup>
                    <m:r>
                      <a:rPr lang="en-US" altLang="zh-CN" b="0" i="0">
                        <a:solidFill>
                          <a:srgbClr val="003760"/>
                        </a:solidFill>
                        <a:latin typeface="Cambria Math" pitchFamily="34" charset="0"/>
                        <a:ea typeface="Cambria Math" pitchFamily="34" charset="-122"/>
                        <a:cs typeface="Cambria Math" pitchFamily="34" charset="-120"/>
                      </a:rPr>
                      <m:t>)(0&lt;</m:t>
                    </m:r>
                    <m:r>
                      <a:rPr lang="en-US" altLang="zh-CN" b="0" i="0">
                        <a:solidFill>
                          <a:srgbClr val="003760"/>
                        </a:solidFill>
                        <a:latin typeface="Cambria Math" pitchFamily="34" charset="0"/>
                        <a:ea typeface="Cambria Math" pitchFamily="34" charset="-122"/>
                        <a:cs typeface="Cambria Math" pitchFamily="34" charset="-120"/>
                      </a:rPr>
                      <m:t>h</m:t>
                    </m:r>
                    <m:r>
                      <a:rPr lang="en-US" altLang="zh-CN" b="0" i="0">
                        <a:solidFill>
                          <a:srgbClr val="003760"/>
                        </a:solidFill>
                        <a:latin typeface="Cambria Math" pitchFamily="34" charset="0"/>
                        <a:ea typeface="Cambria Math" pitchFamily="34" charset="-122"/>
                        <a:cs typeface="Cambria Math" pitchFamily="34" charset="-120"/>
                      </a:rPr>
                      <m:t>&lt;2)</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a:t>
                </a:r>
                <a:endParaRPr lang="en-US" altLang="zh-CN" dirty="0"/>
              </a:p>
            </p:txBody>
          </p:sp>
        </mc:Choice>
        <mc:Fallback xmlns="">
          <p:sp>
            <p:nvSpPr>
              <p:cNvPr id="7" name="QC_5_AS.74_3#4974b7790?vaa=1&amp;vcp=1&amp;vop=1&amp;pid=10527a740&amp;color=36,64,97&amp;vtp=1&amp;bbb=1&amp;hb=1"/>
              <p:cNvSpPr>
                <a:spLocks noRot="1" noChangeAspect="1" noMove="1" noResize="1" noEditPoints="1" noAdjustHandles="1" noChangeArrowheads="1" noChangeShapeType="1" noTextEdit="1"/>
              </p:cNvSpPr>
              <p:nvPr/>
            </p:nvSpPr>
            <p:spPr>
              <a:xfrm>
                <a:off x="539496" y="4337258"/>
                <a:ext cx="11109960" cy="1522921"/>
              </a:xfrm>
              <a:prstGeom prst="rect">
                <a:avLst/>
              </a:prstGeom>
              <a:blipFill>
                <a:blip r:embed="rId7"/>
                <a:stretch>
                  <a:fillRect l="-1317" b="-5600"/>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anim calcmode="lin" valueType="num">
                                      <p:cBhvr>
                                        <p:cTn id="8" dur="500" fill="hold"/>
                                        <p:tgtEl>
                                          <p:spTgt spid="5">
                                            <p:bg/>
                                          </p:spTgt>
                                        </p:tgtEl>
                                        <p:attrNameLst>
                                          <p:attrName>ppt_x</p:attrName>
                                        </p:attrNameLst>
                                      </p:cBhvr>
                                      <p:tavLst>
                                        <p:tav tm="0">
                                          <p:val>
                                            <p:strVal val="#ppt_x"/>
                                          </p:val>
                                        </p:tav>
                                        <p:tav tm="100000">
                                          <p:val>
                                            <p:strVal val="#ppt_x"/>
                                          </p:val>
                                        </p:tav>
                                      </p:tavLst>
                                    </p:anim>
                                    <p:anim calcmode="lin" valueType="num">
                                      <p:cBhvr>
                                        <p:cTn id="9" dur="500" fill="hold"/>
                                        <p:tgtEl>
                                          <p:spTgt spid="5">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Effect transition="in" filter="fade">
                                      <p:cBhvr>
                                        <p:cTn id="12" dur="500"/>
                                        <p:tgtEl>
                                          <p:spTgt spid="5">
                                            <p:txEl>
                                              <p:pRg st="0" end="0"/>
                                            </p:txEl>
                                          </p:spTgt>
                                        </p:tgtEl>
                                      </p:cBhvr>
                                    </p:animEffect>
                                    <p:anim calcmode="lin" valueType="num">
                                      <p:cBhvr>
                                        <p:cTn id="13"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5">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500"/>
                                        <p:tgtEl>
                                          <p:spTgt spid="6"/>
                                        </p:tgtEl>
                                      </p:cBhvr>
                                    </p:animEffect>
                                    <p:anim calcmode="lin" valueType="num">
                                      <p:cBhvr>
                                        <p:cTn id="18" dur="500" fill="hold"/>
                                        <p:tgtEl>
                                          <p:spTgt spid="6"/>
                                        </p:tgtEl>
                                        <p:attrNameLst>
                                          <p:attrName>ppt_x</p:attrName>
                                        </p:attrNameLst>
                                      </p:cBhvr>
                                      <p:tavLst>
                                        <p:tav tm="0">
                                          <p:val>
                                            <p:strVal val="#ppt_x"/>
                                          </p:val>
                                        </p:tav>
                                        <p:tav tm="100000">
                                          <p:val>
                                            <p:strVal val="#ppt_x"/>
                                          </p:val>
                                        </p:tav>
                                      </p:tavLst>
                                    </p:anim>
                                    <p:anim calcmode="lin" valueType="num">
                                      <p:cBhvr>
                                        <p:cTn id="19" dur="500" fill="hold"/>
                                        <p:tgtEl>
                                          <p:spTgt spid="6"/>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7">
                                            <p:bg/>
                                          </p:spTgt>
                                        </p:tgtEl>
                                        <p:attrNameLst>
                                          <p:attrName>style.visibility</p:attrName>
                                        </p:attrNameLst>
                                      </p:cBhvr>
                                      <p:to>
                                        <p:strVal val="visible"/>
                                      </p:to>
                                    </p:set>
                                    <p:animEffect transition="in" filter="fade">
                                      <p:cBhvr>
                                        <p:cTn id="22" dur="500"/>
                                        <p:tgtEl>
                                          <p:spTgt spid="7">
                                            <p:bg/>
                                          </p:spTgt>
                                        </p:tgtEl>
                                      </p:cBhvr>
                                    </p:animEffect>
                                    <p:anim calcmode="lin" valueType="num">
                                      <p:cBhvr>
                                        <p:cTn id="23" dur="500" fill="hold"/>
                                        <p:tgtEl>
                                          <p:spTgt spid="7">
                                            <p:bg/>
                                          </p:spTgt>
                                        </p:tgtEl>
                                        <p:attrNameLst>
                                          <p:attrName>ppt_x</p:attrName>
                                        </p:attrNameLst>
                                      </p:cBhvr>
                                      <p:tavLst>
                                        <p:tav tm="0">
                                          <p:val>
                                            <p:strVal val="#ppt_x"/>
                                          </p:val>
                                        </p:tav>
                                        <p:tav tm="100000">
                                          <p:val>
                                            <p:strVal val="#ppt_x"/>
                                          </p:val>
                                        </p:tav>
                                      </p:tavLst>
                                    </p:anim>
                                    <p:anim calcmode="lin" valueType="num">
                                      <p:cBhvr>
                                        <p:cTn id="24" dur="500" fill="hold"/>
                                        <p:tgtEl>
                                          <p:spTgt spid="7">
                                            <p:bg/>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7">
                                            <p:txEl>
                                              <p:pRg st="0" end="0"/>
                                            </p:txEl>
                                          </p:spTgt>
                                        </p:tgtEl>
                                        <p:attrNameLst>
                                          <p:attrName>style.visibility</p:attrName>
                                        </p:attrNameLst>
                                      </p:cBhvr>
                                      <p:to>
                                        <p:strVal val="visible"/>
                                      </p:to>
                                    </p:set>
                                    <p:animEffect transition="in" filter="fade">
                                      <p:cBhvr>
                                        <p:cTn id="27" dur="500"/>
                                        <p:tgtEl>
                                          <p:spTgt spid="7">
                                            <p:txEl>
                                              <p:pRg st="0" end="0"/>
                                            </p:txEl>
                                          </p:spTgt>
                                        </p:tgtEl>
                                      </p:cBhvr>
                                    </p:animEffect>
                                    <p:anim calcmode="lin" valueType="num">
                                      <p:cBhvr>
                                        <p:cTn id="28"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p:cTn id="29" dur="500" fill="hold"/>
                                        <p:tgtEl>
                                          <p:spTgt spid="7">
                                            <p:txEl>
                                              <p:pRg st="0" end="0"/>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7">
                                            <p:txEl>
                                              <p:pRg st="1" end="1"/>
                                            </p:txEl>
                                          </p:spTgt>
                                        </p:tgtEl>
                                        <p:attrNameLst>
                                          <p:attrName>style.visibility</p:attrName>
                                        </p:attrNameLst>
                                      </p:cBhvr>
                                      <p:to>
                                        <p:strVal val="visible"/>
                                      </p:to>
                                    </p:set>
                                    <p:animEffect transition="in" filter="fade">
                                      <p:cBhvr>
                                        <p:cTn id="32" dur="500"/>
                                        <p:tgtEl>
                                          <p:spTgt spid="7">
                                            <p:txEl>
                                              <p:pRg st="1" end="1"/>
                                            </p:txEl>
                                          </p:spTgt>
                                        </p:tgtEl>
                                      </p:cBhvr>
                                    </p:animEffect>
                                    <p:anim calcmode="lin" valueType="num">
                                      <p:cBhvr>
                                        <p:cTn id="33"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p:cTn id="34" dur="500" fill="hold"/>
                                        <p:tgtEl>
                                          <p:spTgt spid="7">
                                            <p:txEl>
                                              <p:pRg st="1" end="1"/>
                                            </p:txEl>
                                          </p:spTgt>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7">
                                            <p:txEl>
                                              <p:pRg st="2" end="2"/>
                                            </p:txEl>
                                          </p:spTgt>
                                        </p:tgtEl>
                                        <p:attrNameLst>
                                          <p:attrName>style.visibility</p:attrName>
                                        </p:attrNameLst>
                                      </p:cBhvr>
                                      <p:to>
                                        <p:strVal val="visible"/>
                                      </p:to>
                                    </p:set>
                                    <p:animEffect transition="in" filter="fade">
                                      <p:cBhvr>
                                        <p:cTn id="37" dur="500"/>
                                        <p:tgtEl>
                                          <p:spTgt spid="7">
                                            <p:txEl>
                                              <p:pRg st="2" end="2"/>
                                            </p:txEl>
                                          </p:spTgt>
                                        </p:tgtEl>
                                      </p:cBhvr>
                                    </p:animEffect>
                                    <p:anim calcmode="lin" valueType="num">
                                      <p:cBhvr>
                                        <p:cTn id="38"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p:cTn id="39" dur="500" fill="hold"/>
                                        <p:tgtEl>
                                          <p:spTgt spid="7">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animBg="1"/>
      <p:bldP spid="7" grpId="0" build="p" animBg="1"/>
    </p:bldLst>
  </p:timing>
</p:sld>
</file>

<file path=ppt/slides/slide37.xml><?xml version="1.0" encoding="utf-8"?>
<p:sld xmlns:a="http://schemas.openxmlformats.org/drawingml/2006/main" xmlns:r="http://schemas.openxmlformats.org/officeDocument/2006/relationships" xmlns:p="http://schemas.openxmlformats.org/presentationml/2006/main">
  <p:cSld name="Slide 37&amp;si=37checked= 1 &amp; amp; version = 1.0.5checked=1&amp;version=1.0.5">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C_5_AS.76_1#4974b7790?vaa=1&amp;vcp=1&amp;vop=1&amp;pid=10527a740&amp;color=36,64,97&amp;mp=1&amp;vtp=1&amp;bt=1&amp;bbb=1&amp;hb=1"/>
              <p:cNvSpPr/>
              <p:nvPr/>
            </p:nvSpPr>
            <p:spPr>
              <a:xfrm>
                <a:off x="539496" y="2770999"/>
                <a:ext cx="11109960" cy="1109917"/>
              </a:xfrm>
              <a:prstGeom prst="rect">
                <a:avLst/>
              </a:prstGeom>
              <a:noFill/>
              <a:ln/>
            </p:spPr>
            <p:txBody>
              <a:bodyPr wrap="none" lIns="0" tIns="0" rIns="0" bIns="0" rtlCol="0" anchor="t"/>
              <a:lstStyle/>
              <a:p>
                <a:pPr latinLnBrk="1">
                  <a:lnSpc>
                    <a:spcPts val="4600"/>
                  </a:lnSpc>
                </a:pPr>
                <a:r>
                  <a:rPr lang="en-US" altLang="zh-CN" sz="1800" b="0" i="0" dirty="0">
                    <a:solidFill>
                      <a:srgbClr val="003760"/>
                    </a:solidFill>
                    <a:latin typeface="Times New Roman" pitchFamily="34" charset="0"/>
                    <a:ea typeface="微软雅黑" pitchFamily="34" charset="-122"/>
                    <a:cs typeface="Times New Roman" pitchFamily="34" charset="-120"/>
                  </a:rPr>
                  <a:t>则</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𝑓</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h</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2</m:t>
                        </m:r>
                      </m:num>
                      <m:den>
                        <m:r>
                          <a:rPr lang="en-US" altLang="zh-CN" sz="1800" b="0" i="0">
                            <a:solidFill>
                              <a:srgbClr val="003760"/>
                            </a:solidFill>
                            <a:latin typeface="Cambria Math" pitchFamily="34" charset="0"/>
                            <a:ea typeface="Cambria Math" pitchFamily="34" charset="-122"/>
                            <a:cs typeface="Cambria Math" pitchFamily="34" charset="-120"/>
                          </a:rPr>
                          <m:t>3</m:t>
                        </m:r>
                      </m:den>
                    </m:f>
                    <m:r>
                      <a:rPr lang="en-US" altLang="zh-CN" sz="1800" b="0" i="0">
                        <a:solidFill>
                          <a:srgbClr val="003760"/>
                        </a:solidFill>
                        <a:latin typeface="Cambria Math" pitchFamily="34" charset="0"/>
                        <a:ea typeface="Cambria Math" pitchFamily="34" charset="-122"/>
                        <a:cs typeface="Cambria Math" pitchFamily="34" charset="-120"/>
                      </a:rPr>
                      <m:t>(−3</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h</m:t>
                        </m:r>
                      </m:e>
                      <m:sup>
                        <m:r>
                          <a:rPr lang="en-US" altLang="zh-CN" sz="1800" b="0" i="0">
                            <a:solidFill>
                              <a:srgbClr val="003760"/>
                            </a:solidFill>
                            <a:latin typeface="Cambria Math" pitchFamily="34" charset="0"/>
                            <a:ea typeface="Cambria Math" pitchFamily="34" charset="-122"/>
                            <a:cs typeface="Cambria Math" pitchFamily="34" charset="-120"/>
                          </a:rPr>
                          <m:t>2</m:t>
                        </m:r>
                      </m:sup>
                    </m:sSup>
                    <m:r>
                      <a:rPr lang="en-US" altLang="zh-CN" sz="1800" b="0" i="0">
                        <a:solidFill>
                          <a:srgbClr val="003760"/>
                        </a:solidFill>
                        <a:latin typeface="Cambria Math" pitchFamily="34" charset="0"/>
                        <a:ea typeface="Cambria Math" pitchFamily="34" charset="-122"/>
                        <a:cs typeface="Cambria Math" pitchFamily="34" charset="-120"/>
                      </a:rPr>
                      <m:t>+4</m:t>
                    </m:r>
                    <m:r>
                      <a:rPr lang="en-US" altLang="zh-CN" sz="1800" b="0" i="0">
                        <a:solidFill>
                          <a:srgbClr val="003760"/>
                        </a:solidFill>
                        <a:latin typeface="Cambria Math" pitchFamily="34" charset="0"/>
                        <a:ea typeface="Cambria Math" pitchFamily="34" charset="-122"/>
                        <a:cs typeface="Cambria Math" pitchFamily="34" charset="-120"/>
                      </a:rPr>
                      <m:t>h</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2</m:t>
                        </m:r>
                      </m:num>
                      <m:den>
                        <m:r>
                          <a:rPr lang="en-US" altLang="zh-CN" sz="1800" b="0" i="0">
                            <a:solidFill>
                              <a:srgbClr val="003760"/>
                            </a:solidFill>
                            <a:latin typeface="Cambria Math" pitchFamily="34" charset="0"/>
                            <a:ea typeface="Cambria Math" pitchFamily="34" charset="-122"/>
                            <a:cs typeface="Cambria Math" pitchFamily="34" charset="-120"/>
                          </a:rPr>
                          <m:t>3</m:t>
                        </m:r>
                      </m:den>
                    </m:f>
                    <m:r>
                      <a:rPr lang="en-US" altLang="zh-CN" sz="1800" b="0" i="0">
                        <a:solidFill>
                          <a:srgbClr val="003760"/>
                        </a:solidFill>
                        <a:latin typeface="Cambria Math" pitchFamily="34" charset="0"/>
                        <a:ea typeface="Cambria Math" pitchFamily="34" charset="-122"/>
                        <a:cs typeface="Cambria Math" pitchFamily="34" charset="-120"/>
                      </a:rPr>
                      <m:t>h</m:t>
                    </m:r>
                    <m:r>
                      <a:rPr lang="en-US" altLang="zh-CN" sz="1800" b="0" i="0">
                        <a:solidFill>
                          <a:srgbClr val="003760"/>
                        </a:solidFill>
                        <a:latin typeface="Cambria Math" pitchFamily="34" charset="0"/>
                        <a:ea typeface="Cambria Math" pitchFamily="34" charset="-122"/>
                        <a:cs typeface="Cambria Math" pitchFamily="34" charset="-120"/>
                      </a:rPr>
                      <m:t>(−3</m:t>
                    </m:r>
                    <m:r>
                      <a:rPr lang="en-US" altLang="zh-CN" sz="1800" b="0" i="0">
                        <a:solidFill>
                          <a:srgbClr val="003760"/>
                        </a:solidFill>
                        <a:latin typeface="Cambria Math" pitchFamily="34" charset="0"/>
                        <a:ea typeface="Cambria Math" pitchFamily="34" charset="-122"/>
                        <a:cs typeface="Cambria Math" pitchFamily="34" charset="-120"/>
                      </a:rPr>
                      <m:t>h</m:t>
                    </m:r>
                    <m:r>
                      <a:rPr lang="en-US" altLang="zh-CN" sz="1800" b="0" i="0">
                        <a:solidFill>
                          <a:srgbClr val="003760"/>
                        </a:solidFill>
                        <a:latin typeface="Cambria Math" pitchFamily="34" charset="0"/>
                        <a:ea typeface="Cambria Math" pitchFamily="34" charset="-122"/>
                        <a:cs typeface="Cambria Math" pitchFamily="34" charset="-120"/>
                      </a:rPr>
                      <m:t>+4)</m:t>
                    </m:r>
                  </m:oMath>
                </a14:m>
                <a:r>
                  <a:rPr lang="en-US" altLang="zh-CN" sz="1800" b="0" i="0" dirty="0">
                    <a:solidFill>
                      <a:srgbClr val="003760"/>
                    </a:solidFill>
                    <a:latin typeface="Times New Roman" pitchFamily="34" charset="0"/>
                    <a:ea typeface="微软雅黑" pitchFamily="34" charset="-122"/>
                    <a:cs typeface="Times New Roman" pitchFamily="34" charset="-120"/>
                  </a:rPr>
                  <a:t>,当</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0&lt;</m:t>
                    </m:r>
                    <m:r>
                      <a:rPr lang="en-US" altLang="zh-CN" sz="1800" b="0" i="0">
                        <a:solidFill>
                          <a:srgbClr val="003760"/>
                        </a:solidFill>
                        <a:latin typeface="Cambria Math" pitchFamily="34" charset="0"/>
                        <a:ea typeface="Cambria Math" pitchFamily="34" charset="-122"/>
                        <a:cs typeface="Cambria Math" pitchFamily="34" charset="-120"/>
                      </a:rPr>
                      <m:t>h</m:t>
                    </m:r>
                    <m:r>
                      <a:rPr lang="en-US" altLang="zh-CN" sz="1800" b="0" i="0">
                        <a:solidFill>
                          <a:srgbClr val="003760"/>
                        </a:solidFill>
                        <a:latin typeface="Cambria Math" pitchFamily="34" charset="0"/>
                        <a:ea typeface="Cambria Math" pitchFamily="34" charset="-122"/>
                        <a:cs typeface="Cambria Math" pitchFamily="34" charset="-120"/>
                      </a:rPr>
                      <m:t>&lt;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4</m:t>
                        </m:r>
                      </m:num>
                      <m:den>
                        <m:r>
                          <a:rPr lang="en-US" altLang="zh-CN" sz="1800" b="0" i="0">
                            <a:solidFill>
                              <a:srgbClr val="003760"/>
                            </a:solidFill>
                            <a:latin typeface="Cambria Math" pitchFamily="34" charset="0"/>
                            <a:ea typeface="Cambria Math" pitchFamily="34" charset="-122"/>
                            <a:cs typeface="Cambria Math" pitchFamily="34" charset="-120"/>
                          </a:rPr>
                          <m:t>3</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时,</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𝑓</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h</m:t>
                    </m:r>
                    <m:r>
                      <a:rPr lang="en-US" altLang="zh-CN" sz="1800" b="0" i="0">
                        <a:solidFill>
                          <a:srgbClr val="003760"/>
                        </a:solidFill>
                        <a:latin typeface="Cambria Math" pitchFamily="34" charset="0"/>
                        <a:ea typeface="Cambria Math" pitchFamily="34" charset="-122"/>
                        <a:cs typeface="Cambria Math" pitchFamily="34" charset="-120"/>
                      </a:rPr>
                      <m:t>)&gt;0</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𝑓</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h</m:t>
                    </m:r>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单调递增，当</a:t>
                </a:r>
                <a14:m>
                  <m:oMath xmlns:m="http://schemas.openxmlformats.org/officeDocument/2006/math">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4</m:t>
                        </m:r>
                      </m:num>
                      <m:den>
                        <m:r>
                          <a:rPr lang="en-US" altLang="zh-CN" sz="1800" b="0" i="0">
                            <a:solidFill>
                              <a:srgbClr val="003760"/>
                            </a:solidFill>
                            <a:latin typeface="Cambria Math" pitchFamily="34" charset="0"/>
                            <a:ea typeface="Cambria Math" pitchFamily="34" charset="-122"/>
                            <a:cs typeface="Cambria Math" pitchFamily="34" charset="-120"/>
                          </a:rPr>
                          <m:t>3</m:t>
                        </m:r>
                      </m:den>
                    </m:f>
                    <m:r>
                      <a:rPr lang="en-US" altLang="zh-CN" sz="1800" b="0" i="0">
                        <a:solidFill>
                          <a:srgbClr val="003760"/>
                        </a:solidFill>
                        <a:latin typeface="Cambria Math" pitchFamily="34" charset="0"/>
                        <a:ea typeface="Cambria Math" pitchFamily="34" charset="-122"/>
                        <a:cs typeface="Cambria Math" pitchFamily="34" charset="-120"/>
                      </a:rPr>
                      <m:t>&lt;</m:t>
                    </m:r>
                    <m:r>
                      <a:rPr lang="en-US" altLang="zh-CN" sz="1800" b="0" i="0">
                        <a:solidFill>
                          <a:srgbClr val="003760"/>
                        </a:solidFill>
                        <a:latin typeface="Cambria Math" pitchFamily="34" charset="0"/>
                        <a:ea typeface="Cambria Math" pitchFamily="34" charset="-122"/>
                        <a:cs typeface="Cambria Math" pitchFamily="34" charset="-120"/>
                      </a:rPr>
                      <m:t>h</m:t>
                    </m:r>
                    <m:r>
                      <a:rPr lang="en-US" altLang="zh-CN" sz="1800" b="0" i="0">
                        <a:solidFill>
                          <a:srgbClr val="003760"/>
                        </a:solidFill>
                        <a:latin typeface="Cambria Math" pitchFamily="34" charset="0"/>
                        <a:ea typeface="Cambria Math" pitchFamily="34" charset="-122"/>
                        <a:cs typeface="Cambria Math" pitchFamily="34" charset="-120"/>
                      </a:rPr>
                      <m:t>&lt;2</m:t>
                    </m:r>
                  </m:oMath>
                </a14:m>
                <a:r>
                  <a:rPr lang="en-US" altLang="zh-CN" sz="1800" b="0" i="0" dirty="0">
                    <a:solidFill>
                      <a:srgbClr val="003760"/>
                    </a:solidFill>
                    <a:latin typeface="Times New Roman" pitchFamily="34" charset="0"/>
                    <a:ea typeface="微软雅黑" pitchFamily="34" charset="-122"/>
                    <a:cs typeface="Times New Roman" pitchFamily="34" charset="-120"/>
                  </a:rPr>
                  <a:t>时,</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𝑓</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h</m:t>
                    </m:r>
                    <m:r>
                      <a:rPr lang="en-US" altLang="zh-CN" sz="1800" b="0" i="0">
                        <a:solidFill>
                          <a:srgbClr val="003760"/>
                        </a:solidFill>
                        <a:latin typeface="Cambria Math" pitchFamily="34" charset="0"/>
                        <a:ea typeface="Cambria Math" pitchFamily="34" charset="-122"/>
                        <a:cs typeface="Cambria Math" pitchFamily="34" charset="-120"/>
                      </a:rPr>
                      <m:t>)&lt;0</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 </a:t>
                </a:r>
              </a:p>
              <a:p>
                <a:pPr latinLnBrk="1">
                  <a:lnSpc>
                    <a:spcPts val="4500"/>
                  </a:lnSpc>
                </a:pPr>
                <a14:m>
                  <m:oMath xmlns:m="http://schemas.openxmlformats.org/officeDocument/2006/math">
                    <m:r>
                      <a:rPr lang="en-US" altLang="zh-CN" b="0" i="0">
                        <a:solidFill>
                          <a:srgbClr val="003760"/>
                        </a:solidFill>
                        <a:latin typeface="Cambria Math" pitchFamily="34" charset="0"/>
                        <a:ea typeface="Cambria Math" pitchFamily="34" charset="-122"/>
                        <a:cs typeface="Cambria Math" pitchFamily="34" charset="-120"/>
                      </a:rPr>
                      <m:t>𝑓</m:t>
                    </m:r>
                    <m:r>
                      <a:rPr lang="en-US" altLang="zh-CN" b="0" i="0">
                        <a:solidFill>
                          <a:srgbClr val="003760"/>
                        </a:solidFill>
                        <a:latin typeface="Cambria Math" pitchFamily="34" charset="0"/>
                        <a:ea typeface="Cambria Math" pitchFamily="34" charset="-122"/>
                        <a:cs typeface="Cambria Math" pitchFamily="34" charset="-120"/>
                      </a:rPr>
                      <m:t>(</m:t>
                    </m:r>
                    <m:r>
                      <a:rPr lang="en-US" altLang="zh-CN" b="0" i="0">
                        <a:solidFill>
                          <a:srgbClr val="003760"/>
                        </a:solidFill>
                        <a:latin typeface="Cambria Math" pitchFamily="34" charset="0"/>
                        <a:ea typeface="Cambria Math" pitchFamily="34" charset="-122"/>
                        <a:cs typeface="Cambria Math" pitchFamily="34" charset="-120"/>
                      </a:rPr>
                      <m:t>h</m:t>
                    </m:r>
                    <m:r>
                      <a:rPr lang="en-US" altLang="zh-CN">
                        <a:solidFill>
                          <a:srgbClr val="003760"/>
                        </a:solidFill>
                        <a:latin typeface="Cambria Math" pitchFamily="34" charset="0"/>
                        <a:ea typeface="Cambria Math" pitchFamily="34" charset="-122"/>
                        <a:cs typeface="Cambria Math" pitchFamily="34" charset="-120"/>
                      </a:rPr>
                      <m:t>)</m:t>
                    </m:r>
                  </m:oMath>
                </a14:m>
                <a:r>
                  <a:rPr lang="en-US" altLang="zh-CN" b="0" i="0" dirty="0">
                    <a:solidFill>
                      <a:srgbClr val="003760"/>
                    </a:solidFill>
                    <a:latin typeface="Times New Roman" pitchFamily="34" charset="0"/>
                    <a:ea typeface="微软雅黑" pitchFamily="34" charset="-122"/>
                    <a:cs typeface="Times New Roman" pitchFamily="34" charset="-120"/>
                  </a:rPr>
                  <a:t>单调递减，所以当</a:t>
                </a:r>
                <a14:m>
                  <m:oMath xmlns:m="http://schemas.openxmlformats.org/officeDocument/2006/math">
                    <m:r>
                      <a:rPr lang="en-US" altLang="zh-CN" b="0" i="0">
                        <a:solidFill>
                          <a:srgbClr val="003760"/>
                        </a:solidFill>
                        <a:latin typeface="Cambria Math" pitchFamily="34" charset="0"/>
                        <a:ea typeface="Cambria Math" pitchFamily="34" charset="-122"/>
                        <a:cs typeface="Cambria Math" pitchFamily="34" charset="-120"/>
                      </a:rPr>
                      <m:t>h</m:t>
                    </m:r>
                    <m:r>
                      <a:rPr lang="en-US" altLang="zh-CN" b="0" i="0">
                        <a:solidFill>
                          <a:srgbClr val="003760"/>
                        </a:solidFill>
                        <a:latin typeface="Cambria Math" pitchFamily="34" charset="0"/>
                        <a:ea typeface="Cambria Math" pitchFamily="34" charset="-122"/>
                        <a:cs typeface="Cambria Math" pitchFamily="34" charset="-120"/>
                      </a:rPr>
                      <m:t>=</m:t>
                    </m:r>
                    <m:f>
                      <m:fPr>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b="0" i="0">
                            <a:solidFill>
                              <a:srgbClr val="003760"/>
                            </a:solidFill>
                            <a:latin typeface="Cambria Math" pitchFamily="34" charset="0"/>
                            <a:ea typeface="Cambria Math" pitchFamily="34" charset="-122"/>
                            <a:cs typeface="Cambria Math" pitchFamily="34" charset="-120"/>
                          </a:rPr>
                          <m:t>4</m:t>
                        </m:r>
                      </m:num>
                      <m:den>
                        <m:r>
                          <a:rPr lang="en-US" altLang="zh-CN" b="0" i="0">
                            <a:solidFill>
                              <a:srgbClr val="003760"/>
                            </a:solidFill>
                            <a:latin typeface="Cambria Math" pitchFamily="34" charset="0"/>
                            <a:ea typeface="Cambria Math" pitchFamily="34" charset="-122"/>
                            <a:cs typeface="Cambria Math" pitchFamily="34" charset="-120"/>
                          </a:rPr>
                          <m:t>3</m:t>
                        </m:r>
                      </m:den>
                    </m:f>
                  </m:oMath>
                </a14:m>
                <a:r>
                  <a:rPr lang="en-US" altLang="zh-CN" b="0" i="0" dirty="0">
                    <a:solidFill>
                      <a:srgbClr val="003760"/>
                    </a:solidFill>
                    <a:latin typeface="Times New Roman" pitchFamily="34" charset="0"/>
                    <a:ea typeface="微软雅黑" pitchFamily="34" charset="-122"/>
                    <a:cs typeface="Times New Roman" pitchFamily="34" charset="-120"/>
                  </a:rPr>
                  <a:t>时,</a:t>
                </a:r>
                <a14:m>
                  <m:oMath xmlns:m="http://schemas.openxmlformats.org/officeDocument/2006/math">
                    <m:r>
                      <a:rPr lang="en-US" altLang="zh-CN" b="0" i="0">
                        <a:solidFill>
                          <a:srgbClr val="003760"/>
                        </a:solidFill>
                        <a:latin typeface="Cambria Math" pitchFamily="34" charset="0"/>
                        <a:ea typeface="Cambria Math" pitchFamily="34" charset="-122"/>
                        <a:cs typeface="Cambria Math" pitchFamily="34" charset="-120"/>
                      </a:rPr>
                      <m:t>𝑓</m:t>
                    </m:r>
                    <m:r>
                      <a:rPr lang="en-US" altLang="zh-CN" b="0" i="0">
                        <a:solidFill>
                          <a:srgbClr val="003760"/>
                        </a:solidFill>
                        <a:latin typeface="Cambria Math" pitchFamily="34" charset="0"/>
                        <a:ea typeface="Cambria Math" pitchFamily="34" charset="-122"/>
                        <a:cs typeface="Cambria Math" pitchFamily="34" charset="-120"/>
                      </a:rPr>
                      <m:t>(</m:t>
                    </m:r>
                    <m:r>
                      <a:rPr lang="en-US" altLang="zh-CN" b="0" i="0">
                        <a:solidFill>
                          <a:srgbClr val="003760"/>
                        </a:solidFill>
                        <a:latin typeface="Cambria Math" pitchFamily="34" charset="0"/>
                        <a:ea typeface="Cambria Math" pitchFamily="34" charset="-122"/>
                        <a:cs typeface="Cambria Math" pitchFamily="34" charset="-120"/>
                      </a:rPr>
                      <m:t>h</m:t>
                    </m:r>
                    <m:r>
                      <a:rPr lang="en-US" altLang="zh-CN">
                        <a:solidFill>
                          <a:srgbClr val="003760"/>
                        </a:solidFill>
                        <a:latin typeface="Cambria Math" pitchFamily="34" charset="0"/>
                        <a:ea typeface="Cambria Math" pitchFamily="34" charset="-122"/>
                        <a:cs typeface="Cambria Math" pitchFamily="34" charset="-120"/>
                      </a:rPr>
                      <m:t>)</m:t>
                    </m:r>
                  </m:oMath>
                </a14:m>
                <a:r>
                  <a:rPr lang="en-US" altLang="zh-CN" b="0" i="0" dirty="0">
                    <a:solidFill>
                      <a:srgbClr val="003760"/>
                    </a:solidFill>
                    <a:latin typeface="Times New Roman" pitchFamily="34" charset="0"/>
                    <a:ea typeface="微软雅黑" pitchFamily="34" charset="-122"/>
                    <a:cs typeface="Times New Roman" pitchFamily="34" charset="-120"/>
                  </a:rPr>
                  <a:t>取得极大值也是最大值,即</a:t>
                </a:r>
                <a14:m>
                  <m:oMath xmlns:m="http://schemas.openxmlformats.org/officeDocument/2006/math">
                    <m:sSub>
                      <m:sSubPr>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b="0" i="0">
                            <a:solidFill>
                              <a:srgbClr val="003760"/>
                            </a:solidFill>
                            <a:latin typeface="Cambria Math" pitchFamily="34" charset="0"/>
                            <a:ea typeface="Cambria Math" pitchFamily="34" charset="-122"/>
                            <a:cs typeface="Cambria Math" pitchFamily="34" charset="-120"/>
                          </a:rPr>
                          <m:t>𝑉</m:t>
                        </m:r>
                      </m:e>
                      <m:sub>
                        <m:r>
                          <a:rPr lang="en-US" altLang="zh-CN" b="0" i="0">
                            <a:solidFill>
                              <a:srgbClr val="003760"/>
                            </a:solidFill>
                            <a:latin typeface="Cambria Math" pitchFamily="34" charset="0"/>
                            <a:ea typeface="Cambria Math" pitchFamily="34" charset="-122"/>
                            <a:cs typeface="Cambria Math" pitchFamily="34" charset="-120"/>
                          </a:rPr>
                          <m:t>𝑃</m:t>
                        </m:r>
                        <m:r>
                          <a:rPr lang="en-US" altLang="zh-CN" b="0" i="0">
                            <a:solidFill>
                              <a:srgbClr val="003760"/>
                            </a:solidFill>
                            <a:latin typeface="Cambria Math" pitchFamily="34" charset="0"/>
                            <a:ea typeface="Cambria Math" pitchFamily="34" charset="-122"/>
                            <a:cs typeface="Cambria Math" pitchFamily="34" charset="-120"/>
                          </a:rPr>
                          <m:t>−</m:t>
                        </m:r>
                        <m:r>
                          <a:rPr lang="en-US" altLang="zh-CN" b="0" i="0">
                            <a:solidFill>
                              <a:srgbClr val="003760"/>
                            </a:solidFill>
                            <a:latin typeface="Cambria Math" pitchFamily="34" charset="0"/>
                            <a:ea typeface="Cambria Math" pitchFamily="34" charset="-122"/>
                            <a:cs typeface="Cambria Math" pitchFamily="34" charset="-120"/>
                          </a:rPr>
                          <m:t>𝐴𝐵𝐶𝐷</m:t>
                        </m:r>
                      </m:sub>
                    </m:sSub>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最大.故选A.</a:t>
                </a:r>
                <a:endParaRPr lang="en-US" altLang="zh-CN" dirty="0"/>
              </a:p>
            </p:txBody>
          </p:sp>
        </mc:Choice>
        <mc:Fallback xmlns="">
          <p:sp>
            <p:nvSpPr>
              <p:cNvPr id="2" name="QC_5_AS.76_1#4974b7790?vaa=1&amp;vcp=1&amp;vop=1&amp;pid=10527a740&amp;color=36,64,97&amp;mp=1&amp;vtp=1&amp;bt=1&amp;bbb=1&amp;hb=1"/>
              <p:cNvSpPr>
                <a:spLocks noRot="1" noChangeAspect="1" noMove="1" noResize="1" noEditPoints="1" noAdjustHandles="1" noChangeArrowheads="1" noChangeShapeType="1" noTextEdit="1"/>
              </p:cNvSpPr>
              <p:nvPr/>
            </p:nvSpPr>
            <p:spPr>
              <a:xfrm>
                <a:off x="539496" y="2770999"/>
                <a:ext cx="11109960" cy="1109917"/>
              </a:xfrm>
              <a:prstGeom prst="rect">
                <a:avLst/>
              </a:prstGeom>
              <a:blipFill>
                <a:blip r:embed="rId3"/>
                <a:stretch>
                  <a:fillRect l="-1317" b="-7143"/>
                </a:stretch>
              </a:blipFill>
              <a:ln/>
            </p:spPr>
            <p:txBody>
              <a:bodyPr/>
              <a:lstStyle/>
              <a:p>
                <a:r>
                  <a:rPr lang="zh-CN" altLang="en-US">
                    <a:noFill/>
                  </a:rPr>
                  <a:t> </a:t>
                </a:r>
              </a:p>
            </p:txBody>
          </p:sp>
        </mc:Fallback>
      </mc:AlternateContent>
      <p:sp>
        <p:nvSpPr>
          <p:cNvPr id="3" name="QC_5_AN.77_1#4974b7790?vaa=1&amp;vcp=1&amp;vop=1&amp;pid=10527a740&amp;color=36,64,97&amp;vtp=1&amp;bbb=1"/>
          <p:cNvSpPr/>
          <p:nvPr/>
        </p:nvSpPr>
        <p:spPr>
          <a:xfrm>
            <a:off x="539496" y="3886822"/>
            <a:ext cx="11109960" cy="408305"/>
          </a:xfrm>
          <a:prstGeom prst="rect">
            <a:avLst/>
          </a:prstGeom>
          <a:noFill/>
          <a:ln/>
        </p:spPr>
        <p:txBody>
          <a:bodyPr wrap="none" lIns="0" tIns="0" rIns="0" bIns="0" rtlCol="0" anchor="t"/>
          <a:lstStyle/>
          <a:p>
            <a:pPr algn="l" latinLnBrk="1">
              <a:lnSpc>
                <a:spcPts val="3600"/>
              </a:lnSpc>
            </a:pPr>
            <a:r>
              <a:rPr lang="en-US" altLang="zh-CN" sz="1800" b="1" i="0" dirty="0">
                <a:solidFill>
                  <a:srgbClr val="6565FF"/>
                </a:solidFill>
                <a:latin typeface="Times New Roman" pitchFamily="34" charset="0"/>
                <a:ea typeface="微软雅黑" pitchFamily="34" charset="-122"/>
                <a:cs typeface="Times New Roman" pitchFamily="34" charset="-120"/>
              </a:rPr>
              <a:t>【答案】</a:t>
            </a:r>
            <a:r>
              <a:rPr lang="en-US" altLang="zh-CN" sz="2000" b="0" i="0" dirty="0">
                <a:solidFill>
                  <a:srgbClr val="6565FF"/>
                </a:solidFill>
                <a:latin typeface="Times New Roman" pitchFamily="34" charset="0"/>
                <a:ea typeface="微软雅黑" pitchFamily="34" charset="-122"/>
                <a:cs typeface="Times New Roman" pitchFamily="34" charset="-120"/>
              </a:rPr>
              <a:t>A</a:t>
            </a:r>
            <a:endParaRPr lang="en-US" altLang="zh-CN" sz="1800"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anim calcmode="lin" valueType="num">
                                      <p:cBhvr>
                                        <p:cTn id="8" dur="500" fill="hold"/>
                                        <p:tgtEl>
                                          <p:spTgt spid="2">
                                            <p:bg/>
                                          </p:spTgt>
                                        </p:tgtEl>
                                        <p:attrNameLst>
                                          <p:attrName>ppt_x</p:attrName>
                                        </p:attrNameLst>
                                      </p:cBhvr>
                                      <p:tavLst>
                                        <p:tav tm="0">
                                          <p:val>
                                            <p:strVal val="#ppt_x"/>
                                          </p:val>
                                        </p:tav>
                                        <p:tav tm="100000">
                                          <p:val>
                                            <p:strVal val="#ppt_x"/>
                                          </p:val>
                                        </p:tav>
                                      </p:tavLst>
                                    </p:anim>
                                    <p:anim calcmode="lin" valueType="num">
                                      <p:cBhvr>
                                        <p:cTn id="9" dur="500" fill="hold"/>
                                        <p:tgtEl>
                                          <p:spTgt spid="2">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2">
                                            <p:txEl>
                                              <p:pRg st="0" end="0"/>
                                            </p:txEl>
                                          </p:spTgt>
                                        </p:tgtEl>
                                        <p:attrNameLst>
                                          <p:attrName>style.visibility</p:attrName>
                                        </p:attrNameLst>
                                      </p:cBhvr>
                                      <p:to>
                                        <p:strVal val="visible"/>
                                      </p:to>
                                    </p:set>
                                    <p:animEffect transition="in" filter="fade">
                                      <p:cBhvr>
                                        <p:cTn id="12" dur="500"/>
                                        <p:tgtEl>
                                          <p:spTgt spid="2">
                                            <p:txEl>
                                              <p:pRg st="0" end="0"/>
                                            </p:txEl>
                                          </p:spTgt>
                                        </p:tgtEl>
                                      </p:cBhvr>
                                    </p:animEffect>
                                    <p:anim calcmode="lin" valueType="num">
                                      <p:cBhvr>
                                        <p:cTn id="13"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2">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2">
                                            <p:txEl>
                                              <p:pRg st="1" end="1"/>
                                            </p:txEl>
                                          </p:spTgt>
                                        </p:tgtEl>
                                        <p:attrNameLst>
                                          <p:attrName>style.visibility</p:attrName>
                                        </p:attrNameLst>
                                      </p:cBhvr>
                                      <p:to>
                                        <p:strVal val="visible"/>
                                      </p:to>
                                    </p:set>
                                    <p:animEffect transition="in" filter="fade">
                                      <p:cBhvr>
                                        <p:cTn id="17" dur="500"/>
                                        <p:tgtEl>
                                          <p:spTgt spid="2">
                                            <p:txEl>
                                              <p:pRg st="1" end="1"/>
                                            </p:txEl>
                                          </p:spTgt>
                                        </p:tgtEl>
                                      </p:cBhvr>
                                    </p:animEffect>
                                    <p:anim calcmode="lin" valueType="num">
                                      <p:cBhvr>
                                        <p:cTn id="18"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2">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grpId="0" nodeType="clickEffect">
                                  <p:stCondLst>
                                    <p:cond delay="0"/>
                                  </p:stCondLst>
                                  <p:childTnLst>
                                    <p:set>
                                      <p:cBhvr>
                                        <p:cTn id="23" dur="1" fill="hold">
                                          <p:stCondLst>
                                            <p:cond delay="0"/>
                                          </p:stCondLst>
                                        </p:cTn>
                                        <p:tgtEl>
                                          <p:spTgt spid="3">
                                            <p:bg/>
                                          </p:spTgt>
                                        </p:tgtEl>
                                        <p:attrNameLst>
                                          <p:attrName>style.visibility</p:attrName>
                                        </p:attrNameLst>
                                      </p:cBhvr>
                                      <p:to>
                                        <p:strVal val="visible"/>
                                      </p:to>
                                    </p:set>
                                    <p:animEffect transition="in" filter="fade">
                                      <p:cBhvr>
                                        <p:cTn id="24" dur="500"/>
                                        <p:tgtEl>
                                          <p:spTgt spid="3">
                                            <p:bg/>
                                          </p:spTgt>
                                        </p:tgtEl>
                                      </p:cBhvr>
                                    </p:animEffect>
                                    <p:anim calcmode="lin" valueType="num">
                                      <p:cBhvr>
                                        <p:cTn id="25" dur="500" fill="hold"/>
                                        <p:tgtEl>
                                          <p:spTgt spid="3">
                                            <p:bg/>
                                          </p:spTgt>
                                        </p:tgtEl>
                                        <p:attrNameLst>
                                          <p:attrName>ppt_x</p:attrName>
                                        </p:attrNameLst>
                                      </p:cBhvr>
                                      <p:tavLst>
                                        <p:tav tm="0">
                                          <p:val>
                                            <p:strVal val="#ppt_x"/>
                                          </p:val>
                                        </p:tav>
                                        <p:tav tm="100000">
                                          <p:val>
                                            <p:strVal val="#ppt_x"/>
                                          </p:val>
                                        </p:tav>
                                      </p:tavLst>
                                    </p:anim>
                                    <p:anim calcmode="lin" valueType="num">
                                      <p:cBhvr>
                                        <p:cTn id="26" dur="500" fill="hold"/>
                                        <p:tgtEl>
                                          <p:spTgt spid="3">
                                            <p:bg/>
                                          </p:spTgt>
                                        </p:tgtEl>
                                        <p:attrNameLst>
                                          <p:attrName>ppt_y</p:attrName>
                                        </p:attrNameLst>
                                      </p:cBhvr>
                                      <p:tavLst>
                                        <p:tav tm="0">
                                          <p:val>
                                            <p:strVal val="#ppt_y+.1"/>
                                          </p:val>
                                        </p:tav>
                                        <p:tav tm="100000">
                                          <p:val>
                                            <p:strVal val="#ppt_y"/>
                                          </p:val>
                                        </p:tav>
                                      </p:tavLst>
                                    </p:anim>
                                  </p:childTnLst>
                                </p:cTn>
                              </p:par>
                              <p:par>
                                <p:cTn id="27" presetID="42" presetClass="entr" presetSubtype="0" fill="hold" grpId="0" nodeType="withEffect">
                                  <p:stCondLst>
                                    <p:cond delay="0"/>
                                  </p:stCondLst>
                                  <p:childTnLst>
                                    <p:set>
                                      <p:cBhvr>
                                        <p:cTn id="28" dur="1" fill="hold">
                                          <p:stCondLst>
                                            <p:cond delay="0"/>
                                          </p:stCondLst>
                                        </p:cTn>
                                        <p:tgtEl>
                                          <p:spTgt spid="3">
                                            <p:txEl>
                                              <p:pRg st="0" end="0"/>
                                            </p:txEl>
                                          </p:spTgt>
                                        </p:tgtEl>
                                        <p:attrNameLst>
                                          <p:attrName>style.visibility</p:attrName>
                                        </p:attrNameLst>
                                      </p:cBhvr>
                                      <p:to>
                                        <p:strVal val="visible"/>
                                      </p:to>
                                    </p:set>
                                    <p:animEffect transition="in" filter="fade">
                                      <p:cBhvr>
                                        <p:cTn id="29" dur="500"/>
                                        <p:tgtEl>
                                          <p:spTgt spid="3">
                                            <p:txEl>
                                              <p:pRg st="0" end="0"/>
                                            </p:txEl>
                                          </p:spTgt>
                                        </p:tgtEl>
                                      </p:cBhvr>
                                    </p:animEffect>
                                    <p:anim calcmode="lin" valueType="num">
                                      <p:cBhvr>
                                        <p:cTn id="30"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31" dur="5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P spid="3" grpId="0" build="p" animBg="1"/>
    </p:bldLst>
  </p:timing>
</p:sld>
</file>

<file path=ppt/slides/slide38.xml><?xml version="1.0" encoding="utf-8"?>
<p:sld xmlns:a="http://schemas.openxmlformats.org/drawingml/2006/main" xmlns:r="http://schemas.openxmlformats.org/officeDocument/2006/relationships" xmlns:p="http://schemas.openxmlformats.org/presentationml/2006/main">
  <p:cSld name="Slide 38&amp;si=38checked= 1 &amp; amp; version = 1.0.5checked=1&amp;version=1.0.5">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B_5_BD.78_1#afe4c1022?vaa=1&amp;vcp=1&amp;vop=1&amp;pid=10527a740&amp;color=36,64,97&amp;vtp=1&amp;bt=1&amp;bbb=1&amp;hb=1"/>
              <p:cNvSpPr/>
              <p:nvPr/>
            </p:nvSpPr>
            <p:spPr>
              <a:xfrm>
                <a:off x="539496" y="1697532"/>
                <a:ext cx="11109960" cy="935355"/>
              </a:xfrm>
              <a:prstGeom prst="rect">
                <a:avLst/>
              </a:prstGeom>
              <a:noFill/>
              <a:ln/>
            </p:spPr>
            <p:txBody>
              <a:bodyPr wrap="none" lIns="0" tIns="0" rIns="0" bIns="0" rtlCol="0" anchor="t"/>
              <a:lstStyle/>
              <a:p>
                <a:pPr algn="l" latinLnBrk="1">
                  <a:lnSpc>
                    <a:spcPts val="4600"/>
                  </a:lnSpc>
                </a:pPr>
                <a:r>
                  <a:rPr lang="en-US" altLang="zh-CN" sz="1800" b="1" i="0" dirty="0">
                    <a:solidFill>
                      <a:srgbClr val="244061"/>
                    </a:solidFill>
                    <a:latin typeface="Times New Roman" pitchFamily="34" charset="0"/>
                    <a:ea typeface="微软雅黑" pitchFamily="34" charset="-122"/>
                    <a:cs typeface="Times New Roman" pitchFamily="34" charset="-120"/>
                  </a:rPr>
                  <a:t>6.</a:t>
                </a:r>
                <a:r>
                  <a:rPr lang="en-US" altLang="zh-CN" sz="1800" b="0" i="0" dirty="0">
                    <a:solidFill>
                      <a:srgbClr val="244061"/>
                    </a:solidFill>
                    <a:latin typeface="Times New Roman" pitchFamily="34" charset="0"/>
                    <a:ea typeface="微软雅黑" pitchFamily="34" charset="-122"/>
                    <a:cs typeface="Times New Roman" pitchFamily="34" charset="-120"/>
                  </a:rPr>
                  <a:t>一艘船每小时的燃料费</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𝑦</m:t>
                    </m:r>
                  </m:oMath>
                </a14:m>
                <a:r>
                  <a:rPr lang="en-US" altLang="zh-CN" sz="1800" b="0" i="0" dirty="0">
                    <a:solidFill>
                      <a:srgbClr val="244061"/>
                    </a:solidFill>
                    <a:latin typeface="Times New Roman" pitchFamily="34" charset="0"/>
                    <a:ea typeface="微软雅黑" pitchFamily="34" charset="-122"/>
                    <a:cs typeface="Times New Roman" pitchFamily="34" charset="-120"/>
                  </a:rPr>
                  <a:t>（单位：元）与船速</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𝑥</m:t>
                    </m:r>
                  </m:oMath>
                </a14:m>
                <a:r>
                  <a:rPr lang="en-US" altLang="zh-CN" sz="1800" b="0" i="0" dirty="0">
                    <a:solidFill>
                      <a:srgbClr val="244061"/>
                    </a:solidFill>
                    <a:latin typeface="Times New Roman" pitchFamily="34" charset="0"/>
                    <a:ea typeface="微软雅黑" pitchFamily="34" charset="-122"/>
                    <a:cs typeface="Times New Roman" pitchFamily="34" charset="-120"/>
                  </a:rPr>
                  <a:t>（单位：千米/时）满足关系式</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𝑦</m:t>
                    </m:r>
                    <m:r>
                      <a:rPr lang="en-US" altLang="zh-CN" sz="1800" b="0" i="0">
                        <a:solidFill>
                          <a:srgbClr val="244061"/>
                        </a:solidFill>
                        <a:latin typeface="Cambria Math" pitchFamily="34" charset="0"/>
                        <a:ea typeface="Cambria Math" pitchFamily="34" charset="-122"/>
                        <a:cs typeface="Cambria Math" pitchFamily="34" charset="-120"/>
                      </a:rPr>
                      <m:t>=</m:t>
                    </m:r>
                    <m:f>
                      <m:f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244061"/>
                            </a:solidFill>
                            <a:latin typeface="Cambria Math" pitchFamily="34" charset="0"/>
                            <a:ea typeface="Cambria Math" pitchFamily="34" charset="-122"/>
                            <a:cs typeface="Cambria Math" pitchFamily="34" charset="-120"/>
                          </a:rPr>
                          <m:t>1</m:t>
                        </m:r>
                      </m:num>
                      <m:den>
                        <m:r>
                          <a:rPr lang="en-US" altLang="zh-CN" sz="1800" b="0" i="0">
                            <a:solidFill>
                              <a:srgbClr val="244061"/>
                            </a:solidFill>
                            <a:latin typeface="Cambria Math" pitchFamily="34" charset="0"/>
                            <a:ea typeface="Cambria Math" pitchFamily="34" charset="-122"/>
                            <a:cs typeface="Cambria Math" pitchFamily="34" charset="-120"/>
                          </a:rPr>
                          <m:t>100</m:t>
                        </m:r>
                      </m:den>
                    </m:f>
                    <m:sSup>
                      <m:sSup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244061"/>
                            </a:solidFill>
                            <a:latin typeface="Cambria Math" pitchFamily="34" charset="0"/>
                            <a:ea typeface="Cambria Math" pitchFamily="34" charset="-122"/>
                            <a:cs typeface="Cambria Math" pitchFamily="34" charset="-120"/>
                          </a:rPr>
                          <m:t>𝑥</m:t>
                        </m:r>
                      </m:e>
                      <m:sup>
                        <m:r>
                          <a:rPr lang="en-US" altLang="zh-CN" sz="1800" b="0" i="0">
                            <a:solidFill>
                              <a:srgbClr val="244061"/>
                            </a:solidFill>
                            <a:latin typeface="Cambria Math" pitchFamily="34" charset="0"/>
                            <a:ea typeface="Cambria Math" pitchFamily="34" charset="-122"/>
                            <a:cs typeface="Cambria Math" pitchFamily="34" charset="-120"/>
                          </a:rPr>
                          <m:t>3</m:t>
                        </m:r>
                      </m:sup>
                    </m:sSup>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𝑥</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.若该船航行时其他</a:t>
                </a:r>
              </a:p>
              <a:p>
                <a:pPr latinLnBrk="1">
                  <a:lnSpc>
                    <a:spcPts val="3100"/>
                  </a:lnSpc>
                </a:pPr>
                <a:r>
                  <a:rPr lang="en-US" altLang="zh-CN" b="0" i="0">
                    <a:solidFill>
                      <a:srgbClr val="244061"/>
                    </a:solidFill>
                    <a:latin typeface="Times New Roman" pitchFamily="34" charset="0"/>
                    <a:ea typeface="微软雅黑" pitchFamily="34" charset="-122"/>
                    <a:cs typeface="Times New Roman" pitchFamily="34" charset="-120"/>
                  </a:rPr>
                  <a:t>费用为</a:t>
                </a:r>
                <a:r>
                  <a:rPr lang="en-US" altLang="zh-CN" b="0" i="0" dirty="0">
                    <a:solidFill>
                      <a:srgbClr val="244061"/>
                    </a:solidFill>
                    <a:latin typeface="Times New Roman" pitchFamily="34" charset="0"/>
                    <a:ea typeface="微软雅黑" pitchFamily="34" charset="-122"/>
                    <a:cs typeface="Times New Roman" pitchFamily="34" charset="-120"/>
                  </a:rPr>
                  <a:t>540元/时，则在100千米的航程中，要使得航行的总费用最少</a:t>
                </a:r>
                <a:r>
                  <a:rPr lang="en-US" altLang="zh-CN" b="0" i="0">
                    <a:solidFill>
                      <a:srgbClr val="244061"/>
                    </a:solidFill>
                    <a:latin typeface="Times New Roman" pitchFamily="34" charset="0"/>
                    <a:ea typeface="微软雅黑" pitchFamily="34" charset="-122"/>
                    <a:cs typeface="Times New Roman" pitchFamily="34" charset="-120"/>
                  </a:rPr>
                  <a:t>，航速为</a:t>
                </a:r>
                <a:r>
                  <a:rPr lang="en-US" altLang="zh-CN" i="0">
                    <a:solidFill>
                      <a:srgbClr val="244061"/>
                    </a:solidFill>
                    <a:latin typeface="SimSun" pitchFamily="34" charset="0"/>
                    <a:ea typeface="SimSun" pitchFamily="34" charset="-122"/>
                    <a:cs typeface="SimSun" pitchFamily="34" charset="-120"/>
                  </a:rPr>
                  <a:t>__________</a:t>
                </a:r>
                <a:r>
                  <a:rPr lang="en-US" altLang="zh-CN" b="0" i="0">
                    <a:solidFill>
                      <a:srgbClr val="244061"/>
                    </a:solidFill>
                    <a:latin typeface="Times New Roman" pitchFamily="34" charset="0"/>
                    <a:ea typeface="微软雅黑" pitchFamily="34" charset="-122"/>
                    <a:cs typeface="Times New Roman" pitchFamily="34" charset="-120"/>
                  </a:rPr>
                  <a:t>.</a:t>
                </a:r>
                <a:endParaRPr lang="en-US" altLang="zh-CN" dirty="0"/>
              </a:p>
            </p:txBody>
          </p:sp>
        </mc:Choice>
        <mc:Fallback xmlns="">
          <p:sp>
            <p:nvSpPr>
              <p:cNvPr id="2" name="QB_5_BD.78_1#afe4c1022?vaa=1&amp;vcp=1&amp;vop=1&amp;pid=10527a740&amp;color=36,64,97&amp;vtp=1&amp;bt=1&amp;bbb=1&amp;hb=1"/>
              <p:cNvSpPr>
                <a:spLocks noRot="1" noChangeAspect="1" noMove="1" noResize="1" noEditPoints="1" noAdjustHandles="1" noChangeArrowheads="1" noChangeShapeType="1" noTextEdit="1"/>
              </p:cNvSpPr>
              <p:nvPr/>
            </p:nvSpPr>
            <p:spPr>
              <a:xfrm>
                <a:off x="539496" y="1697532"/>
                <a:ext cx="11109960" cy="935355"/>
              </a:xfrm>
              <a:prstGeom prst="rect">
                <a:avLst/>
              </a:prstGeom>
              <a:blipFill>
                <a:blip r:embed="rId3"/>
                <a:stretch>
                  <a:fillRect l="-1317" r="-1372" b="-14935"/>
                </a:stretch>
              </a:blipFill>
              <a:ln/>
            </p:spPr>
            <p:txBody>
              <a:bodyPr/>
              <a:lstStyle/>
              <a:p>
                <a:r>
                  <a:rPr lang="zh-CN" altLang="en-US">
                    <a:noFill/>
                  </a:rPr>
                  <a:t> </a:t>
                </a:r>
              </a:p>
            </p:txBody>
          </p:sp>
        </mc:Fallback>
      </mc:AlternateContent>
      <p:sp>
        <p:nvSpPr>
          <p:cNvPr id="3" name="QB_5_AN.80_1#afe4c1022.blank?vaa=1&amp;vcp=1&amp;vop=1&amp;pid=10527a740&amp;color=36,64,97&amp;vpa=10&amp;vtp=1&amp;bbb=1"/>
          <p:cNvSpPr/>
          <p:nvPr/>
        </p:nvSpPr>
        <p:spPr>
          <a:xfrm>
            <a:off x="8126951" y="2230298"/>
            <a:ext cx="1144588" cy="354140"/>
          </a:xfrm>
          <a:prstGeom prst="rect">
            <a:avLst/>
          </a:prstGeom>
          <a:noFill/>
          <a:ln/>
        </p:spPr>
        <p:txBody>
          <a:bodyPr wrap="none" lIns="0" tIns="0" rIns="0" bIns="0" rtlCol="0" anchor="t"/>
          <a:lstStyle/>
          <a:p>
            <a:pPr algn="ctr" latinLnBrk="1">
              <a:lnSpc>
                <a:spcPts val="3100"/>
              </a:lnSpc>
            </a:pPr>
            <a:r>
              <a:rPr lang="en-US" altLang="zh-CN" b="0" i="0" dirty="0">
                <a:solidFill>
                  <a:srgbClr val="6565FF"/>
                </a:solidFill>
                <a:latin typeface="Times New Roman" pitchFamily="34" charset="0"/>
                <a:ea typeface="微软雅黑" pitchFamily="34" charset="-122"/>
                <a:cs typeface="Times New Roman" pitchFamily="34" charset="-120"/>
              </a:rPr>
              <a:t>30千米/时</a:t>
            </a:r>
            <a:endParaRPr lang="en-US" altLang="zh-CN" dirty="0"/>
          </a:p>
        </p:txBody>
      </p:sp>
      <mc:AlternateContent xmlns:mc="http://schemas.openxmlformats.org/markup-compatibility/2006" xmlns:a14="http://schemas.microsoft.com/office/drawing/2010/main">
        <mc:Choice Requires="a14">
          <p:sp>
            <p:nvSpPr>
              <p:cNvPr id="4" name="QB_5_AS.79_1#afe4c1022?vaa=1&amp;vcp=1&amp;vop=1&amp;pid=10527a740&amp;color=36,64,97&amp;vtp=1&amp;bbb=1"/>
              <p:cNvSpPr/>
              <p:nvPr/>
            </p:nvSpPr>
            <p:spPr>
              <a:xfrm>
                <a:off x="539496" y="2643363"/>
                <a:ext cx="11109960" cy="2525840"/>
              </a:xfrm>
              <a:prstGeom prst="rect">
                <a:avLst/>
              </a:prstGeom>
              <a:noFill/>
              <a:ln/>
            </p:spPr>
            <p:txBody>
              <a:bodyPr wrap="none" lIns="0" tIns="0" rIns="0" bIns="0" rtlCol="0" anchor="t"/>
              <a:lstStyle/>
              <a:p>
                <a:pPr algn="l" latinLnBrk="1">
                  <a:lnSpc>
                    <a:spcPts val="34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0" i="0" dirty="0">
                    <a:solidFill>
                      <a:srgbClr val="003760"/>
                    </a:solidFill>
                    <a:latin typeface="Times New Roman" pitchFamily="34" charset="0"/>
                    <a:ea typeface="微软雅黑" pitchFamily="34" charset="-122"/>
                    <a:cs typeface="Times New Roman" pitchFamily="34" charset="-120"/>
                  </a:rPr>
                  <a:t>由题意可得100千米的航程需要</a:t>
                </a:r>
                <a14:m>
                  <m:oMath xmlns:m="http://schemas.openxmlformats.org/officeDocument/2006/math">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100</m:t>
                        </m:r>
                      </m:num>
                      <m:den>
                        <m:r>
                          <a:rPr lang="en-US" altLang="zh-CN" sz="1800" b="0" i="0">
                            <a:solidFill>
                              <a:srgbClr val="003760"/>
                            </a:solidFill>
                            <a:latin typeface="Cambria Math" pitchFamily="34" charset="0"/>
                            <a:ea typeface="Cambria Math" pitchFamily="34" charset="-122"/>
                            <a:cs typeface="Cambria Math" pitchFamily="34" charset="-120"/>
                          </a:rPr>
                          <m:t>𝑥</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小时,故总费用</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𝑓</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100</m:t>
                        </m:r>
                      </m:den>
                    </m:f>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𝑥</m:t>
                        </m:r>
                      </m:e>
                      <m:sup>
                        <m:r>
                          <a:rPr lang="en-US" altLang="zh-CN" sz="1800" b="0" i="0">
                            <a:solidFill>
                              <a:srgbClr val="003760"/>
                            </a:solidFill>
                            <a:latin typeface="Cambria Math" pitchFamily="34" charset="0"/>
                            <a:ea typeface="Cambria Math" pitchFamily="34" charset="-122"/>
                            <a:cs typeface="Cambria Math" pitchFamily="34" charset="-120"/>
                          </a:rPr>
                          <m:t>3</m:t>
                        </m:r>
                      </m:sup>
                    </m:sSup>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+540)⋅</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100</m:t>
                        </m:r>
                      </m:num>
                      <m:den>
                        <m:r>
                          <a:rPr lang="en-US" altLang="zh-CN" sz="1800" b="0" i="0">
                            <a:solidFill>
                              <a:srgbClr val="003760"/>
                            </a:solidFill>
                            <a:latin typeface="Cambria Math" pitchFamily="34" charset="0"/>
                            <a:ea typeface="Cambria Math" pitchFamily="34" charset="-122"/>
                            <a:cs typeface="Cambria Math" pitchFamily="34" charset="-120"/>
                          </a:rPr>
                          <m:t>𝑥</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latinLnBrk="1">
                  <a:lnSpc>
                    <a:spcPts val="3800"/>
                  </a:lnSpc>
                </a:pPr>
                <a:r>
                  <a:rPr lang="en-US" altLang="zh-CN" b="0" i="0">
                    <a:solidFill>
                      <a:srgbClr val="003760"/>
                    </a:solidFill>
                    <a:latin typeface="Times New Roman" pitchFamily="34" charset="0"/>
                    <a:ea typeface="微软雅黑" pitchFamily="34" charset="-122"/>
                    <a:cs typeface="Times New Roman" pitchFamily="34" charset="-120"/>
                  </a:rPr>
                  <a:t>即</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𝑓</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𝑥</m:t>
                        </m:r>
                      </m:e>
                      <m:sup>
                        <m:r>
                          <a:rPr lang="en-US" altLang="zh-CN" sz="1800" b="0" i="0">
                            <a:solidFill>
                              <a:srgbClr val="003760"/>
                            </a:solidFill>
                            <a:latin typeface="Cambria Math" pitchFamily="34" charset="0"/>
                            <a:ea typeface="Cambria Math" pitchFamily="34" charset="-122"/>
                            <a:cs typeface="Cambria Math" pitchFamily="34" charset="-120"/>
                          </a:rPr>
                          <m:t>2</m:t>
                        </m:r>
                      </m:sup>
                    </m:sSup>
                    <m:r>
                      <a:rPr lang="en-US" altLang="zh-CN" sz="1800" b="0" i="0">
                        <a:solidFill>
                          <a:srgbClr val="003760"/>
                        </a:solidFill>
                        <a:latin typeface="Cambria Math" pitchFamily="34" charset="0"/>
                        <a:ea typeface="Cambria Math" pitchFamily="34" charset="-122"/>
                        <a:cs typeface="Cambria Math" pitchFamily="34" charset="-120"/>
                      </a:rPr>
                      <m:t>+100+</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54</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000</m:t>
                        </m:r>
                      </m:num>
                      <m:den>
                        <m:r>
                          <a:rPr lang="en-US" altLang="zh-CN" sz="1800" b="0" i="0">
                            <a:solidFill>
                              <a:srgbClr val="003760"/>
                            </a:solidFill>
                            <a:latin typeface="Cambria Math" pitchFamily="34" charset="0"/>
                            <a:ea typeface="Cambria Math" pitchFamily="34" charset="-122"/>
                            <a:cs typeface="Cambria Math" pitchFamily="34" charset="-120"/>
                          </a:rPr>
                          <m:t>𝑥</m:t>
                        </m:r>
                      </m:den>
                    </m:f>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&gt;0)</m:t>
                    </m:r>
                  </m:oMath>
                </a14:m>
                <a:r>
                  <a:rPr lang="en-US" altLang="zh-CN" sz="1800" b="0" i="0" dirty="0">
                    <a:solidFill>
                      <a:srgbClr val="003760"/>
                    </a:solidFill>
                    <a:latin typeface="Times New Roman" pitchFamily="34" charset="0"/>
                    <a:ea typeface="微软雅黑" pitchFamily="34" charset="-122"/>
                    <a:cs typeface="Times New Roman" pitchFamily="34" charset="-120"/>
                  </a:rPr>
                  <a:t>，故</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𝑓</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)=2</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54</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000</m:t>
                        </m:r>
                      </m:num>
                      <m:den>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𝑥</m:t>
                            </m:r>
                          </m:e>
                          <m:sup>
                            <m:r>
                              <a:rPr lang="en-US" altLang="zh-CN" sz="1800" b="0" i="0">
                                <a:solidFill>
                                  <a:srgbClr val="003760"/>
                                </a:solidFill>
                                <a:latin typeface="Cambria Math" pitchFamily="34" charset="0"/>
                                <a:ea typeface="Cambria Math" pitchFamily="34" charset="-122"/>
                                <a:cs typeface="Cambria Math" pitchFamily="34" charset="-120"/>
                              </a:rPr>
                              <m:t>2</m:t>
                            </m:r>
                          </m:sup>
                        </m:sSup>
                      </m:den>
                    </m:f>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2(</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𝑥</m:t>
                            </m:r>
                          </m:e>
                          <m:sup>
                            <m:r>
                              <a:rPr lang="en-US" altLang="zh-CN" sz="1800" b="0" i="0">
                                <a:solidFill>
                                  <a:srgbClr val="003760"/>
                                </a:solidFill>
                                <a:latin typeface="Cambria Math" pitchFamily="34" charset="0"/>
                                <a:ea typeface="Cambria Math" pitchFamily="34" charset="-122"/>
                                <a:cs typeface="Cambria Math" pitchFamily="34" charset="-120"/>
                              </a:rPr>
                              <m:t>3</m:t>
                            </m:r>
                          </m:sup>
                        </m:sSup>
                        <m:r>
                          <a:rPr lang="en-US" altLang="zh-CN" sz="1800" b="0" i="0">
                            <a:solidFill>
                              <a:srgbClr val="003760"/>
                            </a:solidFill>
                            <a:latin typeface="Cambria Math" pitchFamily="34" charset="0"/>
                            <a:ea typeface="Cambria Math" pitchFamily="34" charset="-122"/>
                            <a:cs typeface="Cambria Math" pitchFamily="34" charset="-120"/>
                          </a:rPr>
                          <m:t>−27</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000)</m:t>
                        </m:r>
                      </m:num>
                      <m:den>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𝑥</m:t>
                            </m:r>
                          </m:e>
                          <m:sup>
                            <m:r>
                              <a:rPr lang="en-US" altLang="zh-CN" sz="1800" b="0" i="0">
                                <a:solidFill>
                                  <a:srgbClr val="003760"/>
                                </a:solidFill>
                                <a:latin typeface="Cambria Math" pitchFamily="34" charset="0"/>
                                <a:ea typeface="Cambria Math" pitchFamily="34" charset="-122"/>
                                <a:cs typeface="Cambria Math" pitchFamily="34" charset="-120"/>
                              </a:rPr>
                              <m:t>2</m:t>
                            </m:r>
                          </m:sup>
                        </m:sSup>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latinLnBrk="1">
                  <a:lnSpc>
                    <a:spcPts val="3300"/>
                  </a:lnSpc>
                </a:pPr>
                <a:r>
                  <a:rPr lang="en-US" altLang="zh-CN" b="0" i="0">
                    <a:solidFill>
                      <a:srgbClr val="003760"/>
                    </a:solidFill>
                    <a:latin typeface="Times New Roman" pitchFamily="34" charset="0"/>
                    <a:ea typeface="微软雅黑" pitchFamily="34" charset="-122"/>
                    <a:cs typeface="Times New Roman" pitchFamily="34" charset="-120"/>
                  </a:rPr>
                  <a:t>令</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𝑓</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)=0</m:t>
                    </m:r>
                  </m:oMath>
                </a14:m>
                <a:r>
                  <a:rPr lang="en-US" altLang="zh-CN" sz="1800" b="0" i="0" dirty="0">
                    <a:solidFill>
                      <a:srgbClr val="003760"/>
                    </a:solidFill>
                    <a:latin typeface="Times New Roman" pitchFamily="34" charset="0"/>
                    <a:ea typeface="微软雅黑" pitchFamily="34" charset="-122"/>
                    <a:cs typeface="Times New Roman" pitchFamily="34" charset="-120"/>
                  </a:rPr>
                  <a:t>，解得</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=30</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latinLnBrk="1">
                  <a:lnSpc>
                    <a:spcPts val="3300"/>
                  </a:lnSpc>
                </a:pPr>
                <a:r>
                  <a:rPr lang="en-US" altLang="zh-CN" b="0" i="0">
                    <a:solidFill>
                      <a:srgbClr val="003760"/>
                    </a:solidFill>
                    <a:latin typeface="Times New Roman" pitchFamily="34" charset="0"/>
                    <a:ea typeface="微软雅黑" pitchFamily="34" charset="-122"/>
                    <a:cs typeface="Times New Roman" pitchFamily="34" charset="-120"/>
                  </a:rPr>
                  <a:t>故</a:t>
                </a:r>
                <a:r>
                  <a:rPr lang="en-US" altLang="zh-CN" sz="1800" b="0" i="0">
                    <a:solidFill>
                      <a:srgbClr val="003760"/>
                    </a:solidFill>
                    <a:latin typeface="Times New Roman" pitchFamily="34" charset="0"/>
                    <a:ea typeface="微软雅黑" pitchFamily="34" charset="-122"/>
                    <a:cs typeface="Times New Roman" pitchFamily="34" charset="-120"/>
                  </a:rPr>
                  <a:t>当</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0&lt;</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&lt;30</m:t>
                    </m:r>
                  </m:oMath>
                </a14:m>
                <a:r>
                  <a:rPr lang="en-US" altLang="zh-CN" sz="1800" b="0" i="0" dirty="0">
                    <a:solidFill>
                      <a:srgbClr val="003760"/>
                    </a:solidFill>
                    <a:latin typeface="Times New Roman" pitchFamily="34" charset="0"/>
                    <a:ea typeface="微软雅黑" pitchFamily="34" charset="-122"/>
                    <a:cs typeface="Times New Roman" pitchFamily="34" charset="-120"/>
                  </a:rPr>
                  <a:t>时，</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𝑓</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)&lt;0</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𝑓</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单调递减,当</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&gt;30</m:t>
                    </m:r>
                  </m:oMath>
                </a14:m>
                <a:r>
                  <a:rPr lang="en-US" altLang="zh-CN" sz="1800" b="0" i="0" dirty="0">
                    <a:solidFill>
                      <a:srgbClr val="003760"/>
                    </a:solidFill>
                    <a:latin typeface="Times New Roman" pitchFamily="34" charset="0"/>
                    <a:ea typeface="微软雅黑" pitchFamily="34" charset="-122"/>
                    <a:cs typeface="Times New Roman" pitchFamily="34" charset="-120"/>
                  </a:rPr>
                  <a:t>时，</a:t>
                </a:r>
                <a14:m>
                  <m:oMath xmlns:m="http://schemas.openxmlformats.org/officeDocument/2006/math">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𝑓</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)&gt;0</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𝑓</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单调递增.</a:t>
                </a:r>
                <a:endParaRPr lang="en-US" altLang="zh-CN" sz="1800" dirty="0"/>
              </a:p>
              <a:p>
                <a:pPr latinLnBrk="1">
                  <a:lnSpc>
                    <a:spcPts val="3300"/>
                  </a:lnSpc>
                </a:pPr>
                <a:r>
                  <a:rPr lang="en-US" altLang="zh-CN" b="0" i="0">
                    <a:solidFill>
                      <a:srgbClr val="003760"/>
                    </a:solidFill>
                    <a:latin typeface="Times New Roman" pitchFamily="34" charset="0"/>
                    <a:ea typeface="微软雅黑" pitchFamily="34" charset="-122"/>
                    <a:cs typeface="Times New Roman" pitchFamily="34" charset="-120"/>
                  </a:rPr>
                  <a:t>故</a:t>
                </a:r>
                <a:r>
                  <a:rPr lang="en-US" altLang="zh-CN" sz="1800" b="0" i="0">
                    <a:solidFill>
                      <a:srgbClr val="003760"/>
                    </a:solidFill>
                    <a:latin typeface="Times New Roman" pitchFamily="34" charset="0"/>
                    <a:ea typeface="微软雅黑" pitchFamily="34" charset="-122"/>
                    <a:cs typeface="Times New Roman" pitchFamily="34" charset="-120"/>
                  </a:rPr>
                  <a:t>当</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=30</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时，</a:t>
                </a:r>
                <a:endParaRPr lang="en-US" altLang="zh-CN" sz="1800" dirty="0"/>
              </a:p>
              <a:p>
                <a:pPr latinLnBrk="1">
                  <a:lnSpc>
                    <a:spcPts val="3100"/>
                  </a:lnSpc>
                </a:pP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𝑓</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取得最小值,即要使航行的总费用最少，航速应为30千米/时.</a:t>
                </a:r>
                <a:endParaRPr lang="en-US" altLang="zh-CN" sz="1800" dirty="0"/>
              </a:p>
            </p:txBody>
          </p:sp>
        </mc:Choice>
        <mc:Fallback xmlns="">
          <p:sp>
            <p:nvSpPr>
              <p:cNvPr id="4" name="QB_5_AS.79_1#afe4c1022?vaa=1&amp;vcp=1&amp;vop=1&amp;pid=10527a740&amp;color=36,64,97&amp;vtp=1&amp;bbb=1"/>
              <p:cNvSpPr>
                <a:spLocks noRot="1" noChangeAspect="1" noMove="1" noResize="1" noEditPoints="1" noAdjustHandles="1" noChangeArrowheads="1" noChangeShapeType="1" noTextEdit="1"/>
              </p:cNvSpPr>
              <p:nvPr/>
            </p:nvSpPr>
            <p:spPr>
              <a:xfrm>
                <a:off x="539496" y="2643363"/>
                <a:ext cx="11109960" cy="2525840"/>
              </a:xfrm>
              <a:prstGeom prst="rect">
                <a:avLst/>
              </a:prstGeom>
              <a:blipFill>
                <a:blip r:embed="rId4"/>
                <a:stretch>
                  <a:fillRect l="-1317" b="-5556"/>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anim calcmode="lin" valueType="num">
                                      <p:cBhvr>
                                        <p:cTn id="8" dur="500" fill="hold"/>
                                        <p:tgtEl>
                                          <p:spTgt spid="4">
                                            <p:bg/>
                                          </p:spTgt>
                                        </p:tgtEl>
                                        <p:attrNameLst>
                                          <p:attrName>ppt_x</p:attrName>
                                        </p:attrNameLst>
                                      </p:cBhvr>
                                      <p:tavLst>
                                        <p:tav tm="0">
                                          <p:val>
                                            <p:strVal val="#ppt_x"/>
                                          </p:val>
                                        </p:tav>
                                        <p:tav tm="100000">
                                          <p:val>
                                            <p:strVal val="#ppt_x"/>
                                          </p:val>
                                        </p:tav>
                                      </p:tavLst>
                                    </p:anim>
                                    <p:anim calcmode="lin" valueType="num">
                                      <p:cBhvr>
                                        <p:cTn id="9" dur="500" fill="hold"/>
                                        <p:tgtEl>
                                          <p:spTgt spid="4">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4">
                                            <p:txEl>
                                              <p:pRg st="0" end="0"/>
                                            </p:txEl>
                                          </p:spTgt>
                                        </p:tgtEl>
                                        <p:attrNameLst>
                                          <p:attrName>style.visibility</p:attrName>
                                        </p:attrNameLst>
                                      </p:cBhvr>
                                      <p:to>
                                        <p:strVal val="visible"/>
                                      </p:to>
                                    </p:set>
                                    <p:animEffect transition="in" filter="fade">
                                      <p:cBhvr>
                                        <p:cTn id="12" dur="500"/>
                                        <p:tgtEl>
                                          <p:spTgt spid="4">
                                            <p:txEl>
                                              <p:pRg st="0" end="0"/>
                                            </p:txEl>
                                          </p:spTgt>
                                        </p:tgtEl>
                                      </p:cBhvr>
                                    </p:animEffect>
                                    <p:anim calcmode="lin" valueType="num">
                                      <p:cBhvr>
                                        <p:cTn id="13"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4">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4">
                                            <p:txEl>
                                              <p:pRg st="1" end="1"/>
                                            </p:txEl>
                                          </p:spTgt>
                                        </p:tgtEl>
                                        <p:attrNameLst>
                                          <p:attrName>style.visibility</p:attrName>
                                        </p:attrNameLst>
                                      </p:cBhvr>
                                      <p:to>
                                        <p:strVal val="visible"/>
                                      </p:to>
                                    </p:set>
                                    <p:animEffect transition="in" filter="fade">
                                      <p:cBhvr>
                                        <p:cTn id="17" dur="500"/>
                                        <p:tgtEl>
                                          <p:spTgt spid="4">
                                            <p:txEl>
                                              <p:pRg st="1" end="1"/>
                                            </p:txEl>
                                          </p:spTgt>
                                        </p:tgtEl>
                                      </p:cBhvr>
                                    </p:animEffect>
                                    <p:anim calcmode="lin" valueType="num">
                                      <p:cBhvr>
                                        <p:cTn id="18"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4">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4">
                                            <p:txEl>
                                              <p:pRg st="2" end="2"/>
                                            </p:txEl>
                                          </p:spTgt>
                                        </p:tgtEl>
                                        <p:attrNameLst>
                                          <p:attrName>style.visibility</p:attrName>
                                        </p:attrNameLst>
                                      </p:cBhvr>
                                      <p:to>
                                        <p:strVal val="visible"/>
                                      </p:to>
                                    </p:set>
                                    <p:animEffect transition="in" filter="fade">
                                      <p:cBhvr>
                                        <p:cTn id="22" dur="500"/>
                                        <p:tgtEl>
                                          <p:spTgt spid="4">
                                            <p:txEl>
                                              <p:pRg st="2" end="2"/>
                                            </p:txEl>
                                          </p:spTgt>
                                        </p:tgtEl>
                                      </p:cBhvr>
                                    </p:animEffect>
                                    <p:anim calcmode="lin" valueType="num">
                                      <p:cBhvr>
                                        <p:cTn id="23"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4">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4">
                                            <p:txEl>
                                              <p:pRg st="3" end="3"/>
                                            </p:txEl>
                                          </p:spTgt>
                                        </p:tgtEl>
                                        <p:attrNameLst>
                                          <p:attrName>style.visibility</p:attrName>
                                        </p:attrNameLst>
                                      </p:cBhvr>
                                      <p:to>
                                        <p:strVal val="visible"/>
                                      </p:to>
                                    </p:set>
                                    <p:animEffect transition="in" filter="fade">
                                      <p:cBhvr>
                                        <p:cTn id="27" dur="500"/>
                                        <p:tgtEl>
                                          <p:spTgt spid="4">
                                            <p:txEl>
                                              <p:pRg st="3" end="3"/>
                                            </p:txEl>
                                          </p:spTgt>
                                        </p:tgtEl>
                                      </p:cBhvr>
                                    </p:animEffect>
                                    <p:anim calcmode="lin" valueType="num">
                                      <p:cBhvr>
                                        <p:cTn id="28"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4">
                                            <p:txEl>
                                              <p:pRg st="3" end="3"/>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4">
                                            <p:txEl>
                                              <p:pRg st="4" end="4"/>
                                            </p:txEl>
                                          </p:spTgt>
                                        </p:tgtEl>
                                        <p:attrNameLst>
                                          <p:attrName>style.visibility</p:attrName>
                                        </p:attrNameLst>
                                      </p:cBhvr>
                                      <p:to>
                                        <p:strVal val="visible"/>
                                      </p:to>
                                    </p:set>
                                    <p:animEffect transition="in" filter="fade">
                                      <p:cBhvr>
                                        <p:cTn id="32" dur="500"/>
                                        <p:tgtEl>
                                          <p:spTgt spid="4">
                                            <p:txEl>
                                              <p:pRg st="4" end="4"/>
                                            </p:txEl>
                                          </p:spTgt>
                                        </p:tgtEl>
                                      </p:cBhvr>
                                    </p:animEffect>
                                    <p:anim calcmode="lin" valueType="num">
                                      <p:cBhvr>
                                        <p:cTn id="33" dur="500" fill="hold"/>
                                        <p:tgtEl>
                                          <p:spTgt spid="4">
                                            <p:txEl>
                                              <p:pRg st="4" end="4"/>
                                            </p:txEl>
                                          </p:spTgt>
                                        </p:tgtEl>
                                        <p:attrNameLst>
                                          <p:attrName>ppt_x</p:attrName>
                                        </p:attrNameLst>
                                      </p:cBhvr>
                                      <p:tavLst>
                                        <p:tav tm="0">
                                          <p:val>
                                            <p:strVal val="#ppt_x"/>
                                          </p:val>
                                        </p:tav>
                                        <p:tav tm="100000">
                                          <p:val>
                                            <p:strVal val="#ppt_x"/>
                                          </p:val>
                                        </p:tav>
                                      </p:tavLst>
                                    </p:anim>
                                    <p:anim calcmode="lin" valueType="num">
                                      <p:cBhvr>
                                        <p:cTn id="34" dur="500" fill="hold"/>
                                        <p:tgtEl>
                                          <p:spTgt spid="4">
                                            <p:txEl>
                                              <p:pRg st="4" end="4"/>
                                            </p:txEl>
                                          </p:spTgt>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4">
                                            <p:txEl>
                                              <p:pRg st="5" end="5"/>
                                            </p:txEl>
                                          </p:spTgt>
                                        </p:tgtEl>
                                        <p:attrNameLst>
                                          <p:attrName>style.visibility</p:attrName>
                                        </p:attrNameLst>
                                      </p:cBhvr>
                                      <p:to>
                                        <p:strVal val="visible"/>
                                      </p:to>
                                    </p:set>
                                    <p:animEffect transition="in" filter="fade">
                                      <p:cBhvr>
                                        <p:cTn id="37" dur="500"/>
                                        <p:tgtEl>
                                          <p:spTgt spid="4">
                                            <p:txEl>
                                              <p:pRg st="5" end="5"/>
                                            </p:txEl>
                                          </p:spTgt>
                                        </p:tgtEl>
                                      </p:cBhvr>
                                    </p:animEffect>
                                    <p:anim calcmode="lin" valueType="num">
                                      <p:cBhvr>
                                        <p:cTn id="38" dur="500" fill="hold"/>
                                        <p:tgtEl>
                                          <p:spTgt spid="4">
                                            <p:txEl>
                                              <p:pRg st="5" end="5"/>
                                            </p:txEl>
                                          </p:spTgt>
                                        </p:tgtEl>
                                        <p:attrNameLst>
                                          <p:attrName>ppt_x</p:attrName>
                                        </p:attrNameLst>
                                      </p:cBhvr>
                                      <p:tavLst>
                                        <p:tav tm="0">
                                          <p:val>
                                            <p:strVal val="#ppt_x"/>
                                          </p:val>
                                        </p:tav>
                                        <p:tav tm="100000">
                                          <p:val>
                                            <p:strVal val="#ppt_x"/>
                                          </p:val>
                                        </p:tav>
                                      </p:tavLst>
                                    </p:anim>
                                    <p:anim calcmode="lin" valueType="num">
                                      <p:cBhvr>
                                        <p:cTn id="39" dur="500" fill="hold"/>
                                        <p:tgtEl>
                                          <p:spTgt spid="4">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40" fill="hold">
                      <p:stCondLst>
                        <p:cond delay="indefinite"/>
                      </p:stCondLst>
                      <p:childTnLst>
                        <p:par>
                          <p:cTn id="41" fill="hold">
                            <p:stCondLst>
                              <p:cond delay="0"/>
                            </p:stCondLst>
                            <p:childTnLst>
                              <p:par>
                                <p:cTn id="42" presetID="42" presetClass="entr" presetSubtype="0" fill="hold" grpId="0" nodeType="clickEffect">
                                  <p:stCondLst>
                                    <p:cond delay="0"/>
                                  </p:stCondLst>
                                  <p:childTnLst>
                                    <p:set>
                                      <p:cBhvr>
                                        <p:cTn id="43" dur="1" fill="hold">
                                          <p:stCondLst>
                                            <p:cond delay="0"/>
                                          </p:stCondLst>
                                        </p:cTn>
                                        <p:tgtEl>
                                          <p:spTgt spid="3">
                                            <p:bg/>
                                          </p:spTgt>
                                        </p:tgtEl>
                                        <p:attrNameLst>
                                          <p:attrName>style.visibility</p:attrName>
                                        </p:attrNameLst>
                                      </p:cBhvr>
                                      <p:to>
                                        <p:strVal val="visible"/>
                                      </p:to>
                                    </p:set>
                                    <p:animEffect transition="in" filter="fade">
                                      <p:cBhvr>
                                        <p:cTn id="44" dur="500"/>
                                        <p:tgtEl>
                                          <p:spTgt spid="3">
                                            <p:bg/>
                                          </p:spTgt>
                                        </p:tgtEl>
                                      </p:cBhvr>
                                    </p:animEffect>
                                    <p:anim calcmode="lin" valueType="num">
                                      <p:cBhvr>
                                        <p:cTn id="45" dur="500" fill="hold"/>
                                        <p:tgtEl>
                                          <p:spTgt spid="3">
                                            <p:bg/>
                                          </p:spTgt>
                                        </p:tgtEl>
                                        <p:attrNameLst>
                                          <p:attrName>ppt_x</p:attrName>
                                        </p:attrNameLst>
                                      </p:cBhvr>
                                      <p:tavLst>
                                        <p:tav tm="0">
                                          <p:val>
                                            <p:strVal val="#ppt_x"/>
                                          </p:val>
                                        </p:tav>
                                        <p:tav tm="100000">
                                          <p:val>
                                            <p:strVal val="#ppt_x"/>
                                          </p:val>
                                        </p:tav>
                                      </p:tavLst>
                                    </p:anim>
                                    <p:anim calcmode="lin" valueType="num">
                                      <p:cBhvr>
                                        <p:cTn id="46" dur="500" fill="hold"/>
                                        <p:tgtEl>
                                          <p:spTgt spid="3">
                                            <p:bg/>
                                          </p:spTgt>
                                        </p:tgtEl>
                                        <p:attrNameLst>
                                          <p:attrName>ppt_y</p:attrName>
                                        </p:attrNameLst>
                                      </p:cBhvr>
                                      <p:tavLst>
                                        <p:tav tm="0">
                                          <p:val>
                                            <p:strVal val="#ppt_y+.1"/>
                                          </p:val>
                                        </p:tav>
                                        <p:tav tm="100000">
                                          <p:val>
                                            <p:strVal val="#ppt_y"/>
                                          </p:val>
                                        </p:tav>
                                      </p:tavLst>
                                    </p:anim>
                                  </p:childTnLst>
                                </p:cTn>
                              </p:par>
                              <p:par>
                                <p:cTn id="47" presetID="42" presetClass="entr" presetSubtype="0" fill="hold" grpId="0" nodeType="withEffect">
                                  <p:stCondLst>
                                    <p:cond delay="0"/>
                                  </p:stCondLst>
                                  <p:childTnLst>
                                    <p:set>
                                      <p:cBhvr>
                                        <p:cTn id="48" dur="1" fill="hold">
                                          <p:stCondLst>
                                            <p:cond delay="0"/>
                                          </p:stCondLst>
                                        </p:cTn>
                                        <p:tgtEl>
                                          <p:spTgt spid="3">
                                            <p:txEl>
                                              <p:pRg st="0" end="0"/>
                                            </p:txEl>
                                          </p:spTgt>
                                        </p:tgtEl>
                                        <p:attrNameLst>
                                          <p:attrName>style.visibility</p:attrName>
                                        </p:attrNameLst>
                                      </p:cBhvr>
                                      <p:to>
                                        <p:strVal val="visible"/>
                                      </p:to>
                                    </p:set>
                                    <p:animEffect transition="in" filter="fade">
                                      <p:cBhvr>
                                        <p:cTn id="49" dur="500"/>
                                        <p:tgtEl>
                                          <p:spTgt spid="3">
                                            <p:txEl>
                                              <p:pRg st="0" end="0"/>
                                            </p:txEl>
                                          </p:spTgt>
                                        </p:tgtEl>
                                      </p:cBhvr>
                                    </p:animEffect>
                                    <p:anim calcmode="lin" valueType="num">
                                      <p:cBhvr>
                                        <p:cTn id="50"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51" dur="5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39.xml><?xml version="1.0" encoding="utf-8"?>
<p:sld xmlns:a="http://schemas.openxmlformats.org/drawingml/2006/main" xmlns:r="http://schemas.openxmlformats.org/officeDocument/2006/relationships" xmlns:p="http://schemas.openxmlformats.org/presentationml/2006/main">
  <p:cSld name="Slide 39&amp;si=39checked= 1 &amp; amp; version = 1.0.5checked=1&amp;version=1.0.5">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B_5_BD.82_1#647dec86d?vaa=1&amp;vcp=1&amp;vop=1&amp;pid=10527a740&amp;color=36,64,97&amp;vtp=1&amp;bt=1&amp;bbb=1&amp;hb=1"/>
              <p:cNvSpPr/>
              <p:nvPr/>
            </p:nvSpPr>
            <p:spPr>
              <a:xfrm>
                <a:off x="539496" y="1219345"/>
                <a:ext cx="11109960" cy="770255"/>
              </a:xfrm>
              <a:prstGeom prst="rect">
                <a:avLst/>
              </a:prstGeom>
              <a:noFill/>
              <a:ln/>
            </p:spPr>
            <p:txBody>
              <a:bodyPr wrap="none" lIns="0" tIns="0" rIns="0" bIns="0" rtlCol="0" anchor="t"/>
              <a:lstStyle/>
              <a:p>
                <a:pPr algn="l" latinLnBrk="1">
                  <a:lnSpc>
                    <a:spcPts val="3300"/>
                  </a:lnSpc>
                </a:pPr>
                <a:r>
                  <a:rPr lang="en-US" altLang="zh-CN" sz="1800" b="1" i="0" dirty="0">
                    <a:solidFill>
                      <a:srgbClr val="244061"/>
                    </a:solidFill>
                    <a:latin typeface="Times New Roman" pitchFamily="34" charset="0"/>
                    <a:ea typeface="微软雅黑" pitchFamily="34" charset="-122"/>
                    <a:cs typeface="Times New Roman" pitchFamily="34" charset="-120"/>
                  </a:rPr>
                  <a:t>7.</a:t>
                </a:r>
                <a:r>
                  <a:rPr lang="en-US" altLang="zh-CN" sz="1800" b="0" i="0" dirty="0">
                    <a:solidFill>
                      <a:srgbClr val="244061"/>
                    </a:solidFill>
                    <a:latin typeface="Times New Roman" pitchFamily="34" charset="0"/>
                    <a:ea typeface="微软雅黑" pitchFamily="34" charset="-122"/>
                    <a:cs typeface="Times New Roman" pitchFamily="34" charset="-120"/>
                  </a:rPr>
                  <a:t>要做一个底面为长方形的带盖的箱子，其体积为</a:t>
                </a: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72</m:t>
                    </m:r>
                    <m:r>
                      <m:rPr>
                        <m:sty m:val="p"/>
                      </m:rPr>
                      <a:rPr lang="en-US" altLang="zh-CN" sz="1800" b="0" i="0" smtClean="0">
                        <a:solidFill>
                          <a:srgbClr val="244061"/>
                        </a:solidFill>
                        <a:latin typeface="Cambria Math" pitchFamily="34" charset="0"/>
                        <a:ea typeface="Cambria Math" pitchFamily="34" charset="-122"/>
                        <a:cs typeface="Cambria Math" pitchFamily="34" charset="-120"/>
                      </a:rPr>
                      <m:t>c</m:t>
                    </m:r>
                    <m:sSup>
                      <m:sSup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sSupPr>
                      <m:e>
                        <m:r>
                          <m:rPr>
                            <m:sty m:val="p"/>
                          </m:rPr>
                          <a:rPr lang="en-US" altLang="zh-CN" sz="1800" b="0" i="0">
                            <a:solidFill>
                              <a:srgbClr val="244061"/>
                            </a:solidFill>
                            <a:latin typeface="Cambria Math" pitchFamily="34" charset="0"/>
                            <a:ea typeface="Cambria Math" pitchFamily="34" charset="-122"/>
                            <a:cs typeface="Cambria Math" pitchFamily="34" charset="-120"/>
                          </a:rPr>
                          <m:t>m</m:t>
                        </m:r>
                      </m:e>
                      <m:sup>
                        <m:r>
                          <a:rPr lang="en-US" altLang="zh-CN" sz="1800" b="0" i="0">
                            <a:solidFill>
                              <a:srgbClr val="244061"/>
                            </a:solidFill>
                            <a:latin typeface="Cambria Math" pitchFamily="34" charset="0"/>
                            <a:ea typeface="Cambria Math" pitchFamily="34" charset="-122"/>
                            <a:cs typeface="Cambria Math" pitchFamily="34" charset="-120"/>
                          </a:rPr>
                          <m:t>3</m:t>
                        </m:r>
                      </m:sup>
                    </m:sSup>
                  </m:oMath>
                </a14:m>
                <a:r>
                  <a:rPr lang="en-US" altLang="zh-CN" sz="1800" b="0" i="0" dirty="0">
                    <a:solidFill>
                      <a:srgbClr val="244061"/>
                    </a:solidFill>
                    <a:latin typeface="Times New Roman" pitchFamily="34" charset="0"/>
                    <a:ea typeface="微软雅黑" pitchFamily="34" charset="-122"/>
                    <a:cs typeface="Times New Roman" pitchFamily="34" charset="-120"/>
                  </a:rPr>
                  <a:t>，其底面两邻边之比为</a:t>
                </a: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1:2</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，则它的长为</a:t>
                </a:r>
                <a:r>
                  <a:rPr lang="en-US" altLang="zh-CN" sz="1800" i="0">
                    <a:solidFill>
                      <a:srgbClr val="244061"/>
                    </a:solidFill>
                    <a:latin typeface="SimSun" pitchFamily="34" charset="0"/>
                    <a:ea typeface="SimSun" pitchFamily="34" charset="-122"/>
                    <a:cs typeface="SimSun" pitchFamily="34" charset="-120"/>
                  </a:rPr>
                  <a:t>______</a:t>
                </a:r>
                <a:r>
                  <a:rPr lang="en-US" altLang="zh-CN" sz="1800" b="0" i="0">
                    <a:solidFill>
                      <a:srgbClr val="244061"/>
                    </a:solidFill>
                    <a:latin typeface="Times New Roman" pitchFamily="34" charset="0"/>
                    <a:ea typeface="微软雅黑" pitchFamily="34" charset="-122"/>
                    <a:cs typeface="Times New Roman" pitchFamily="34" charset="-120"/>
                  </a:rPr>
                  <a:t>，高为</a:t>
                </a:r>
              </a:p>
              <a:p>
                <a:pPr latinLnBrk="1">
                  <a:lnSpc>
                    <a:spcPts val="3100"/>
                  </a:lnSpc>
                </a:pPr>
                <a:r>
                  <a:rPr lang="en-US" altLang="zh-CN" i="0">
                    <a:solidFill>
                      <a:srgbClr val="244061"/>
                    </a:solidFill>
                    <a:latin typeface="SimSun" pitchFamily="34" charset="0"/>
                    <a:ea typeface="SimSun" pitchFamily="34" charset="-122"/>
                    <a:cs typeface="SimSun" pitchFamily="34" charset="-120"/>
                  </a:rPr>
                  <a:t>______</a:t>
                </a:r>
                <a:r>
                  <a:rPr lang="en-US" altLang="zh-CN" b="0" i="0">
                    <a:solidFill>
                      <a:srgbClr val="244061"/>
                    </a:solidFill>
                    <a:latin typeface="Times New Roman" pitchFamily="34" charset="0"/>
                    <a:ea typeface="微软雅黑" pitchFamily="34" charset="-122"/>
                    <a:cs typeface="Times New Roman" pitchFamily="34" charset="-120"/>
                  </a:rPr>
                  <a:t>时</a:t>
                </a:r>
                <a:r>
                  <a:rPr lang="en-US" altLang="zh-CN" b="0" i="0" dirty="0">
                    <a:solidFill>
                      <a:srgbClr val="244061"/>
                    </a:solidFill>
                    <a:latin typeface="Times New Roman" pitchFamily="34" charset="0"/>
                    <a:ea typeface="微软雅黑" pitchFamily="34" charset="-122"/>
                    <a:cs typeface="Times New Roman" pitchFamily="34" charset="-120"/>
                  </a:rPr>
                  <a:t>，可使表面积最小.</a:t>
                </a:r>
                <a:endParaRPr lang="en-US" altLang="zh-CN" dirty="0">
                  <a:solidFill>
                    <a:srgbClr val="244061"/>
                  </a:solidFill>
                </a:endParaRPr>
              </a:p>
            </p:txBody>
          </p:sp>
        </mc:Choice>
        <mc:Fallback xmlns="">
          <p:sp>
            <p:nvSpPr>
              <p:cNvPr id="2" name="QB_5_BD.82_1#647dec86d?vaa=1&amp;vcp=1&amp;vop=1&amp;pid=10527a740&amp;color=36,64,97&amp;vtp=1&amp;bt=1&amp;bbb=1&amp;hb=1"/>
              <p:cNvSpPr>
                <a:spLocks noRot="1" noChangeAspect="1" noMove="1" noResize="1" noEditPoints="1" noAdjustHandles="1" noChangeArrowheads="1" noChangeShapeType="1" noTextEdit="1"/>
              </p:cNvSpPr>
              <p:nvPr/>
            </p:nvSpPr>
            <p:spPr>
              <a:xfrm>
                <a:off x="539496" y="1219345"/>
                <a:ext cx="11109960" cy="770255"/>
              </a:xfrm>
              <a:prstGeom prst="rect">
                <a:avLst/>
              </a:prstGeom>
              <a:blipFill>
                <a:blip r:embed="rId3"/>
                <a:stretch>
                  <a:fillRect l="-1317" r="-549" b="-19048"/>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3" name="QB_5_AN.84_1#647dec86d.blank?vaa=1&amp;vcp=1&amp;vop=1&amp;pid=10527a740&amp;color=36,64,97&amp;vpa=11&amp;vtp=1&amp;bbb=1"/>
              <p:cNvSpPr/>
              <p:nvPr/>
            </p:nvSpPr>
            <p:spPr>
              <a:xfrm>
                <a:off x="10227945" y="1273129"/>
                <a:ext cx="585788" cy="260350"/>
              </a:xfrm>
              <a:prstGeom prst="rect">
                <a:avLst/>
              </a:prstGeom>
              <a:noFill/>
              <a:ln/>
            </p:spPr>
            <p:txBody>
              <a:bodyPr wrap="none" lIns="0" tIns="0" rIns="0" bIns="0" rtlCol="0" anchor="t"/>
              <a:lstStyle/>
              <a:p>
                <a:pPr algn="ctr" latinLnBrk="1">
                  <a:lnSpc>
                    <a:spcPts val="2200"/>
                  </a:lnSpc>
                </a:pPr>
                <a14:m>
                  <m:oMath xmlns:m="http://schemas.openxmlformats.org/officeDocument/2006/math">
                    <m:r>
                      <a:rPr lang="en-US" altLang="zh-CN" b="0" i="0" smtClean="0">
                        <a:solidFill>
                          <a:srgbClr val="6565FF"/>
                        </a:solidFill>
                        <a:latin typeface="Cambria Math" pitchFamily="34" charset="0"/>
                        <a:ea typeface="Cambria Math" pitchFamily="34" charset="-122"/>
                        <a:cs typeface="Cambria Math" pitchFamily="34" charset="-120"/>
                      </a:rPr>
                      <m:t>6</m:t>
                    </m:r>
                    <m:r>
                      <m:rPr>
                        <m:nor/>
                      </m:rPr>
                      <a:rPr lang="en-US" altLang="zh-CN" b="0" i="0" smtClean="0">
                        <a:solidFill>
                          <a:srgbClr val="6565FF"/>
                        </a:solidFill>
                        <a:latin typeface="Cambria Math" pitchFamily="34" charset="0"/>
                        <a:ea typeface="Cambria Math" pitchFamily="34" charset="-122"/>
                        <a:cs typeface="Cambria Math" pitchFamily="34" charset="-120"/>
                      </a:rPr>
                      <m:t> </m:t>
                    </m:r>
                    <m:r>
                      <m:rPr>
                        <m:sty m:val="p"/>
                      </m:rPr>
                      <a:rPr lang="en-US" altLang="zh-CN" b="0" i="0" smtClean="0">
                        <a:solidFill>
                          <a:srgbClr val="6565FF"/>
                        </a:solidFill>
                        <a:latin typeface="Cambria Math" pitchFamily="34" charset="0"/>
                        <a:ea typeface="Cambria Math" pitchFamily="34" charset="-122"/>
                        <a:cs typeface="Cambria Math" pitchFamily="34" charset="-120"/>
                      </a:rPr>
                      <m:t>cm</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00" dirty="0"/>
              </a:p>
            </p:txBody>
          </p:sp>
        </mc:Choice>
        <mc:Fallback xmlns="">
          <p:sp>
            <p:nvSpPr>
              <p:cNvPr id="3" name="QB_5_AN.84_1#647dec86d.blank?vaa=1&amp;vcp=1&amp;vop=1&amp;pid=10527a740&amp;color=36,64,97&amp;vpa=11&amp;vtp=1&amp;bbb=1"/>
              <p:cNvSpPr>
                <a:spLocks noRot="1" noChangeAspect="1" noMove="1" noResize="1" noEditPoints="1" noAdjustHandles="1" noChangeArrowheads="1" noChangeShapeType="1" noTextEdit="1"/>
              </p:cNvSpPr>
              <p:nvPr/>
            </p:nvSpPr>
            <p:spPr>
              <a:xfrm>
                <a:off x="10227945" y="1273129"/>
                <a:ext cx="585788" cy="260350"/>
              </a:xfrm>
              <a:prstGeom prst="rect">
                <a:avLst/>
              </a:prstGeom>
              <a:blipFill>
                <a:blip r:embed="rId4"/>
                <a:stretch>
                  <a:fillRect l="-5208" r="-1042" b="-9302"/>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4" name="QB_5_AN.85_1#647dec86d.blank?vaa=1&amp;vcp=1&amp;vop=1&amp;pid=10527a740&amp;color=36,64,97&amp;vpa=12&amp;vtp=1&amp;bbb=1"/>
              <p:cNvSpPr/>
              <p:nvPr/>
            </p:nvSpPr>
            <p:spPr>
              <a:xfrm>
                <a:off x="595058" y="1678132"/>
                <a:ext cx="585788" cy="260350"/>
              </a:xfrm>
              <a:prstGeom prst="rect">
                <a:avLst/>
              </a:prstGeom>
              <a:noFill/>
              <a:ln/>
            </p:spPr>
            <p:txBody>
              <a:bodyPr wrap="none" lIns="0" tIns="0" rIns="0" bIns="0" rtlCol="0" anchor="t"/>
              <a:lstStyle/>
              <a:p>
                <a:pPr algn="ctr" latinLnBrk="1">
                  <a:lnSpc>
                    <a:spcPts val="2200"/>
                  </a:lnSpc>
                </a:pPr>
                <a14:m>
                  <m:oMath xmlns:m="http://schemas.openxmlformats.org/officeDocument/2006/math">
                    <m:r>
                      <a:rPr lang="en-US" altLang="zh-CN" b="0" i="0" smtClean="0">
                        <a:solidFill>
                          <a:srgbClr val="6565FF"/>
                        </a:solidFill>
                        <a:latin typeface="Cambria Math" pitchFamily="34" charset="0"/>
                        <a:ea typeface="Cambria Math" pitchFamily="34" charset="-122"/>
                        <a:cs typeface="Cambria Math" pitchFamily="34" charset="-120"/>
                      </a:rPr>
                      <m:t>4</m:t>
                    </m:r>
                    <m:r>
                      <m:rPr>
                        <m:nor/>
                      </m:rPr>
                      <a:rPr lang="en-US" altLang="zh-CN" b="0" i="0" smtClean="0">
                        <a:solidFill>
                          <a:srgbClr val="6565FF"/>
                        </a:solidFill>
                        <a:latin typeface="Cambria Math" pitchFamily="34" charset="0"/>
                        <a:ea typeface="Cambria Math" pitchFamily="34" charset="-122"/>
                        <a:cs typeface="Cambria Math" pitchFamily="34" charset="-120"/>
                      </a:rPr>
                      <m:t> </m:t>
                    </m:r>
                    <m:r>
                      <m:rPr>
                        <m:sty m:val="p"/>
                      </m:rPr>
                      <a:rPr lang="en-US" altLang="zh-CN" b="0" i="0" smtClean="0">
                        <a:solidFill>
                          <a:srgbClr val="6565FF"/>
                        </a:solidFill>
                        <a:latin typeface="Cambria Math" pitchFamily="34" charset="0"/>
                        <a:ea typeface="Cambria Math" pitchFamily="34" charset="-122"/>
                        <a:cs typeface="Cambria Math" pitchFamily="34" charset="-120"/>
                      </a:rPr>
                      <m:t>cm</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00" dirty="0"/>
              </a:p>
            </p:txBody>
          </p:sp>
        </mc:Choice>
        <mc:Fallback xmlns="">
          <p:sp>
            <p:nvSpPr>
              <p:cNvPr id="4" name="QB_5_AN.85_1#647dec86d.blank?vaa=1&amp;vcp=1&amp;vop=1&amp;pid=10527a740&amp;color=36,64,97&amp;vpa=12&amp;vtp=1&amp;bbb=1"/>
              <p:cNvSpPr>
                <a:spLocks noRot="1" noChangeAspect="1" noMove="1" noResize="1" noEditPoints="1" noAdjustHandles="1" noChangeArrowheads="1" noChangeShapeType="1" noTextEdit="1"/>
              </p:cNvSpPr>
              <p:nvPr/>
            </p:nvSpPr>
            <p:spPr>
              <a:xfrm>
                <a:off x="595058" y="1678132"/>
                <a:ext cx="585788" cy="260350"/>
              </a:xfrm>
              <a:prstGeom prst="rect">
                <a:avLst/>
              </a:prstGeom>
              <a:blipFill>
                <a:blip r:embed="rId5"/>
                <a:stretch>
                  <a:fillRect l="-5208" r="-1042" b="-11628"/>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5" name="QB_5_AS.83_1#647dec86d?vaa=1&amp;vcp=1&amp;vop=1&amp;pid=10527a740&amp;color=36,64,97&amp;vtp=1&amp;bbb=1"/>
              <p:cNvSpPr/>
              <p:nvPr/>
            </p:nvSpPr>
            <p:spPr>
              <a:xfrm>
                <a:off x="539496" y="1994426"/>
                <a:ext cx="11109960" cy="3783140"/>
              </a:xfrm>
              <a:prstGeom prst="rect">
                <a:avLst/>
              </a:prstGeom>
              <a:noFill/>
              <a:ln/>
            </p:spPr>
            <p:txBody>
              <a:bodyPr wrap="none" lIns="0" tIns="0" rIns="0" bIns="0" rtlCol="0" anchor="t"/>
              <a:lstStyle/>
              <a:p>
                <a:pPr algn="l" latinLnBrk="1">
                  <a:lnSpc>
                    <a:spcPts val="46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0" i="0" dirty="0">
                    <a:solidFill>
                      <a:srgbClr val="003760"/>
                    </a:solidFill>
                    <a:latin typeface="Times New Roman" pitchFamily="34" charset="0"/>
                    <a:ea typeface="微软雅黑" pitchFamily="34" charset="-122"/>
                    <a:cs typeface="Times New Roman" pitchFamily="34" charset="-120"/>
                  </a:rPr>
                  <a:t>设底面的长为</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2</m:t>
                    </m:r>
                    <m:r>
                      <a:rPr lang="en-US" altLang="zh-CN" sz="1800" b="0" i="0" smtClean="0">
                        <a:solidFill>
                          <a:srgbClr val="003760"/>
                        </a:solidFill>
                        <a:latin typeface="Cambria Math" pitchFamily="34" charset="0"/>
                        <a:ea typeface="Cambria Math" pitchFamily="34" charset="-122"/>
                        <a:cs typeface="Cambria Math" pitchFamily="34" charset="-120"/>
                      </a:rPr>
                      <m:t>𝑥</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m:rPr>
                        <m:sty m:val="p"/>
                      </m:rPr>
                      <a:rPr lang="en-US" altLang="zh-CN" sz="1800" b="0" i="0" smtClean="0">
                        <a:solidFill>
                          <a:srgbClr val="003760"/>
                        </a:solidFill>
                        <a:latin typeface="Cambria Math" pitchFamily="34" charset="0"/>
                        <a:ea typeface="Cambria Math" pitchFamily="34" charset="-122"/>
                        <a:cs typeface="Cambria Math" pitchFamily="34" charset="-120"/>
                      </a:rPr>
                      <m:t>cm</m:t>
                    </m:r>
                  </m:oMath>
                </a14:m>
                <a:r>
                  <a:rPr lang="en-US" altLang="zh-CN" sz="1800" b="0" i="0" dirty="0">
                    <a:solidFill>
                      <a:srgbClr val="003760"/>
                    </a:solidFill>
                    <a:latin typeface="Times New Roman" pitchFamily="34" charset="0"/>
                    <a:ea typeface="微软雅黑" pitchFamily="34" charset="-122"/>
                    <a:cs typeface="Times New Roman" pitchFamily="34" charset="-120"/>
                  </a:rPr>
                  <a:t>，则由条件可得宽为</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𝑥</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m:rPr>
                        <m:sty m:val="p"/>
                      </m:rPr>
                      <a:rPr lang="en-US" altLang="zh-CN" sz="1800" b="0" i="0" smtClean="0">
                        <a:solidFill>
                          <a:srgbClr val="003760"/>
                        </a:solidFill>
                        <a:latin typeface="Cambria Math" pitchFamily="34" charset="0"/>
                        <a:ea typeface="Cambria Math" pitchFamily="34" charset="-122"/>
                        <a:cs typeface="Cambria Math" pitchFamily="34" charset="-120"/>
                      </a:rPr>
                      <m:t>cm</m:t>
                    </m:r>
                  </m:oMath>
                </a14:m>
                <a:r>
                  <a:rPr lang="en-US" altLang="zh-CN" sz="1800" b="0" i="0" dirty="0">
                    <a:solidFill>
                      <a:srgbClr val="003760"/>
                    </a:solidFill>
                    <a:latin typeface="Times New Roman" pitchFamily="34" charset="0"/>
                    <a:ea typeface="微软雅黑" pitchFamily="34" charset="-122"/>
                    <a:cs typeface="Times New Roman" pitchFamily="34" charset="-120"/>
                  </a:rPr>
                  <a:t>，高为</a:t>
                </a:r>
                <a14:m>
                  <m:oMath xmlns:m="http://schemas.openxmlformats.org/officeDocument/2006/math">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72</m:t>
                        </m:r>
                      </m:num>
                      <m:den>
                        <m:r>
                          <a:rPr lang="en-US" altLang="zh-CN" sz="1800" b="0" i="0">
                            <a:solidFill>
                              <a:srgbClr val="003760"/>
                            </a:solidFill>
                            <a:latin typeface="Cambria Math" pitchFamily="34" charset="0"/>
                            <a:ea typeface="Cambria Math" pitchFamily="34" charset="-122"/>
                            <a:cs typeface="Cambria Math" pitchFamily="34" charset="-120"/>
                          </a:rPr>
                          <m:t>2</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𝑥</m:t>
                            </m:r>
                          </m:e>
                          <m:sup>
                            <m:r>
                              <a:rPr lang="en-US" altLang="zh-CN" sz="1800" b="0" i="0">
                                <a:solidFill>
                                  <a:srgbClr val="003760"/>
                                </a:solidFill>
                                <a:latin typeface="Cambria Math" pitchFamily="34" charset="0"/>
                                <a:ea typeface="Cambria Math" pitchFamily="34" charset="-122"/>
                                <a:cs typeface="Cambria Math" pitchFamily="34" charset="-120"/>
                              </a:rPr>
                              <m:t>2</m:t>
                            </m:r>
                          </m:sup>
                        </m:sSup>
                      </m:den>
                    </m:f>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36</m:t>
                        </m:r>
                      </m:num>
                      <m:den>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𝑥</m:t>
                            </m:r>
                          </m:e>
                          <m:sup>
                            <m:r>
                              <a:rPr lang="en-US" altLang="zh-CN" sz="1800" b="0" i="0">
                                <a:solidFill>
                                  <a:srgbClr val="003760"/>
                                </a:solidFill>
                                <a:latin typeface="Cambria Math" pitchFamily="34" charset="0"/>
                                <a:ea typeface="Cambria Math" pitchFamily="34" charset="-122"/>
                                <a:cs typeface="Cambria Math" pitchFamily="34" charset="-120"/>
                              </a:rPr>
                              <m:t>2</m:t>
                            </m:r>
                          </m:sup>
                        </m:sSup>
                      </m:den>
                    </m:f>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cm</m:t>
                    </m:r>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a:p>
                <a:pPr latinLnBrk="1">
                  <a:lnSpc>
                    <a:spcPts val="4600"/>
                  </a:lnSpc>
                </a:pPr>
                <a:r>
                  <a:rPr lang="en-US" altLang="zh-CN" b="0" i="0">
                    <a:solidFill>
                      <a:srgbClr val="003760"/>
                    </a:solidFill>
                    <a:latin typeface="Times New Roman" pitchFamily="34" charset="0"/>
                    <a:ea typeface="微软雅黑" pitchFamily="34" charset="-122"/>
                    <a:cs typeface="Times New Roman" pitchFamily="34" charset="-120"/>
                  </a:rPr>
                  <a:t>所</a:t>
                </a:r>
                <a:r>
                  <a:rPr lang="en-US" altLang="zh-CN" sz="1800" b="0" i="0">
                    <a:solidFill>
                      <a:srgbClr val="003760"/>
                    </a:solidFill>
                    <a:latin typeface="Times New Roman" pitchFamily="34" charset="0"/>
                    <a:ea typeface="微软雅黑" pitchFamily="34" charset="-122"/>
                    <a:cs typeface="Times New Roman" pitchFamily="34" charset="-120"/>
                  </a:rPr>
                  <a:t>以表面积</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𝑆</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)=4</m:t>
                    </m:r>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𝑥</m:t>
                        </m:r>
                      </m:e>
                      <m:sup>
                        <m:r>
                          <a:rPr lang="en-US" altLang="zh-CN" sz="1800" b="0" i="0">
                            <a:solidFill>
                              <a:srgbClr val="003760"/>
                            </a:solidFill>
                            <a:latin typeface="Cambria Math" pitchFamily="34" charset="0"/>
                            <a:ea typeface="Cambria Math" pitchFamily="34" charset="-122"/>
                            <a:cs typeface="Cambria Math" pitchFamily="34" charset="-120"/>
                          </a:rPr>
                          <m:t>2</m:t>
                        </m:r>
                      </m:sup>
                    </m:sSup>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36</m:t>
                        </m:r>
                      </m:num>
                      <m:den>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𝑥</m:t>
                            </m:r>
                          </m:e>
                          <m:sup>
                            <m:r>
                              <a:rPr lang="en-US" altLang="zh-CN" sz="1800" b="0" i="0">
                                <a:solidFill>
                                  <a:srgbClr val="003760"/>
                                </a:solidFill>
                                <a:latin typeface="Cambria Math" pitchFamily="34" charset="0"/>
                                <a:ea typeface="Cambria Math" pitchFamily="34" charset="-122"/>
                                <a:cs typeface="Cambria Math" pitchFamily="34" charset="-120"/>
                              </a:rPr>
                              <m:t>2</m:t>
                            </m:r>
                          </m:sup>
                        </m:sSup>
                      </m:den>
                    </m:f>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⋅2+</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36</m:t>
                        </m:r>
                      </m:num>
                      <m:den>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𝑥</m:t>
                            </m:r>
                          </m:e>
                          <m:sup>
                            <m:r>
                              <a:rPr lang="en-US" altLang="zh-CN" sz="1800" b="0" i="0">
                                <a:solidFill>
                                  <a:srgbClr val="003760"/>
                                </a:solidFill>
                                <a:latin typeface="Cambria Math" pitchFamily="34" charset="0"/>
                                <a:ea typeface="Cambria Math" pitchFamily="34" charset="-122"/>
                                <a:cs typeface="Cambria Math" pitchFamily="34" charset="-120"/>
                              </a:rPr>
                              <m:t>2</m:t>
                            </m:r>
                          </m:sup>
                        </m:sSup>
                      </m:den>
                    </m:f>
                    <m:r>
                      <a:rPr lang="en-US" altLang="zh-CN" sz="1800" b="0" i="0" smtClean="0">
                        <a:solidFill>
                          <a:srgbClr val="003760"/>
                        </a:solidFill>
                        <a:latin typeface="Cambria Math" pitchFamily="34" charset="0"/>
                        <a:ea typeface="Cambria Math" pitchFamily="34" charset="-122"/>
                        <a:cs typeface="Cambria Math" pitchFamily="34" charset="-120"/>
                      </a:rPr>
                      <m:t>⋅2</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⋅2=4</m:t>
                    </m:r>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𝑥</m:t>
                        </m:r>
                      </m:e>
                      <m:sup>
                        <m:r>
                          <a:rPr lang="en-US" altLang="zh-CN" sz="1800" b="0" i="0">
                            <a:solidFill>
                              <a:srgbClr val="003760"/>
                            </a:solidFill>
                            <a:latin typeface="Cambria Math" pitchFamily="34" charset="0"/>
                            <a:ea typeface="Cambria Math" pitchFamily="34" charset="-122"/>
                            <a:cs typeface="Cambria Math" pitchFamily="34" charset="-120"/>
                          </a:rPr>
                          <m:t>2</m:t>
                        </m:r>
                      </m:sup>
                    </m:sSup>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216</m:t>
                        </m:r>
                      </m:num>
                      <m:den>
                        <m:r>
                          <a:rPr lang="en-US" altLang="zh-CN" sz="1800" b="0" i="0">
                            <a:solidFill>
                              <a:srgbClr val="003760"/>
                            </a:solidFill>
                            <a:latin typeface="Cambria Math" pitchFamily="34" charset="0"/>
                            <a:ea typeface="Cambria Math" pitchFamily="34" charset="-122"/>
                            <a:cs typeface="Cambria Math" pitchFamily="34" charset="-120"/>
                          </a:rPr>
                          <m:t>𝑥</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&gt;0</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a:p>
                <a:pPr latinLnBrk="1">
                  <a:lnSpc>
                    <a:spcPts val="4600"/>
                  </a:lnSpc>
                </a:pPr>
                <a:r>
                  <a:rPr lang="en-US" altLang="zh-CN" b="0" i="0">
                    <a:solidFill>
                      <a:srgbClr val="003760"/>
                    </a:solidFill>
                    <a:latin typeface="Times New Roman" pitchFamily="34" charset="0"/>
                    <a:ea typeface="微软雅黑" pitchFamily="34" charset="-122"/>
                    <a:cs typeface="Times New Roman" pitchFamily="34" charset="-120"/>
                  </a:rPr>
                  <a:t>则</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𝑆</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)=8</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216</m:t>
                        </m:r>
                      </m:num>
                      <m:den>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𝑥</m:t>
                            </m:r>
                          </m:e>
                          <m:sup>
                            <m:r>
                              <a:rPr lang="en-US" altLang="zh-CN" sz="1800" b="0" i="0">
                                <a:solidFill>
                                  <a:srgbClr val="003760"/>
                                </a:solidFill>
                                <a:latin typeface="Cambria Math" pitchFamily="34" charset="0"/>
                                <a:ea typeface="Cambria Math" pitchFamily="34" charset="-122"/>
                                <a:cs typeface="Cambria Math" pitchFamily="34" charset="-120"/>
                              </a:rPr>
                              <m:t>2</m:t>
                            </m:r>
                          </m:sup>
                        </m:sSup>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a:p>
                <a:pPr latinLnBrk="1">
                  <a:lnSpc>
                    <a:spcPts val="3300"/>
                  </a:lnSpc>
                </a:pPr>
                <a:r>
                  <a:rPr lang="en-US" altLang="zh-CN" b="0" i="0">
                    <a:solidFill>
                      <a:srgbClr val="003760"/>
                    </a:solidFill>
                    <a:latin typeface="Times New Roman" pitchFamily="34" charset="0"/>
                    <a:ea typeface="微软雅黑" pitchFamily="34" charset="-122"/>
                    <a:cs typeface="Times New Roman" pitchFamily="34" charset="-120"/>
                  </a:rPr>
                  <a:t>令</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𝑆</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)&lt;0</m:t>
                    </m:r>
                  </m:oMath>
                </a14:m>
                <a:r>
                  <a:rPr lang="en-US" altLang="zh-CN" sz="1800" b="0" i="0" dirty="0">
                    <a:solidFill>
                      <a:srgbClr val="003760"/>
                    </a:solidFill>
                    <a:latin typeface="Times New Roman" pitchFamily="34" charset="0"/>
                    <a:ea typeface="微软雅黑" pitchFamily="34" charset="-122"/>
                    <a:cs typeface="Times New Roman" pitchFamily="34" charset="-120"/>
                  </a:rPr>
                  <a:t>，解得</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0&lt;</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&lt;3</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a:p>
                <a:pPr latinLnBrk="1">
                  <a:lnSpc>
                    <a:spcPts val="3300"/>
                  </a:lnSpc>
                </a:pPr>
                <a:r>
                  <a:rPr lang="en-US" altLang="zh-CN" b="0" i="0">
                    <a:solidFill>
                      <a:srgbClr val="003760"/>
                    </a:solidFill>
                    <a:latin typeface="Times New Roman" pitchFamily="34" charset="0"/>
                    <a:ea typeface="微软雅黑" pitchFamily="34" charset="-122"/>
                    <a:cs typeface="Times New Roman" pitchFamily="34" charset="-120"/>
                  </a:rPr>
                  <a:t>令</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𝑆</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)&gt;0</m:t>
                    </m:r>
                  </m:oMath>
                </a14:m>
                <a:r>
                  <a:rPr lang="en-US" altLang="zh-CN" sz="1800" b="0" i="0" dirty="0">
                    <a:solidFill>
                      <a:srgbClr val="003760"/>
                    </a:solidFill>
                    <a:latin typeface="Times New Roman" pitchFamily="34" charset="0"/>
                    <a:ea typeface="微软雅黑" pitchFamily="34" charset="-122"/>
                    <a:cs typeface="Times New Roman" pitchFamily="34" charset="-120"/>
                  </a:rPr>
                  <a:t>，解得</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&gt;3</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a:p>
                <a:pPr latinLnBrk="1">
                  <a:lnSpc>
                    <a:spcPts val="3300"/>
                  </a:lnSpc>
                </a:pPr>
                <a:r>
                  <a:rPr lang="en-US" altLang="zh-CN" b="0" i="0">
                    <a:solidFill>
                      <a:srgbClr val="003760"/>
                    </a:solidFill>
                    <a:latin typeface="Times New Roman" pitchFamily="34" charset="0"/>
                    <a:ea typeface="微软雅黑" pitchFamily="34" charset="-122"/>
                    <a:cs typeface="Times New Roman" pitchFamily="34" charset="-120"/>
                  </a:rPr>
                  <a:t>所</a:t>
                </a:r>
                <a:r>
                  <a:rPr lang="en-US" altLang="zh-CN" sz="1800" b="0" i="0">
                    <a:solidFill>
                      <a:srgbClr val="003760"/>
                    </a:solidFill>
                    <a:latin typeface="Times New Roman" pitchFamily="34" charset="0"/>
                    <a:ea typeface="微软雅黑" pitchFamily="34" charset="-122"/>
                    <a:cs typeface="Times New Roman" pitchFamily="34" charset="-120"/>
                  </a:rPr>
                  <a:t>以</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𝑆</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在</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(0,3)</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上单调递减，</a:t>
                </a:r>
                <a:endParaRPr lang="en-US" altLang="zh-CN" sz="1800" dirty="0">
                  <a:solidFill>
                    <a:srgbClr val="003760"/>
                  </a:solidFill>
                </a:endParaRPr>
              </a:p>
              <a:p>
                <a:pPr latinLnBrk="1">
                  <a:lnSpc>
                    <a:spcPts val="3300"/>
                  </a:lnSpc>
                </a:pPr>
                <a:r>
                  <a:rPr lang="en-US" altLang="zh-CN" b="0" i="0">
                    <a:solidFill>
                      <a:srgbClr val="003760"/>
                    </a:solidFill>
                    <a:latin typeface="Times New Roman" pitchFamily="34" charset="0"/>
                    <a:ea typeface="微软雅黑" pitchFamily="34" charset="-122"/>
                    <a:cs typeface="Times New Roman" pitchFamily="34" charset="-120"/>
                  </a:rPr>
                  <a:t>在</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(3,+∞)</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上单调递增.</a:t>
                </a:r>
                <a:endParaRPr lang="en-US" altLang="zh-CN" sz="1800" dirty="0">
                  <a:solidFill>
                    <a:srgbClr val="003760"/>
                  </a:solidFill>
                </a:endParaRPr>
              </a:p>
              <a:p>
                <a:pPr latinLnBrk="1">
                  <a:lnSpc>
                    <a:spcPts val="3100"/>
                  </a:lnSpc>
                </a:pPr>
                <a:r>
                  <a:rPr lang="en-US" altLang="zh-CN" b="0" i="0">
                    <a:solidFill>
                      <a:srgbClr val="003760"/>
                    </a:solidFill>
                    <a:latin typeface="Times New Roman" pitchFamily="34" charset="0"/>
                    <a:ea typeface="微软雅黑" pitchFamily="34" charset="-122"/>
                    <a:cs typeface="Times New Roman" pitchFamily="34" charset="-120"/>
                  </a:rPr>
                  <a:t>故</a:t>
                </a:r>
                <a:r>
                  <a:rPr lang="en-US" altLang="zh-CN" sz="1800" b="0" i="0">
                    <a:solidFill>
                      <a:srgbClr val="003760"/>
                    </a:solidFill>
                    <a:latin typeface="Times New Roman" pitchFamily="34" charset="0"/>
                    <a:ea typeface="微软雅黑" pitchFamily="34" charset="-122"/>
                    <a:cs typeface="Times New Roman" pitchFamily="34" charset="-120"/>
                  </a:rPr>
                  <a:t>当</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=3</m:t>
                    </m:r>
                  </m:oMath>
                </a14:m>
                <a:r>
                  <a:rPr lang="en-US" altLang="zh-CN" sz="1800" b="0" i="0" dirty="0">
                    <a:solidFill>
                      <a:srgbClr val="003760"/>
                    </a:solidFill>
                    <a:latin typeface="Times New Roman" pitchFamily="34" charset="0"/>
                    <a:ea typeface="微软雅黑" pitchFamily="34" charset="-122"/>
                    <a:cs typeface="Times New Roman" pitchFamily="34" charset="-120"/>
                  </a:rPr>
                  <a:t>时，</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𝑆</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取得极小值也是最小值，即此时长为</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6</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m:rPr>
                        <m:sty m:val="p"/>
                      </m:rPr>
                      <a:rPr lang="en-US" altLang="zh-CN" sz="1800" b="0" i="0" smtClean="0">
                        <a:solidFill>
                          <a:srgbClr val="003760"/>
                        </a:solidFill>
                        <a:latin typeface="Cambria Math" pitchFamily="34" charset="0"/>
                        <a:ea typeface="Cambria Math" pitchFamily="34" charset="-122"/>
                        <a:cs typeface="Cambria Math" pitchFamily="34" charset="-120"/>
                      </a:rPr>
                      <m:t>cm</m:t>
                    </m:r>
                  </m:oMath>
                </a14:m>
                <a:r>
                  <a:rPr lang="en-US" altLang="zh-CN" sz="1800" b="0" i="0" dirty="0">
                    <a:solidFill>
                      <a:srgbClr val="003760"/>
                    </a:solidFill>
                    <a:latin typeface="Times New Roman" pitchFamily="34" charset="0"/>
                    <a:ea typeface="微软雅黑" pitchFamily="34" charset="-122"/>
                    <a:cs typeface="Times New Roman" pitchFamily="34" charset="-120"/>
                  </a:rPr>
                  <a:t>，宽为</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3</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m:rPr>
                        <m:sty m:val="p"/>
                      </m:rPr>
                      <a:rPr lang="en-US" altLang="zh-CN" sz="1800" b="0" i="0" smtClean="0">
                        <a:solidFill>
                          <a:srgbClr val="003760"/>
                        </a:solidFill>
                        <a:latin typeface="Cambria Math" pitchFamily="34" charset="0"/>
                        <a:ea typeface="Cambria Math" pitchFamily="34" charset="-122"/>
                        <a:cs typeface="Cambria Math" pitchFamily="34" charset="-120"/>
                      </a:rPr>
                      <m:t>cm</m:t>
                    </m:r>
                  </m:oMath>
                </a14:m>
                <a:r>
                  <a:rPr lang="en-US" altLang="zh-CN" sz="1800" b="0" i="0" dirty="0">
                    <a:solidFill>
                      <a:srgbClr val="003760"/>
                    </a:solidFill>
                    <a:latin typeface="Times New Roman" pitchFamily="34" charset="0"/>
                    <a:ea typeface="微软雅黑" pitchFamily="34" charset="-122"/>
                    <a:cs typeface="Times New Roman" pitchFamily="34" charset="-120"/>
                  </a:rPr>
                  <a:t>，高为</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4</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m:rPr>
                        <m:sty m:val="p"/>
                      </m:rPr>
                      <a:rPr lang="en-US" altLang="zh-CN" sz="1800" b="0" i="0" smtClean="0">
                        <a:solidFill>
                          <a:srgbClr val="003760"/>
                        </a:solidFill>
                        <a:latin typeface="Cambria Math" pitchFamily="34" charset="0"/>
                        <a:ea typeface="Cambria Math" pitchFamily="34" charset="-122"/>
                        <a:cs typeface="Cambria Math" pitchFamily="34" charset="-120"/>
                      </a:rPr>
                      <m:t>cm</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p:txBody>
          </p:sp>
        </mc:Choice>
        <mc:Fallback xmlns="">
          <p:sp>
            <p:nvSpPr>
              <p:cNvPr id="5" name="QB_5_AS.83_1#647dec86d?vaa=1&amp;vcp=1&amp;vop=1&amp;pid=10527a740&amp;color=36,64,97&amp;vtp=1&amp;bbb=1"/>
              <p:cNvSpPr>
                <a:spLocks noRot="1" noChangeAspect="1" noMove="1" noResize="1" noEditPoints="1" noAdjustHandles="1" noChangeArrowheads="1" noChangeShapeType="1" noTextEdit="1"/>
              </p:cNvSpPr>
              <p:nvPr/>
            </p:nvSpPr>
            <p:spPr>
              <a:xfrm>
                <a:off x="539496" y="1994426"/>
                <a:ext cx="11109960" cy="3783140"/>
              </a:xfrm>
              <a:prstGeom prst="rect">
                <a:avLst/>
              </a:prstGeom>
              <a:blipFill>
                <a:blip r:embed="rId6"/>
                <a:stretch>
                  <a:fillRect l="-1317" b="-3704"/>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anim calcmode="lin" valueType="num">
                                      <p:cBhvr>
                                        <p:cTn id="8" dur="500" fill="hold"/>
                                        <p:tgtEl>
                                          <p:spTgt spid="5">
                                            <p:bg/>
                                          </p:spTgt>
                                        </p:tgtEl>
                                        <p:attrNameLst>
                                          <p:attrName>ppt_x</p:attrName>
                                        </p:attrNameLst>
                                      </p:cBhvr>
                                      <p:tavLst>
                                        <p:tav tm="0">
                                          <p:val>
                                            <p:strVal val="#ppt_x"/>
                                          </p:val>
                                        </p:tav>
                                        <p:tav tm="100000">
                                          <p:val>
                                            <p:strVal val="#ppt_x"/>
                                          </p:val>
                                        </p:tav>
                                      </p:tavLst>
                                    </p:anim>
                                    <p:anim calcmode="lin" valueType="num">
                                      <p:cBhvr>
                                        <p:cTn id="9" dur="500" fill="hold"/>
                                        <p:tgtEl>
                                          <p:spTgt spid="5">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Effect transition="in" filter="fade">
                                      <p:cBhvr>
                                        <p:cTn id="12" dur="500"/>
                                        <p:tgtEl>
                                          <p:spTgt spid="5">
                                            <p:txEl>
                                              <p:pRg st="0" end="0"/>
                                            </p:txEl>
                                          </p:spTgt>
                                        </p:tgtEl>
                                      </p:cBhvr>
                                    </p:animEffect>
                                    <p:anim calcmode="lin" valueType="num">
                                      <p:cBhvr>
                                        <p:cTn id="13"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5">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5">
                                            <p:txEl>
                                              <p:pRg st="1" end="1"/>
                                            </p:txEl>
                                          </p:spTgt>
                                        </p:tgtEl>
                                        <p:attrNameLst>
                                          <p:attrName>style.visibility</p:attrName>
                                        </p:attrNameLst>
                                      </p:cBhvr>
                                      <p:to>
                                        <p:strVal val="visible"/>
                                      </p:to>
                                    </p:set>
                                    <p:animEffect transition="in" filter="fade">
                                      <p:cBhvr>
                                        <p:cTn id="17" dur="500"/>
                                        <p:tgtEl>
                                          <p:spTgt spid="5">
                                            <p:txEl>
                                              <p:pRg st="1" end="1"/>
                                            </p:txEl>
                                          </p:spTgt>
                                        </p:tgtEl>
                                      </p:cBhvr>
                                    </p:animEffect>
                                    <p:anim calcmode="lin" valueType="num">
                                      <p:cBhvr>
                                        <p:cTn id="18"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5">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5">
                                            <p:txEl>
                                              <p:pRg st="2" end="2"/>
                                            </p:txEl>
                                          </p:spTgt>
                                        </p:tgtEl>
                                        <p:attrNameLst>
                                          <p:attrName>style.visibility</p:attrName>
                                        </p:attrNameLst>
                                      </p:cBhvr>
                                      <p:to>
                                        <p:strVal val="visible"/>
                                      </p:to>
                                    </p:set>
                                    <p:animEffect transition="in" filter="fade">
                                      <p:cBhvr>
                                        <p:cTn id="22" dur="500"/>
                                        <p:tgtEl>
                                          <p:spTgt spid="5">
                                            <p:txEl>
                                              <p:pRg st="2" end="2"/>
                                            </p:txEl>
                                          </p:spTgt>
                                        </p:tgtEl>
                                      </p:cBhvr>
                                    </p:animEffect>
                                    <p:anim calcmode="lin" valueType="num">
                                      <p:cBhvr>
                                        <p:cTn id="23"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5">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5">
                                            <p:txEl>
                                              <p:pRg st="3" end="3"/>
                                            </p:txEl>
                                          </p:spTgt>
                                        </p:tgtEl>
                                        <p:attrNameLst>
                                          <p:attrName>style.visibility</p:attrName>
                                        </p:attrNameLst>
                                      </p:cBhvr>
                                      <p:to>
                                        <p:strVal val="visible"/>
                                      </p:to>
                                    </p:set>
                                    <p:animEffect transition="in" filter="fade">
                                      <p:cBhvr>
                                        <p:cTn id="27" dur="500"/>
                                        <p:tgtEl>
                                          <p:spTgt spid="5">
                                            <p:txEl>
                                              <p:pRg st="3" end="3"/>
                                            </p:txEl>
                                          </p:spTgt>
                                        </p:tgtEl>
                                      </p:cBhvr>
                                    </p:animEffect>
                                    <p:anim calcmode="lin" valueType="num">
                                      <p:cBhvr>
                                        <p:cTn id="28" dur="500" fill="hold"/>
                                        <p:tgtEl>
                                          <p:spTgt spid="5">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5">
                                            <p:txEl>
                                              <p:pRg st="3" end="3"/>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5">
                                            <p:txEl>
                                              <p:pRg st="4" end="4"/>
                                            </p:txEl>
                                          </p:spTgt>
                                        </p:tgtEl>
                                        <p:attrNameLst>
                                          <p:attrName>style.visibility</p:attrName>
                                        </p:attrNameLst>
                                      </p:cBhvr>
                                      <p:to>
                                        <p:strVal val="visible"/>
                                      </p:to>
                                    </p:set>
                                    <p:animEffect transition="in" filter="fade">
                                      <p:cBhvr>
                                        <p:cTn id="32" dur="500"/>
                                        <p:tgtEl>
                                          <p:spTgt spid="5">
                                            <p:txEl>
                                              <p:pRg st="4" end="4"/>
                                            </p:txEl>
                                          </p:spTgt>
                                        </p:tgtEl>
                                      </p:cBhvr>
                                    </p:animEffect>
                                    <p:anim calcmode="lin" valueType="num">
                                      <p:cBhvr>
                                        <p:cTn id="33" dur="500" fill="hold"/>
                                        <p:tgtEl>
                                          <p:spTgt spid="5">
                                            <p:txEl>
                                              <p:pRg st="4" end="4"/>
                                            </p:txEl>
                                          </p:spTgt>
                                        </p:tgtEl>
                                        <p:attrNameLst>
                                          <p:attrName>ppt_x</p:attrName>
                                        </p:attrNameLst>
                                      </p:cBhvr>
                                      <p:tavLst>
                                        <p:tav tm="0">
                                          <p:val>
                                            <p:strVal val="#ppt_x"/>
                                          </p:val>
                                        </p:tav>
                                        <p:tav tm="100000">
                                          <p:val>
                                            <p:strVal val="#ppt_x"/>
                                          </p:val>
                                        </p:tav>
                                      </p:tavLst>
                                    </p:anim>
                                    <p:anim calcmode="lin" valueType="num">
                                      <p:cBhvr>
                                        <p:cTn id="34" dur="500" fill="hold"/>
                                        <p:tgtEl>
                                          <p:spTgt spid="5">
                                            <p:txEl>
                                              <p:pRg st="4" end="4"/>
                                            </p:txEl>
                                          </p:spTgt>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5">
                                            <p:txEl>
                                              <p:pRg st="5" end="5"/>
                                            </p:txEl>
                                          </p:spTgt>
                                        </p:tgtEl>
                                        <p:attrNameLst>
                                          <p:attrName>style.visibility</p:attrName>
                                        </p:attrNameLst>
                                      </p:cBhvr>
                                      <p:to>
                                        <p:strVal val="visible"/>
                                      </p:to>
                                    </p:set>
                                    <p:animEffect transition="in" filter="fade">
                                      <p:cBhvr>
                                        <p:cTn id="37" dur="500"/>
                                        <p:tgtEl>
                                          <p:spTgt spid="5">
                                            <p:txEl>
                                              <p:pRg st="5" end="5"/>
                                            </p:txEl>
                                          </p:spTgt>
                                        </p:tgtEl>
                                      </p:cBhvr>
                                    </p:animEffect>
                                    <p:anim calcmode="lin" valueType="num">
                                      <p:cBhvr>
                                        <p:cTn id="38" dur="500" fill="hold"/>
                                        <p:tgtEl>
                                          <p:spTgt spid="5">
                                            <p:txEl>
                                              <p:pRg st="5" end="5"/>
                                            </p:txEl>
                                          </p:spTgt>
                                        </p:tgtEl>
                                        <p:attrNameLst>
                                          <p:attrName>ppt_x</p:attrName>
                                        </p:attrNameLst>
                                      </p:cBhvr>
                                      <p:tavLst>
                                        <p:tav tm="0">
                                          <p:val>
                                            <p:strVal val="#ppt_x"/>
                                          </p:val>
                                        </p:tav>
                                        <p:tav tm="100000">
                                          <p:val>
                                            <p:strVal val="#ppt_x"/>
                                          </p:val>
                                        </p:tav>
                                      </p:tavLst>
                                    </p:anim>
                                    <p:anim calcmode="lin" valueType="num">
                                      <p:cBhvr>
                                        <p:cTn id="39" dur="500" fill="hold"/>
                                        <p:tgtEl>
                                          <p:spTgt spid="5">
                                            <p:txEl>
                                              <p:pRg st="5" end="5"/>
                                            </p:txEl>
                                          </p:spTgt>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5">
                                            <p:txEl>
                                              <p:pRg st="6" end="6"/>
                                            </p:txEl>
                                          </p:spTgt>
                                        </p:tgtEl>
                                        <p:attrNameLst>
                                          <p:attrName>style.visibility</p:attrName>
                                        </p:attrNameLst>
                                      </p:cBhvr>
                                      <p:to>
                                        <p:strVal val="visible"/>
                                      </p:to>
                                    </p:set>
                                    <p:animEffect transition="in" filter="fade">
                                      <p:cBhvr>
                                        <p:cTn id="42" dur="500"/>
                                        <p:tgtEl>
                                          <p:spTgt spid="5">
                                            <p:txEl>
                                              <p:pRg st="6" end="6"/>
                                            </p:txEl>
                                          </p:spTgt>
                                        </p:tgtEl>
                                      </p:cBhvr>
                                    </p:animEffect>
                                    <p:anim calcmode="lin" valueType="num">
                                      <p:cBhvr>
                                        <p:cTn id="43" dur="500" fill="hold"/>
                                        <p:tgtEl>
                                          <p:spTgt spid="5">
                                            <p:txEl>
                                              <p:pRg st="6" end="6"/>
                                            </p:txEl>
                                          </p:spTgt>
                                        </p:tgtEl>
                                        <p:attrNameLst>
                                          <p:attrName>ppt_x</p:attrName>
                                        </p:attrNameLst>
                                      </p:cBhvr>
                                      <p:tavLst>
                                        <p:tav tm="0">
                                          <p:val>
                                            <p:strVal val="#ppt_x"/>
                                          </p:val>
                                        </p:tav>
                                        <p:tav tm="100000">
                                          <p:val>
                                            <p:strVal val="#ppt_x"/>
                                          </p:val>
                                        </p:tav>
                                      </p:tavLst>
                                    </p:anim>
                                    <p:anim calcmode="lin" valueType="num">
                                      <p:cBhvr>
                                        <p:cTn id="44" dur="500" fill="hold"/>
                                        <p:tgtEl>
                                          <p:spTgt spid="5">
                                            <p:txEl>
                                              <p:pRg st="6" end="6"/>
                                            </p:txEl>
                                          </p:spTgt>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5">
                                            <p:txEl>
                                              <p:pRg st="7" end="7"/>
                                            </p:txEl>
                                          </p:spTgt>
                                        </p:tgtEl>
                                        <p:attrNameLst>
                                          <p:attrName>style.visibility</p:attrName>
                                        </p:attrNameLst>
                                      </p:cBhvr>
                                      <p:to>
                                        <p:strVal val="visible"/>
                                      </p:to>
                                    </p:set>
                                    <p:animEffect transition="in" filter="fade">
                                      <p:cBhvr>
                                        <p:cTn id="47" dur="500"/>
                                        <p:tgtEl>
                                          <p:spTgt spid="5">
                                            <p:txEl>
                                              <p:pRg st="7" end="7"/>
                                            </p:txEl>
                                          </p:spTgt>
                                        </p:tgtEl>
                                      </p:cBhvr>
                                    </p:animEffect>
                                    <p:anim calcmode="lin" valueType="num">
                                      <p:cBhvr>
                                        <p:cTn id="48" dur="500" fill="hold"/>
                                        <p:tgtEl>
                                          <p:spTgt spid="5">
                                            <p:txEl>
                                              <p:pRg st="7" end="7"/>
                                            </p:txEl>
                                          </p:spTgt>
                                        </p:tgtEl>
                                        <p:attrNameLst>
                                          <p:attrName>ppt_x</p:attrName>
                                        </p:attrNameLst>
                                      </p:cBhvr>
                                      <p:tavLst>
                                        <p:tav tm="0">
                                          <p:val>
                                            <p:strVal val="#ppt_x"/>
                                          </p:val>
                                        </p:tav>
                                        <p:tav tm="100000">
                                          <p:val>
                                            <p:strVal val="#ppt_x"/>
                                          </p:val>
                                        </p:tav>
                                      </p:tavLst>
                                    </p:anim>
                                    <p:anim calcmode="lin" valueType="num">
                                      <p:cBhvr>
                                        <p:cTn id="49" dur="500" fill="hold"/>
                                        <p:tgtEl>
                                          <p:spTgt spid="5">
                                            <p:txEl>
                                              <p:pRg st="7" end="7"/>
                                            </p:txEl>
                                          </p:spTgt>
                                        </p:tgtEl>
                                        <p:attrNameLst>
                                          <p:attrName>ppt_y</p:attrName>
                                        </p:attrNameLst>
                                      </p:cBhvr>
                                      <p:tavLst>
                                        <p:tav tm="0">
                                          <p:val>
                                            <p:strVal val="#ppt_y+.1"/>
                                          </p:val>
                                        </p:tav>
                                        <p:tav tm="100000">
                                          <p:val>
                                            <p:strVal val="#ppt_y"/>
                                          </p:val>
                                        </p:tav>
                                      </p:tavLst>
                                    </p:anim>
                                  </p:childTnLst>
                                </p:cTn>
                              </p:par>
                            </p:childTnLst>
                          </p:cTn>
                        </p:par>
                      </p:childTnLst>
                    </p:cTn>
                  </p:par>
                  <p:par>
                    <p:cTn id="50" fill="hold">
                      <p:stCondLst>
                        <p:cond delay="indefinite"/>
                      </p:stCondLst>
                      <p:childTnLst>
                        <p:par>
                          <p:cTn id="51" fill="hold">
                            <p:stCondLst>
                              <p:cond delay="0"/>
                            </p:stCondLst>
                            <p:childTnLst>
                              <p:par>
                                <p:cTn id="52" presetID="42" presetClass="entr" presetSubtype="0" fill="hold" grpId="0" nodeType="clickEffect">
                                  <p:stCondLst>
                                    <p:cond delay="0"/>
                                  </p:stCondLst>
                                  <p:childTnLst>
                                    <p:set>
                                      <p:cBhvr>
                                        <p:cTn id="53" dur="1" fill="hold">
                                          <p:stCondLst>
                                            <p:cond delay="0"/>
                                          </p:stCondLst>
                                        </p:cTn>
                                        <p:tgtEl>
                                          <p:spTgt spid="3">
                                            <p:bg/>
                                          </p:spTgt>
                                        </p:tgtEl>
                                        <p:attrNameLst>
                                          <p:attrName>style.visibility</p:attrName>
                                        </p:attrNameLst>
                                      </p:cBhvr>
                                      <p:to>
                                        <p:strVal val="visible"/>
                                      </p:to>
                                    </p:set>
                                    <p:animEffect transition="in" filter="fade">
                                      <p:cBhvr>
                                        <p:cTn id="54" dur="500"/>
                                        <p:tgtEl>
                                          <p:spTgt spid="3">
                                            <p:bg/>
                                          </p:spTgt>
                                        </p:tgtEl>
                                      </p:cBhvr>
                                    </p:animEffect>
                                    <p:anim calcmode="lin" valueType="num">
                                      <p:cBhvr>
                                        <p:cTn id="55" dur="500" fill="hold"/>
                                        <p:tgtEl>
                                          <p:spTgt spid="3">
                                            <p:bg/>
                                          </p:spTgt>
                                        </p:tgtEl>
                                        <p:attrNameLst>
                                          <p:attrName>ppt_x</p:attrName>
                                        </p:attrNameLst>
                                      </p:cBhvr>
                                      <p:tavLst>
                                        <p:tav tm="0">
                                          <p:val>
                                            <p:strVal val="#ppt_x"/>
                                          </p:val>
                                        </p:tav>
                                        <p:tav tm="100000">
                                          <p:val>
                                            <p:strVal val="#ppt_x"/>
                                          </p:val>
                                        </p:tav>
                                      </p:tavLst>
                                    </p:anim>
                                    <p:anim calcmode="lin" valueType="num">
                                      <p:cBhvr>
                                        <p:cTn id="56" dur="500" fill="hold"/>
                                        <p:tgtEl>
                                          <p:spTgt spid="3">
                                            <p:bg/>
                                          </p:spTgt>
                                        </p:tgtEl>
                                        <p:attrNameLst>
                                          <p:attrName>ppt_y</p:attrName>
                                        </p:attrNameLst>
                                      </p:cBhvr>
                                      <p:tavLst>
                                        <p:tav tm="0">
                                          <p:val>
                                            <p:strVal val="#ppt_y+.1"/>
                                          </p:val>
                                        </p:tav>
                                        <p:tav tm="100000">
                                          <p:val>
                                            <p:strVal val="#ppt_y"/>
                                          </p:val>
                                        </p:tav>
                                      </p:tavLst>
                                    </p:anim>
                                  </p:childTnLst>
                                </p:cTn>
                              </p:par>
                              <p:par>
                                <p:cTn id="57" presetID="42" presetClass="entr" presetSubtype="0" fill="hold" grpId="0" nodeType="withEffect">
                                  <p:stCondLst>
                                    <p:cond delay="0"/>
                                  </p:stCondLst>
                                  <p:childTnLst>
                                    <p:set>
                                      <p:cBhvr>
                                        <p:cTn id="58" dur="1" fill="hold">
                                          <p:stCondLst>
                                            <p:cond delay="0"/>
                                          </p:stCondLst>
                                        </p:cTn>
                                        <p:tgtEl>
                                          <p:spTgt spid="3">
                                            <p:txEl>
                                              <p:pRg st="0" end="0"/>
                                            </p:txEl>
                                          </p:spTgt>
                                        </p:tgtEl>
                                        <p:attrNameLst>
                                          <p:attrName>style.visibility</p:attrName>
                                        </p:attrNameLst>
                                      </p:cBhvr>
                                      <p:to>
                                        <p:strVal val="visible"/>
                                      </p:to>
                                    </p:set>
                                    <p:animEffect transition="in" filter="fade">
                                      <p:cBhvr>
                                        <p:cTn id="59" dur="500"/>
                                        <p:tgtEl>
                                          <p:spTgt spid="3">
                                            <p:txEl>
                                              <p:pRg st="0" end="0"/>
                                            </p:txEl>
                                          </p:spTgt>
                                        </p:tgtEl>
                                      </p:cBhvr>
                                    </p:animEffect>
                                    <p:anim calcmode="lin" valueType="num">
                                      <p:cBhvr>
                                        <p:cTn id="60"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61" dur="5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62" fill="hold">
                      <p:stCondLst>
                        <p:cond delay="indefinite"/>
                      </p:stCondLst>
                      <p:childTnLst>
                        <p:par>
                          <p:cTn id="63" fill="hold">
                            <p:stCondLst>
                              <p:cond delay="0"/>
                            </p:stCondLst>
                            <p:childTnLst>
                              <p:par>
                                <p:cTn id="64" presetID="42" presetClass="entr" presetSubtype="0" fill="hold" grpId="0" nodeType="clickEffect">
                                  <p:stCondLst>
                                    <p:cond delay="0"/>
                                  </p:stCondLst>
                                  <p:childTnLst>
                                    <p:set>
                                      <p:cBhvr>
                                        <p:cTn id="65" dur="1" fill="hold">
                                          <p:stCondLst>
                                            <p:cond delay="0"/>
                                          </p:stCondLst>
                                        </p:cTn>
                                        <p:tgtEl>
                                          <p:spTgt spid="4">
                                            <p:bg/>
                                          </p:spTgt>
                                        </p:tgtEl>
                                        <p:attrNameLst>
                                          <p:attrName>style.visibility</p:attrName>
                                        </p:attrNameLst>
                                      </p:cBhvr>
                                      <p:to>
                                        <p:strVal val="visible"/>
                                      </p:to>
                                    </p:set>
                                    <p:animEffect transition="in" filter="fade">
                                      <p:cBhvr>
                                        <p:cTn id="66" dur="500"/>
                                        <p:tgtEl>
                                          <p:spTgt spid="4">
                                            <p:bg/>
                                          </p:spTgt>
                                        </p:tgtEl>
                                      </p:cBhvr>
                                    </p:animEffect>
                                    <p:anim calcmode="lin" valueType="num">
                                      <p:cBhvr>
                                        <p:cTn id="67" dur="500" fill="hold"/>
                                        <p:tgtEl>
                                          <p:spTgt spid="4">
                                            <p:bg/>
                                          </p:spTgt>
                                        </p:tgtEl>
                                        <p:attrNameLst>
                                          <p:attrName>ppt_x</p:attrName>
                                        </p:attrNameLst>
                                      </p:cBhvr>
                                      <p:tavLst>
                                        <p:tav tm="0">
                                          <p:val>
                                            <p:strVal val="#ppt_x"/>
                                          </p:val>
                                        </p:tav>
                                        <p:tav tm="100000">
                                          <p:val>
                                            <p:strVal val="#ppt_x"/>
                                          </p:val>
                                        </p:tav>
                                      </p:tavLst>
                                    </p:anim>
                                    <p:anim calcmode="lin" valueType="num">
                                      <p:cBhvr>
                                        <p:cTn id="68" dur="500" fill="hold"/>
                                        <p:tgtEl>
                                          <p:spTgt spid="4">
                                            <p:bg/>
                                          </p:spTgt>
                                        </p:tgtEl>
                                        <p:attrNameLst>
                                          <p:attrName>ppt_y</p:attrName>
                                        </p:attrNameLst>
                                      </p:cBhvr>
                                      <p:tavLst>
                                        <p:tav tm="0">
                                          <p:val>
                                            <p:strVal val="#ppt_y+.1"/>
                                          </p:val>
                                        </p:tav>
                                        <p:tav tm="100000">
                                          <p:val>
                                            <p:strVal val="#ppt_y"/>
                                          </p:val>
                                        </p:tav>
                                      </p:tavLst>
                                    </p:anim>
                                  </p:childTnLst>
                                </p:cTn>
                              </p:par>
                              <p:par>
                                <p:cTn id="69" presetID="42" presetClass="entr" presetSubtype="0" fill="hold" grpId="0" nodeType="withEffect">
                                  <p:stCondLst>
                                    <p:cond delay="0"/>
                                  </p:stCondLst>
                                  <p:childTnLst>
                                    <p:set>
                                      <p:cBhvr>
                                        <p:cTn id="70" dur="1" fill="hold">
                                          <p:stCondLst>
                                            <p:cond delay="0"/>
                                          </p:stCondLst>
                                        </p:cTn>
                                        <p:tgtEl>
                                          <p:spTgt spid="4">
                                            <p:txEl>
                                              <p:pRg st="0" end="0"/>
                                            </p:txEl>
                                          </p:spTgt>
                                        </p:tgtEl>
                                        <p:attrNameLst>
                                          <p:attrName>style.visibility</p:attrName>
                                        </p:attrNameLst>
                                      </p:cBhvr>
                                      <p:to>
                                        <p:strVal val="visible"/>
                                      </p:to>
                                    </p:set>
                                    <p:animEffect transition="in" filter="fade">
                                      <p:cBhvr>
                                        <p:cTn id="71" dur="500"/>
                                        <p:tgtEl>
                                          <p:spTgt spid="4">
                                            <p:txEl>
                                              <p:pRg st="0" end="0"/>
                                            </p:txEl>
                                          </p:spTgt>
                                        </p:tgtEl>
                                      </p:cBhvr>
                                    </p:animEffect>
                                    <p:anim calcmode="lin" valueType="num">
                                      <p:cBhvr>
                                        <p:cTn id="72"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73" dur="50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5" grpId="0" build="p" animBg="1"/>
    </p:bldLst>
  </p:timing>
</p:sld>
</file>

<file path=ppt/slides/slide4.xml><?xml version="1.0" encoding="utf-8"?>
<p:sld xmlns:a="http://schemas.openxmlformats.org/drawingml/2006/main" xmlns:r="http://schemas.openxmlformats.org/officeDocument/2006/relationships" xmlns:p="http://schemas.openxmlformats.org/presentationml/2006/main">
  <p:cSld name="Slide 4&amp;si=4checked= 1 &amp; amp; version = 1.0.5checked=1&amp;version=1.0.5">
    <p:spTree>
      <p:nvGrpSpPr>
        <p:cNvPr id="1" name=""/>
        <p:cNvGrpSpPr/>
        <p:nvPr/>
      </p:nvGrpSpPr>
      <p:grpSpPr>
        <a:xfrm>
          <a:off x="0" y="0"/>
          <a:ext cx="0" cy="0"/>
          <a:chOff x="0" y="0"/>
          <a:chExt cx="0" cy="0"/>
        </a:xfrm>
      </p:grpSpPr>
      <p:sp>
        <p:nvSpPr>
          <p:cNvPr id="2" name="C_1#目录1:228a2d254?lid=666bb7a24&amp;cid=666bb7a24&amp;vtp=1&amp;bbb=1">
            <a:hlinkClick r:id="rId3" action="ppaction://hlinksldjump"/>
          </p:cNvPr>
          <p:cNvSpPr/>
          <p:nvPr/>
        </p:nvSpPr>
        <p:spPr>
          <a:xfrm>
            <a:off x="4032504" y="1874520"/>
            <a:ext cx="5760720" cy="384048"/>
          </a:xfrm>
          <a:prstGeom prst="rect">
            <a:avLst/>
          </a:prstGeom>
          <a:noFill/>
          <a:ln/>
        </p:spPr>
        <p:txBody>
          <a:bodyPr wrap="none" lIns="0" tIns="0" rIns="0" bIns="0" rtlCol="0" anchor="ctr"/>
          <a:lstStyle/>
          <a:p>
            <a:pPr marL="0" algn="l" latinLnBrk="1">
              <a:lnSpc>
                <a:spcPts val="2200"/>
              </a:lnSpc>
            </a:pPr>
            <a:r>
              <a:rPr lang="en-US" altLang="zh-CN" sz="1800" b="0" i="0" dirty="0">
                <a:solidFill>
                  <a:srgbClr val="6565FF"/>
                </a:solidFill>
                <a:latin typeface="微软雅黑" pitchFamily="34" charset="0"/>
                <a:ea typeface="微软雅黑" pitchFamily="34" charset="-122"/>
                <a:cs typeface="微软雅黑" pitchFamily="34" charset="-120"/>
              </a:rPr>
              <a:t>知识点1</a:t>
            </a:r>
            <a:r>
              <a:rPr lang="en-US" altLang="zh-CN" sz="1800" b="0" i="0" dirty="0">
                <a:solidFill>
                  <a:srgbClr val="6565FF"/>
                </a:solidFill>
                <a:latin typeface="SimSun" pitchFamily="34" charset="0"/>
                <a:ea typeface="SimSun" pitchFamily="34" charset="-122"/>
                <a:cs typeface="SimSun" pitchFamily="34" charset="-120"/>
              </a:rPr>
              <a:t> </a:t>
            </a:r>
            <a:r>
              <a:rPr lang="en-US" altLang="zh-CN" sz="1800" b="0" i="0" dirty="0" err="1" smtClean="0">
                <a:solidFill>
                  <a:srgbClr val="6565FF"/>
                </a:solidFill>
                <a:latin typeface="微软雅黑" pitchFamily="34" charset="0"/>
                <a:ea typeface="微软雅黑" pitchFamily="34" charset="-122"/>
                <a:cs typeface="微软雅黑" pitchFamily="34" charset="-120"/>
              </a:rPr>
              <a:t>导数在解决实际问题中</a:t>
            </a:r>
            <a:endParaRPr lang="en-US" altLang="zh-CN" sz="1800" b="0" i="0" dirty="0" smtClean="0">
              <a:solidFill>
                <a:srgbClr val="6565FF"/>
              </a:solidFill>
              <a:latin typeface="微软雅黑" pitchFamily="34" charset="0"/>
              <a:ea typeface="微软雅黑" pitchFamily="34" charset="-122"/>
              <a:cs typeface="微软雅黑" pitchFamily="34" charset="-120"/>
            </a:endParaRPr>
          </a:p>
          <a:p>
            <a:pPr marL="0" algn="l" latinLnBrk="1">
              <a:lnSpc>
                <a:spcPts val="2200"/>
              </a:lnSpc>
            </a:pPr>
            <a:r>
              <a:rPr lang="en-US" altLang="zh-CN" sz="1800" b="0" i="0" dirty="0" err="1" smtClean="0">
                <a:solidFill>
                  <a:srgbClr val="6565FF"/>
                </a:solidFill>
                <a:latin typeface="微软雅黑" pitchFamily="34" charset="0"/>
                <a:ea typeface="微软雅黑" pitchFamily="34" charset="-122"/>
                <a:cs typeface="微软雅黑" pitchFamily="34" charset="-120"/>
              </a:rPr>
              <a:t>的应用</a:t>
            </a:r>
            <a:endParaRPr lang="en-US" altLang="zh-CN" sz="1800" dirty="0"/>
          </a:p>
        </p:txBody>
      </p:sp>
      <p:sp>
        <p:nvSpPr>
          <p:cNvPr id="3" name="C_1#目录1:228a2d254?lid=a4c0caed1&amp;cid=a4c0caed1&amp;vtp=1&amp;bbb=1">
            <a:hlinkClick r:id="rId3" action="ppaction://hlinksldjump"/>
          </p:cNvPr>
          <p:cNvSpPr/>
          <p:nvPr/>
        </p:nvSpPr>
        <p:spPr>
          <a:xfrm>
            <a:off x="4032504" y="2366325"/>
            <a:ext cx="5760720" cy="749808"/>
          </a:xfrm>
          <a:prstGeom prst="rect">
            <a:avLst/>
          </a:prstGeom>
          <a:noFill/>
          <a:ln/>
        </p:spPr>
        <p:txBody>
          <a:bodyPr wrap="none" lIns="0" tIns="0" rIns="0" bIns="0" rtlCol="0" anchor="ctr"/>
          <a:lstStyle/>
          <a:p>
            <a:pPr marL="0" algn="l" latinLnBrk="1">
              <a:lnSpc>
                <a:spcPts val="2200"/>
              </a:lnSpc>
            </a:pPr>
            <a:r>
              <a:rPr lang="en-US" altLang="zh-CN" sz="1800" b="0" i="0" dirty="0">
                <a:solidFill>
                  <a:srgbClr val="6565FF"/>
                </a:solidFill>
                <a:latin typeface="微软雅黑" pitchFamily="34" charset="0"/>
                <a:ea typeface="微软雅黑" pitchFamily="34" charset="-122"/>
                <a:cs typeface="微软雅黑" pitchFamily="34" charset="-120"/>
              </a:rPr>
              <a:t>知识点2</a:t>
            </a:r>
            <a:r>
              <a:rPr lang="en-US" altLang="zh-CN" sz="1800" b="0" i="0" dirty="0">
                <a:solidFill>
                  <a:srgbClr val="6565FF"/>
                </a:solidFill>
                <a:latin typeface="SimSun" pitchFamily="34" charset="0"/>
                <a:ea typeface="SimSun" pitchFamily="34" charset="-122"/>
                <a:cs typeface="SimSun" pitchFamily="34" charset="-120"/>
              </a:rPr>
              <a:t> </a:t>
            </a:r>
            <a:r>
              <a:rPr lang="en-US" altLang="zh-CN" sz="1800" b="0" i="0" dirty="0" err="1" smtClean="0">
                <a:solidFill>
                  <a:srgbClr val="6565FF"/>
                </a:solidFill>
                <a:latin typeface="微软雅黑" pitchFamily="34" charset="0"/>
                <a:ea typeface="微软雅黑" pitchFamily="34" charset="-122"/>
                <a:cs typeface="微软雅黑" pitchFamily="34" charset="-120"/>
              </a:rPr>
              <a:t>用导数解决最优化问题</a:t>
            </a:r>
            <a:endParaRPr lang="en-US" altLang="zh-CN" sz="1800" b="0" i="0" dirty="0" smtClean="0">
              <a:solidFill>
                <a:srgbClr val="6565FF"/>
              </a:solidFill>
              <a:latin typeface="微软雅黑" pitchFamily="34" charset="0"/>
              <a:ea typeface="微软雅黑" pitchFamily="34" charset="-122"/>
              <a:cs typeface="微软雅黑" pitchFamily="34" charset="-120"/>
            </a:endParaRPr>
          </a:p>
          <a:p>
            <a:pPr marL="0" algn="l" latinLnBrk="1">
              <a:lnSpc>
                <a:spcPts val="2200"/>
              </a:lnSpc>
            </a:pPr>
            <a:r>
              <a:rPr lang="en-US" altLang="zh-CN" sz="1800" b="0" i="0" dirty="0" err="1" smtClean="0">
                <a:solidFill>
                  <a:srgbClr val="6565FF"/>
                </a:solidFill>
                <a:latin typeface="微软雅黑" pitchFamily="34" charset="0"/>
                <a:ea typeface="微软雅黑" pitchFamily="34" charset="-122"/>
                <a:cs typeface="微软雅黑" pitchFamily="34" charset="-120"/>
              </a:rPr>
              <a:t>的基本思路</a:t>
            </a:r>
            <a:endParaRPr lang="en-US" altLang="zh-CN" sz="1800" dirty="0"/>
          </a:p>
        </p:txBody>
      </p:sp>
      <p:sp>
        <p:nvSpPr>
          <p:cNvPr id="4" name="C_1#目录1:228a2d254?lid=d8f356bf2&amp;cid=d8f356bf2&amp;vtp=1&amp;bbb=1">
            <a:hlinkClick r:id="rId4" action="ppaction://hlinksldjump"/>
          </p:cNvPr>
          <p:cNvSpPr/>
          <p:nvPr/>
        </p:nvSpPr>
        <p:spPr>
          <a:xfrm>
            <a:off x="8348472" y="1837944"/>
            <a:ext cx="5760720" cy="393192"/>
          </a:xfrm>
          <a:prstGeom prst="rect">
            <a:avLst/>
          </a:prstGeom>
          <a:noFill/>
          <a:ln/>
        </p:spPr>
        <p:txBody>
          <a:bodyPr wrap="none" lIns="0" tIns="0" rIns="0" bIns="0" rtlCol="0" anchor="ctr"/>
          <a:lstStyle/>
          <a:p>
            <a:pPr marL="0" algn="l" latinLnBrk="1">
              <a:lnSpc>
                <a:spcPts val="2200"/>
              </a:lnSpc>
            </a:pPr>
            <a:r>
              <a:rPr lang="en-US" altLang="zh-CN" sz="1800" b="0" i="0" dirty="0" err="1">
                <a:solidFill>
                  <a:srgbClr val="6565FF"/>
                </a:solidFill>
                <a:latin typeface="微软雅黑" pitchFamily="34" charset="0"/>
                <a:ea typeface="微软雅黑" pitchFamily="34" charset="-122"/>
                <a:cs typeface="微软雅黑" pitchFamily="34" charset="-120"/>
              </a:rPr>
              <a:t>易错点</a:t>
            </a:r>
            <a:r>
              <a:rPr lang="en-US" altLang="zh-CN" sz="1800" b="0" i="0" dirty="0">
                <a:solidFill>
                  <a:srgbClr val="6565FF"/>
                </a:solidFill>
                <a:latin typeface="SimSun" pitchFamily="34" charset="0"/>
                <a:ea typeface="SimSun" pitchFamily="34" charset="-122"/>
                <a:cs typeface="SimSun" pitchFamily="34" charset="-120"/>
              </a:rPr>
              <a:t> </a:t>
            </a:r>
            <a:r>
              <a:rPr lang="en-US" altLang="zh-CN" sz="1800" b="0" i="0" dirty="0" err="1" smtClean="0">
                <a:solidFill>
                  <a:srgbClr val="6565FF"/>
                </a:solidFill>
                <a:latin typeface="微软雅黑" pitchFamily="34" charset="0"/>
                <a:ea typeface="微软雅黑" pitchFamily="34" charset="-122"/>
                <a:cs typeface="微软雅黑" pitchFamily="34" charset="-120"/>
              </a:rPr>
              <a:t>解决优化问题时忽略定义</a:t>
            </a:r>
            <a:endParaRPr lang="en-US" altLang="zh-CN" sz="1800" b="0" i="0" dirty="0" smtClean="0">
              <a:solidFill>
                <a:srgbClr val="6565FF"/>
              </a:solidFill>
              <a:latin typeface="微软雅黑" pitchFamily="34" charset="0"/>
              <a:ea typeface="微软雅黑" pitchFamily="34" charset="-122"/>
              <a:cs typeface="微软雅黑" pitchFamily="34" charset="-120"/>
            </a:endParaRPr>
          </a:p>
          <a:p>
            <a:pPr marL="0" algn="l" latinLnBrk="1">
              <a:lnSpc>
                <a:spcPts val="2200"/>
              </a:lnSpc>
            </a:pPr>
            <a:r>
              <a:rPr lang="en-US" altLang="zh-CN" sz="1800" b="0" i="0" dirty="0" err="1" smtClean="0">
                <a:solidFill>
                  <a:srgbClr val="6565FF"/>
                </a:solidFill>
                <a:latin typeface="微软雅黑" pitchFamily="34" charset="0"/>
                <a:ea typeface="微软雅黑" pitchFamily="34" charset="-122"/>
                <a:cs typeface="微软雅黑" pitchFamily="34" charset="-120"/>
              </a:rPr>
              <a:t>域致误</a:t>
            </a:r>
            <a:endParaRPr lang="en-US" altLang="zh-CN" sz="1800" dirty="0"/>
          </a:p>
        </p:txBody>
      </p:sp>
      <p:sp>
        <p:nvSpPr>
          <p:cNvPr id="5" name="C_1#目录1:228a2d254?lid=7bb655dd2&amp;cid=7bb655dd2&amp;vtp=1&amp;bbb=1">
            <a:hlinkClick r:id="rId5" action="ppaction://hlinksldjump"/>
          </p:cNvPr>
          <p:cNvSpPr/>
          <p:nvPr/>
        </p:nvSpPr>
        <p:spPr>
          <a:xfrm>
            <a:off x="4032504" y="4248733"/>
            <a:ext cx="5760720" cy="356616"/>
          </a:xfrm>
          <a:prstGeom prst="rect">
            <a:avLst/>
          </a:prstGeom>
          <a:noFill/>
          <a:ln/>
        </p:spPr>
        <p:txBody>
          <a:bodyPr wrap="none" lIns="0" tIns="0" rIns="0" bIns="0" rtlCol="0" anchor="ctr"/>
          <a:lstStyle/>
          <a:p>
            <a:pPr marL="0" algn="l" latinLnBrk="1">
              <a:lnSpc>
                <a:spcPts val="2200"/>
              </a:lnSpc>
            </a:pPr>
            <a:r>
              <a:rPr lang="en-US" altLang="zh-CN" sz="1800" b="0" i="0" dirty="0">
                <a:solidFill>
                  <a:srgbClr val="6565FF"/>
                </a:solidFill>
                <a:latin typeface="微软雅黑" pitchFamily="34" charset="0"/>
                <a:ea typeface="微软雅黑" pitchFamily="34" charset="-122"/>
                <a:cs typeface="微软雅黑" pitchFamily="34" charset="-120"/>
              </a:rPr>
              <a:t>题型1</a:t>
            </a:r>
            <a:r>
              <a:rPr lang="en-US" altLang="zh-CN" sz="1800" b="0" i="0" dirty="0">
                <a:solidFill>
                  <a:srgbClr val="6565FF"/>
                </a:solidFill>
                <a:latin typeface="SimSun" pitchFamily="34" charset="0"/>
                <a:ea typeface="SimSun" pitchFamily="34" charset="-122"/>
                <a:cs typeface="SimSun" pitchFamily="34" charset="-120"/>
              </a:rPr>
              <a:t> </a:t>
            </a:r>
            <a:r>
              <a:rPr lang="en-US" altLang="zh-CN" sz="1800" b="0" i="0" dirty="0">
                <a:solidFill>
                  <a:srgbClr val="6565FF"/>
                </a:solidFill>
                <a:latin typeface="微软雅黑" pitchFamily="34" charset="0"/>
                <a:ea typeface="微软雅黑" pitchFamily="34" charset="-122"/>
                <a:cs typeface="微软雅黑" pitchFamily="34" charset="-120"/>
              </a:rPr>
              <a:t>面积、体积最值问题</a:t>
            </a:r>
            <a:endParaRPr lang="en-US" altLang="zh-CN" sz="1800" dirty="0"/>
          </a:p>
        </p:txBody>
      </p:sp>
      <p:sp>
        <p:nvSpPr>
          <p:cNvPr id="6" name="C_1#目录1:228a2d254?lid=98f175637&amp;cid=98f175637&amp;vtp=1&amp;bbb=1">
            <a:hlinkClick r:id="rId6" action="ppaction://hlinksldjump"/>
          </p:cNvPr>
          <p:cNvSpPr/>
          <p:nvPr/>
        </p:nvSpPr>
        <p:spPr>
          <a:xfrm>
            <a:off x="4032504" y="4641925"/>
            <a:ext cx="5760720" cy="356616"/>
          </a:xfrm>
          <a:prstGeom prst="rect">
            <a:avLst/>
          </a:prstGeom>
          <a:noFill/>
          <a:ln/>
        </p:spPr>
        <p:txBody>
          <a:bodyPr wrap="none" lIns="0" tIns="0" rIns="0" bIns="0" rtlCol="0" anchor="ctr"/>
          <a:lstStyle/>
          <a:p>
            <a:pPr marL="0" algn="l" latinLnBrk="1">
              <a:lnSpc>
                <a:spcPts val="2200"/>
              </a:lnSpc>
            </a:pPr>
            <a:r>
              <a:rPr lang="en-US" altLang="zh-CN" sz="1800" b="0" i="0" dirty="0">
                <a:solidFill>
                  <a:srgbClr val="6565FF"/>
                </a:solidFill>
                <a:latin typeface="微软雅黑" pitchFamily="34" charset="0"/>
                <a:ea typeface="微软雅黑" pitchFamily="34" charset="-122"/>
                <a:cs typeface="微软雅黑" pitchFamily="34" charset="-120"/>
              </a:rPr>
              <a:t>题型2</a:t>
            </a:r>
            <a:r>
              <a:rPr lang="en-US" altLang="zh-CN" sz="1800" b="0" i="0" dirty="0">
                <a:solidFill>
                  <a:srgbClr val="6565FF"/>
                </a:solidFill>
                <a:latin typeface="SimSun" pitchFamily="34" charset="0"/>
                <a:ea typeface="SimSun" pitchFamily="34" charset="-122"/>
                <a:cs typeface="SimSun" pitchFamily="34" charset="-120"/>
              </a:rPr>
              <a:t> </a:t>
            </a:r>
            <a:r>
              <a:rPr lang="en-US" altLang="zh-CN" sz="1800" b="0" i="0" dirty="0">
                <a:solidFill>
                  <a:srgbClr val="6565FF"/>
                </a:solidFill>
                <a:latin typeface="微软雅黑" pitchFamily="34" charset="0"/>
                <a:ea typeface="微软雅黑" pitchFamily="34" charset="-122"/>
                <a:cs typeface="微软雅黑" pitchFamily="34" charset="-120"/>
              </a:rPr>
              <a:t>用料（费用）最省问题</a:t>
            </a:r>
            <a:endParaRPr lang="en-US" altLang="zh-CN" sz="1800" dirty="0"/>
          </a:p>
        </p:txBody>
      </p:sp>
      <p:sp>
        <p:nvSpPr>
          <p:cNvPr id="7" name="C_1#目录1:228a2d254?lid=b8668c0c3&amp;cid=b8668c0c3&amp;vtp=1&amp;bbb=1">
            <a:hlinkClick r:id="rId7" action="ppaction://hlinksldjump"/>
          </p:cNvPr>
          <p:cNvSpPr/>
          <p:nvPr/>
        </p:nvSpPr>
        <p:spPr>
          <a:xfrm>
            <a:off x="4032504" y="5035117"/>
            <a:ext cx="5760720" cy="356616"/>
          </a:xfrm>
          <a:prstGeom prst="rect">
            <a:avLst/>
          </a:prstGeom>
          <a:noFill/>
          <a:ln/>
        </p:spPr>
        <p:txBody>
          <a:bodyPr wrap="none" lIns="0" tIns="0" rIns="0" bIns="0" rtlCol="0" anchor="ctr"/>
          <a:lstStyle/>
          <a:p>
            <a:pPr marL="0" algn="l" latinLnBrk="1">
              <a:lnSpc>
                <a:spcPts val="2200"/>
              </a:lnSpc>
            </a:pPr>
            <a:r>
              <a:rPr lang="en-US" altLang="zh-CN" sz="1800" b="0" i="0" dirty="0">
                <a:solidFill>
                  <a:srgbClr val="6565FF"/>
                </a:solidFill>
                <a:latin typeface="微软雅黑" pitchFamily="34" charset="0"/>
                <a:ea typeface="微软雅黑" pitchFamily="34" charset="-122"/>
                <a:cs typeface="微软雅黑" pitchFamily="34" charset="-120"/>
              </a:rPr>
              <a:t>题型3</a:t>
            </a:r>
            <a:r>
              <a:rPr lang="en-US" altLang="zh-CN" sz="1800" b="0" i="0" dirty="0">
                <a:solidFill>
                  <a:srgbClr val="6565FF"/>
                </a:solidFill>
                <a:latin typeface="SimSun" pitchFamily="34" charset="0"/>
                <a:ea typeface="SimSun" pitchFamily="34" charset="-122"/>
                <a:cs typeface="SimSun" pitchFamily="34" charset="-120"/>
              </a:rPr>
              <a:t> </a:t>
            </a:r>
            <a:r>
              <a:rPr lang="en-US" altLang="zh-CN" sz="1800" b="0" i="0" dirty="0">
                <a:solidFill>
                  <a:srgbClr val="6565FF"/>
                </a:solidFill>
                <a:latin typeface="微软雅黑" pitchFamily="34" charset="0"/>
                <a:ea typeface="微软雅黑" pitchFamily="34" charset="-122"/>
                <a:cs typeface="微软雅黑" pitchFamily="34" charset="-120"/>
              </a:rPr>
              <a:t>利润最大（成本最低）问题</a:t>
            </a:r>
            <a:endParaRPr lang="en-US" altLang="zh-CN" sz="1800" dirty="0"/>
          </a:p>
        </p:txBody>
      </p:sp>
      <p:pic>
        <p:nvPicPr>
          <p:cNvPr id="8" name="O_0#目录1:228a2d254.fixed?vcp=1&amp;color=36,64,97&amp;tib=255,255,255&amp;vtp=1&amp;bt=1" descr="preencoded.png"/>
          <p:cNvPicPr>
            <a:picLocks noChangeAspect="1"/>
          </p:cNvPicPr>
          <p:nvPr/>
        </p:nvPicPr>
        <p:blipFill>
          <a:blip r:embed="rId8"/>
          <a:stretch>
            <a:fillRect/>
          </a:stretch>
        </p:blipFill>
        <p:spPr>
          <a:xfrm>
            <a:off x="4032504" y="987552"/>
            <a:ext cx="731520" cy="768096"/>
          </a:xfrm>
          <a:prstGeom prst="rect">
            <a:avLst/>
          </a:prstGeom>
        </p:spPr>
      </p:pic>
      <p:pic>
        <p:nvPicPr>
          <p:cNvPr id="9" name="O_0#目录1:228a2d254.fixed?vcp=1&amp;color=36,64,97&amp;tib=255,255,255&amp;vtp=1" descr="preencoded.png"/>
          <p:cNvPicPr>
            <a:picLocks noChangeAspect="1"/>
          </p:cNvPicPr>
          <p:nvPr/>
        </p:nvPicPr>
        <p:blipFill>
          <a:blip r:embed="rId9"/>
          <a:stretch>
            <a:fillRect/>
          </a:stretch>
        </p:blipFill>
        <p:spPr>
          <a:xfrm>
            <a:off x="8348472" y="987552"/>
            <a:ext cx="731520" cy="768096"/>
          </a:xfrm>
          <a:prstGeom prst="rect">
            <a:avLst/>
          </a:prstGeom>
        </p:spPr>
      </p:pic>
      <p:pic>
        <p:nvPicPr>
          <p:cNvPr id="10" name="O_0#目录1:228a2d254.fixed?vcp=1&amp;color=36,64,97&amp;tib=255,255,255&amp;vtp=1" descr="preencoded.png"/>
          <p:cNvPicPr>
            <a:picLocks noChangeAspect="1"/>
          </p:cNvPicPr>
          <p:nvPr/>
        </p:nvPicPr>
        <p:blipFill>
          <a:blip r:embed="rId8"/>
          <a:stretch>
            <a:fillRect/>
          </a:stretch>
        </p:blipFill>
        <p:spPr>
          <a:xfrm>
            <a:off x="4032504" y="3374136"/>
            <a:ext cx="731520" cy="768096"/>
          </a:xfrm>
          <a:prstGeom prst="rect">
            <a:avLst/>
          </a:prstGeom>
        </p:spPr>
      </p:pic>
      <p:pic>
        <p:nvPicPr>
          <p:cNvPr id="11" name="O_0#目录1:228a2d254.fixed?vcp=1&amp;color=36,64,97&amp;tib=255,255,255&amp;vtp=1" descr="preencoded.png"/>
          <p:cNvPicPr>
            <a:picLocks noChangeAspect="1"/>
          </p:cNvPicPr>
          <p:nvPr/>
        </p:nvPicPr>
        <p:blipFill>
          <a:blip r:embed="rId9"/>
          <a:stretch>
            <a:fillRect/>
          </a:stretch>
        </p:blipFill>
        <p:spPr>
          <a:xfrm>
            <a:off x="8348472" y="3374136"/>
            <a:ext cx="731520" cy="768096"/>
          </a:xfrm>
          <a:prstGeom prst="rect">
            <a:avLst/>
          </a:prstGeom>
        </p:spPr>
      </p:pic>
      <p:sp>
        <p:nvSpPr>
          <p:cNvPr id="12" name="O_0#目录1:228a2d254.fixed?vcp=1&amp;color=255,255,255&amp;vtp=1&amp;bbb=1"/>
          <p:cNvSpPr/>
          <p:nvPr/>
        </p:nvSpPr>
        <p:spPr>
          <a:xfrm>
            <a:off x="4032504" y="987552"/>
            <a:ext cx="768096" cy="768096"/>
          </a:xfrm>
          <a:prstGeom prst="rect">
            <a:avLst/>
          </a:prstGeom>
          <a:noFill/>
          <a:ln/>
        </p:spPr>
        <p:txBody>
          <a:bodyPr wrap="none" lIns="0" tIns="0" rIns="0" bIns="0" rtlCol="0" anchor="ctr"/>
          <a:lstStyle/>
          <a:p>
            <a:pPr algn="ctr" latinLnBrk="1">
              <a:lnSpc>
                <a:spcPts val="2900"/>
              </a:lnSpc>
            </a:pPr>
            <a:r>
              <a:rPr lang="en-US" altLang="zh-CN" sz="2400" b="0" i="0" dirty="0">
                <a:solidFill>
                  <a:srgbClr val="FFFFFF"/>
                </a:solidFill>
                <a:latin typeface="Arial (正文)" pitchFamily="34" charset="0"/>
                <a:ea typeface="Arial (正文)" pitchFamily="34" charset="-122"/>
                <a:cs typeface="Arial (正文)" pitchFamily="34" charset="-120"/>
              </a:rPr>
              <a:t>01</a:t>
            </a:r>
            <a:endParaRPr lang="en-US" altLang="zh-CN" sz="2400" dirty="0"/>
          </a:p>
        </p:txBody>
      </p:sp>
      <p:sp>
        <p:nvSpPr>
          <p:cNvPr id="13" name="O_0#目录1:228a2d254.fixed?vcp=1&amp;color=255,255,255&amp;vtp=1&amp;bbb=1"/>
          <p:cNvSpPr/>
          <p:nvPr/>
        </p:nvSpPr>
        <p:spPr>
          <a:xfrm>
            <a:off x="8348472" y="987552"/>
            <a:ext cx="768096" cy="768096"/>
          </a:xfrm>
          <a:prstGeom prst="rect">
            <a:avLst/>
          </a:prstGeom>
          <a:noFill/>
          <a:ln/>
        </p:spPr>
        <p:txBody>
          <a:bodyPr wrap="none" lIns="0" tIns="0" rIns="0" bIns="0" rtlCol="0" anchor="ctr"/>
          <a:lstStyle/>
          <a:p>
            <a:pPr algn="ctr" latinLnBrk="1">
              <a:lnSpc>
                <a:spcPts val="2900"/>
              </a:lnSpc>
            </a:pPr>
            <a:r>
              <a:rPr lang="en-US" altLang="zh-CN" sz="2400" b="0" i="0" dirty="0">
                <a:solidFill>
                  <a:srgbClr val="FFFFFF"/>
                </a:solidFill>
                <a:latin typeface="Arial (正文)" pitchFamily="34" charset="0"/>
                <a:ea typeface="Arial (正文)" pitchFamily="34" charset="-122"/>
                <a:cs typeface="Arial (正文)" pitchFamily="34" charset="-120"/>
              </a:rPr>
              <a:t>02</a:t>
            </a:r>
            <a:endParaRPr lang="en-US" altLang="zh-CN" sz="2400" dirty="0"/>
          </a:p>
        </p:txBody>
      </p:sp>
      <p:sp>
        <p:nvSpPr>
          <p:cNvPr id="14" name="O_0#目录1:228a2d254.fixed?vcp=1&amp;color=255,255,255&amp;vtp=1&amp;bbb=1"/>
          <p:cNvSpPr/>
          <p:nvPr/>
        </p:nvSpPr>
        <p:spPr>
          <a:xfrm>
            <a:off x="4032504" y="3374136"/>
            <a:ext cx="768096" cy="768096"/>
          </a:xfrm>
          <a:prstGeom prst="rect">
            <a:avLst/>
          </a:prstGeom>
          <a:noFill/>
          <a:ln/>
        </p:spPr>
        <p:txBody>
          <a:bodyPr wrap="none" lIns="0" tIns="0" rIns="0" bIns="0" rtlCol="0" anchor="ctr"/>
          <a:lstStyle/>
          <a:p>
            <a:pPr algn="ctr" latinLnBrk="1">
              <a:lnSpc>
                <a:spcPts val="2900"/>
              </a:lnSpc>
            </a:pPr>
            <a:r>
              <a:rPr lang="en-US" altLang="zh-CN" sz="2400" b="0" i="0" dirty="0">
                <a:solidFill>
                  <a:srgbClr val="FFFFFF"/>
                </a:solidFill>
                <a:latin typeface="Arial (正文)" pitchFamily="34" charset="0"/>
                <a:ea typeface="Arial (正文)" pitchFamily="34" charset="-122"/>
                <a:cs typeface="Arial (正文)" pitchFamily="34" charset="-120"/>
              </a:rPr>
              <a:t>03</a:t>
            </a:r>
            <a:endParaRPr lang="en-US" altLang="zh-CN" sz="2400" dirty="0"/>
          </a:p>
        </p:txBody>
      </p:sp>
      <p:sp>
        <p:nvSpPr>
          <p:cNvPr id="15" name="O_0#目录1:228a2d254.fixed?vcp=1&amp;color=255,255,255&amp;vtp=1&amp;bbb=1"/>
          <p:cNvSpPr/>
          <p:nvPr/>
        </p:nvSpPr>
        <p:spPr>
          <a:xfrm>
            <a:off x="8348472" y="3374136"/>
            <a:ext cx="768096" cy="768096"/>
          </a:xfrm>
          <a:prstGeom prst="rect">
            <a:avLst/>
          </a:prstGeom>
          <a:noFill/>
          <a:ln/>
        </p:spPr>
        <p:txBody>
          <a:bodyPr wrap="none" lIns="0" tIns="0" rIns="0" bIns="0" rtlCol="0" anchor="ctr"/>
          <a:lstStyle/>
          <a:p>
            <a:pPr algn="ctr" latinLnBrk="1">
              <a:lnSpc>
                <a:spcPts val="2900"/>
              </a:lnSpc>
            </a:pPr>
            <a:r>
              <a:rPr lang="en-US" altLang="zh-CN" sz="2400" b="0" i="0" dirty="0">
                <a:solidFill>
                  <a:srgbClr val="FFFFFF"/>
                </a:solidFill>
                <a:latin typeface="Arial (正文)" pitchFamily="34" charset="0"/>
                <a:ea typeface="Arial (正文)" pitchFamily="34" charset="-122"/>
                <a:cs typeface="Arial (正文)" pitchFamily="34" charset="-120"/>
              </a:rPr>
              <a:t>04</a:t>
            </a:r>
            <a:endParaRPr lang="en-US" altLang="zh-CN" sz="2400" dirty="0"/>
          </a:p>
        </p:txBody>
      </p:sp>
      <p:sp>
        <p:nvSpPr>
          <p:cNvPr id="16" name="O_0#目录1:228a2d254.fixed?lid=228a2d254&amp;vcp=1&amp;color=0,55,96&amp;vtp=1&amp;bbb=1">
            <a:hlinkClick r:id="rId3" action="ppaction://hlinksldjump"/>
          </p:cNvPr>
          <p:cNvSpPr/>
          <p:nvPr/>
        </p:nvSpPr>
        <p:spPr>
          <a:xfrm>
            <a:off x="4965192" y="1133856"/>
            <a:ext cx="1261872" cy="457200"/>
          </a:xfrm>
          <a:prstGeom prst="rect">
            <a:avLst/>
          </a:prstGeom>
          <a:noFill/>
          <a:ln/>
        </p:spPr>
        <p:txBody>
          <a:bodyPr wrap="none" lIns="0" tIns="0" rIns="0" bIns="0" rtlCol="0" anchor="ctr"/>
          <a:lstStyle/>
          <a:p>
            <a:pPr algn="ctr" latinLnBrk="1">
              <a:lnSpc>
                <a:spcPts val="2900"/>
              </a:lnSpc>
            </a:pPr>
            <a:r>
              <a:rPr lang="en-US" altLang="zh-CN" sz="2400" b="0" i="0" dirty="0">
                <a:solidFill>
                  <a:srgbClr val="003760"/>
                </a:solidFill>
                <a:latin typeface="印品黑体" pitchFamily="34" charset="0"/>
                <a:ea typeface="印品黑体" pitchFamily="34" charset="-122"/>
                <a:cs typeface="印品黑体" pitchFamily="34" charset="-120"/>
              </a:rPr>
              <a:t>知识绘</a:t>
            </a:r>
            <a:endParaRPr lang="en-US" altLang="zh-CN" sz="2400" dirty="0"/>
          </a:p>
        </p:txBody>
      </p:sp>
      <p:sp>
        <p:nvSpPr>
          <p:cNvPr id="17" name="O_0#目录1:228a2d254.fixed?lid=a0a142087&amp;vcp=1&amp;color=0,55,96&amp;vtp=1&amp;bbb=1">
            <a:hlinkClick r:id="rId4" action="ppaction://hlinksldjump"/>
          </p:cNvPr>
          <p:cNvSpPr/>
          <p:nvPr/>
        </p:nvSpPr>
        <p:spPr>
          <a:xfrm>
            <a:off x="9290304" y="1133856"/>
            <a:ext cx="1261872" cy="457200"/>
          </a:xfrm>
          <a:prstGeom prst="rect">
            <a:avLst/>
          </a:prstGeom>
          <a:noFill/>
          <a:ln/>
        </p:spPr>
        <p:txBody>
          <a:bodyPr wrap="none" lIns="0" tIns="0" rIns="0" bIns="0" rtlCol="0" anchor="ctr"/>
          <a:lstStyle/>
          <a:p>
            <a:pPr algn="ctr" latinLnBrk="1">
              <a:lnSpc>
                <a:spcPts val="2900"/>
              </a:lnSpc>
            </a:pPr>
            <a:r>
              <a:rPr lang="en-US" altLang="zh-CN" sz="2400" b="0" i="0" dirty="0">
                <a:solidFill>
                  <a:srgbClr val="003760"/>
                </a:solidFill>
                <a:latin typeface="印品黑体" pitchFamily="34" charset="0"/>
                <a:ea typeface="印品黑体" pitchFamily="34" charset="-122"/>
                <a:cs typeface="印品黑体" pitchFamily="34" charset="-120"/>
              </a:rPr>
              <a:t>易错记</a:t>
            </a:r>
            <a:endParaRPr lang="en-US" altLang="zh-CN" sz="2400" dirty="0"/>
          </a:p>
        </p:txBody>
      </p:sp>
      <p:sp>
        <p:nvSpPr>
          <p:cNvPr id="18" name="O_0#目录1:228a2d254.fixed?lid=a0adc51af&amp;vcp=1&amp;color=0,55,96&amp;vtp=1&amp;bbb=1">
            <a:hlinkClick r:id="rId5" action="ppaction://hlinksldjump"/>
          </p:cNvPr>
          <p:cNvSpPr/>
          <p:nvPr/>
        </p:nvSpPr>
        <p:spPr>
          <a:xfrm>
            <a:off x="4965192" y="3520440"/>
            <a:ext cx="1261872" cy="457200"/>
          </a:xfrm>
          <a:prstGeom prst="rect">
            <a:avLst/>
          </a:prstGeom>
          <a:noFill/>
          <a:ln/>
        </p:spPr>
        <p:txBody>
          <a:bodyPr wrap="none" lIns="0" tIns="0" rIns="0" bIns="0" rtlCol="0" anchor="ctr"/>
          <a:lstStyle/>
          <a:p>
            <a:pPr algn="ctr" latinLnBrk="1">
              <a:lnSpc>
                <a:spcPts val="2900"/>
              </a:lnSpc>
            </a:pPr>
            <a:r>
              <a:rPr lang="en-US" altLang="zh-CN" sz="2400" b="0" i="0" dirty="0">
                <a:solidFill>
                  <a:srgbClr val="003760"/>
                </a:solidFill>
                <a:latin typeface="印品黑体" pitchFamily="34" charset="0"/>
                <a:ea typeface="印品黑体" pitchFamily="34" charset="-122"/>
                <a:cs typeface="印品黑体" pitchFamily="34" charset="-120"/>
              </a:rPr>
              <a:t>题型诀</a:t>
            </a:r>
            <a:endParaRPr lang="en-US" altLang="zh-CN" sz="2400" dirty="0"/>
          </a:p>
        </p:txBody>
      </p:sp>
      <p:sp>
        <p:nvSpPr>
          <p:cNvPr id="19" name="O_0#目录1:228a2d254.fixed?lid=b7fc75dcf&amp;vcp=1&amp;color=0,55,96&amp;vtp=1&amp;bbb=1">
            <a:hlinkClick r:id="rId10" action="ppaction://hlinksldjump"/>
          </p:cNvPr>
          <p:cNvSpPr/>
          <p:nvPr/>
        </p:nvSpPr>
        <p:spPr>
          <a:xfrm>
            <a:off x="9290304" y="3520440"/>
            <a:ext cx="1261872" cy="457200"/>
          </a:xfrm>
          <a:prstGeom prst="rect">
            <a:avLst/>
          </a:prstGeom>
          <a:noFill/>
          <a:ln/>
        </p:spPr>
        <p:txBody>
          <a:bodyPr wrap="none" lIns="0" tIns="0" rIns="0" bIns="0" rtlCol="0" anchor="ctr"/>
          <a:lstStyle/>
          <a:p>
            <a:pPr algn="ctr" latinLnBrk="1">
              <a:lnSpc>
                <a:spcPts val="2900"/>
              </a:lnSpc>
            </a:pPr>
            <a:r>
              <a:rPr lang="en-US" altLang="zh-CN" sz="2400" b="0" i="0" dirty="0">
                <a:solidFill>
                  <a:srgbClr val="003760"/>
                </a:solidFill>
                <a:latin typeface="印品黑体" pitchFamily="34" charset="0"/>
                <a:ea typeface="印品黑体" pitchFamily="34" charset="-122"/>
                <a:cs typeface="印品黑体" pitchFamily="34" charset="-120"/>
              </a:rPr>
              <a:t>巩固练</a:t>
            </a:r>
            <a:endParaRPr lang="en-US" altLang="zh-CN" sz="2400" dirty="0"/>
          </a:p>
        </p:txBody>
      </p:sp>
    </p:spTree>
  </p:cSld>
  <p:clrMapOvr>
    <a:masterClrMapping/>
  </p:clrMapOvr>
  <p:transition/>
</p:sld>
</file>

<file path=ppt/slides/slide40.xml><?xml version="1.0" encoding="utf-8"?>
<p:sld xmlns:a="http://schemas.openxmlformats.org/drawingml/2006/main" xmlns:r="http://schemas.openxmlformats.org/officeDocument/2006/relationships" xmlns:p="http://schemas.openxmlformats.org/presentationml/2006/main">
  <p:cSld name="Slide 40&amp;si=40checked= 1 &amp; amp; version = 1.0.5checked=1&amp;version=1.0.5">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O_5_BD.87_1#e78e3e45d?vcp=1&amp;vop=1&amp;pid=10527a740&amp;color=36,64,97&amp;vtp=1&amp;bt=1&amp;bbb=1&amp;hb=1"/>
              <p:cNvSpPr/>
              <p:nvPr/>
            </p:nvSpPr>
            <p:spPr>
              <a:xfrm>
                <a:off x="539496" y="2420162"/>
                <a:ext cx="11109960" cy="1257300"/>
              </a:xfrm>
              <a:prstGeom prst="rect">
                <a:avLst/>
              </a:prstGeom>
              <a:noFill/>
              <a:ln/>
            </p:spPr>
            <p:txBody>
              <a:bodyPr wrap="none" lIns="0" tIns="0" rIns="0" bIns="0" rtlCol="0" anchor="t"/>
              <a:lstStyle/>
              <a:p>
                <a:pPr algn="l" latinLnBrk="1">
                  <a:lnSpc>
                    <a:spcPts val="3300"/>
                  </a:lnSpc>
                </a:pPr>
                <a:r>
                  <a:rPr lang="en-US" altLang="zh-CN" sz="1800" b="1" i="0" dirty="0">
                    <a:solidFill>
                      <a:srgbClr val="244061"/>
                    </a:solidFill>
                    <a:latin typeface="Times New Roman" pitchFamily="34" charset="0"/>
                    <a:ea typeface="微软雅黑" pitchFamily="34" charset="-122"/>
                    <a:cs typeface="Times New Roman" pitchFamily="34" charset="-120"/>
                  </a:rPr>
                  <a:t>8.</a:t>
                </a:r>
                <a:r>
                  <a:rPr lang="en-US" altLang="zh-CN" sz="1800" b="0" i="0" dirty="0">
                    <a:solidFill>
                      <a:srgbClr val="244061"/>
                    </a:solidFill>
                    <a:latin typeface="Times New Roman" pitchFamily="34" charset="0"/>
                    <a:ea typeface="微软雅黑" pitchFamily="34" charset="-122"/>
                    <a:cs typeface="Times New Roman" pitchFamily="34" charset="-120"/>
                  </a:rPr>
                  <a:t>某校高一年级一个学习兴趣小组进行社会实践活动，决定对某商场销售的商品</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𝐴</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进行市场销售量调研</a:t>
                </a:r>
                <a:r>
                  <a:rPr lang="en-US" altLang="zh-CN" sz="1800" b="0" i="0">
                    <a:solidFill>
                      <a:srgbClr val="244061"/>
                    </a:solidFill>
                    <a:latin typeface="Times New Roman" pitchFamily="34" charset="0"/>
                    <a:ea typeface="微软雅黑" pitchFamily="34" charset="-122"/>
                    <a:cs typeface="Times New Roman" pitchFamily="34" charset="-120"/>
                  </a:rPr>
                  <a:t>，通过对</a:t>
                </a:r>
              </a:p>
              <a:p>
                <a:pPr latinLnBrk="1">
                  <a:lnSpc>
                    <a:spcPts val="3300"/>
                  </a:lnSpc>
                </a:pPr>
                <a:r>
                  <a:rPr lang="en-US" altLang="zh-CN" sz="1800" b="0" i="0">
                    <a:solidFill>
                      <a:srgbClr val="244061"/>
                    </a:solidFill>
                    <a:latin typeface="Times New Roman" pitchFamily="34" charset="0"/>
                    <a:ea typeface="微软雅黑" pitchFamily="34" charset="-122"/>
                    <a:cs typeface="Times New Roman" pitchFamily="34" charset="-120"/>
                  </a:rPr>
                  <a:t>该商品一个阶段的调研得知</a:t>
                </a:r>
                <a:r>
                  <a:rPr lang="en-US" altLang="zh-CN" sz="1800" b="0" i="0" dirty="0">
                    <a:solidFill>
                      <a:srgbClr val="244061"/>
                    </a:solidFill>
                    <a:latin typeface="Times New Roman" pitchFamily="34" charset="0"/>
                    <a:ea typeface="微软雅黑" pitchFamily="34" charset="-122"/>
                    <a:cs typeface="Times New Roman" pitchFamily="34" charset="-120"/>
                  </a:rPr>
                  <a:t>，该商品每日的销售量</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𝑔</m:t>
                    </m:r>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𝑥</m:t>
                    </m:r>
                    <m:r>
                      <a:rPr lang="en-US" altLang="zh-CN" sz="1800" b="0" i="0" smtClean="0">
                        <a:solidFill>
                          <a:srgbClr val="244061"/>
                        </a:solidFill>
                        <a:latin typeface="Cambria Math" pitchFamily="34" charset="0"/>
                        <a:ea typeface="Cambria Math" pitchFamily="34" charset="-122"/>
                        <a:cs typeface="Cambria Math" pitchFamily="34" charset="-120"/>
                      </a:rPr>
                      <m:t>)</m:t>
                    </m:r>
                  </m:oMath>
                </a14:m>
                <a:r>
                  <a:rPr lang="en-US" altLang="zh-CN" sz="1800" b="0" i="0" dirty="0">
                    <a:solidFill>
                      <a:srgbClr val="244061"/>
                    </a:solidFill>
                    <a:latin typeface="Times New Roman" pitchFamily="34" charset="0"/>
                    <a:ea typeface="微软雅黑" pitchFamily="34" charset="-122"/>
                    <a:cs typeface="Times New Roman" pitchFamily="34" charset="-120"/>
                  </a:rPr>
                  <a:t>（单位：百件）与销售价格</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𝑥</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（单位：元/件</a:t>
                </a:r>
                <a:r>
                  <a:rPr lang="en-US" altLang="zh-CN" sz="1800" b="0" i="0">
                    <a:solidFill>
                      <a:srgbClr val="244061"/>
                    </a:solidFill>
                    <a:latin typeface="Times New Roman" pitchFamily="34" charset="0"/>
                    <a:ea typeface="微软雅黑" pitchFamily="34" charset="-122"/>
                    <a:cs typeface="Times New Roman" pitchFamily="34" charset="-120"/>
                  </a:rPr>
                  <a:t>）近似满足</a:t>
                </a:r>
              </a:p>
              <a:p>
                <a:pPr latinLnBrk="1">
                  <a:lnSpc>
                    <a:spcPts val="3300"/>
                  </a:lnSpc>
                </a:pPr>
                <a:r>
                  <a:rPr lang="en-US" altLang="zh-CN" b="0" i="0">
                    <a:solidFill>
                      <a:srgbClr val="244061"/>
                    </a:solidFill>
                    <a:latin typeface="Times New Roman" pitchFamily="34" charset="0"/>
                    <a:ea typeface="微软雅黑" pitchFamily="34" charset="-122"/>
                    <a:cs typeface="Times New Roman" pitchFamily="34" charset="-120"/>
                  </a:rPr>
                  <a:t>关系式</a:t>
                </a:r>
                <a14:m>
                  <m:oMath xmlns:m="http://schemas.openxmlformats.org/officeDocument/2006/math">
                    <m:r>
                      <a:rPr lang="en-US" altLang="zh-CN" b="0" i="0">
                        <a:solidFill>
                          <a:srgbClr val="244061"/>
                        </a:solidFill>
                        <a:latin typeface="Cambria Math" pitchFamily="34" charset="0"/>
                        <a:ea typeface="Cambria Math" pitchFamily="34" charset="-122"/>
                        <a:cs typeface="Cambria Math" pitchFamily="34" charset="-120"/>
                      </a:rPr>
                      <m:t>𝑔</m:t>
                    </m:r>
                    <m:r>
                      <a:rPr lang="en-US" altLang="zh-CN" b="0" i="0">
                        <a:solidFill>
                          <a:srgbClr val="244061"/>
                        </a:solidFill>
                        <a:latin typeface="Cambria Math" pitchFamily="34" charset="0"/>
                        <a:ea typeface="Cambria Math" pitchFamily="34" charset="-122"/>
                        <a:cs typeface="Cambria Math" pitchFamily="34" charset="-120"/>
                      </a:rPr>
                      <m:t>(</m:t>
                    </m:r>
                    <m:r>
                      <a:rPr lang="en-US" altLang="zh-CN" b="0" i="0">
                        <a:solidFill>
                          <a:srgbClr val="244061"/>
                        </a:solidFill>
                        <a:latin typeface="Cambria Math" pitchFamily="34" charset="0"/>
                        <a:ea typeface="Cambria Math" pitchFamily="34" charset="-122"/>
                        <a:cs typeface="Cambria Math" pitchFamily="34" charset="-120"/>
                      </a:rPr>
                      <m:t>𝑥</m:t>
                    </m:r>
                    <m:r>
                      <a:rPr lang="en-US" altLang="zh-CN" b="0" i="0">
                        <a:solidFill>
                          <a:srgbClr val="244061"/>
                        </a:solidFill>
                        <a:latin typeface="Cambria Math" pitchFamily="34" charset="0"/>
                        <a:ea typeface="Cambria Math" pitchFamily="34" charset="-122"/>
                        <a:cs typeface="Cambria Math" pitchFamily="34" charset="-120"/>
                      </a:rPr>
                      <m:t>)=</m:t>
                    </m:r>
                    <m:f>
                      <m:fPr>
                        <m:ctrlPr>
                          <a:rPr lang="en-US" altLang="zh-CN" b="0" i="1" dirty="0">
                            <a:solidFill>
                              <a:srgbClr val="244061"/>
                            </a:solidFill>
                            <a:latin typeface="Cambria Math" panose="02040503050406030204" pitchFamily="18" charset="0"/>
                            <a:ea typeface="微软雅黑" pitchFamily="34" charset="-122"/>
                            <a:cs typeface="Times New Roman" pitchFamily="34" charset="-120"/>
                          </a:rPr>
                        </m:ctrlPr>
                      </m:fPr>
                      <m:num>
                        <m:r>
                          <a:rPr lang="en-US" altLang="zh-CN" b="0" i="0">
                            <a:solidFill>
                              <a:srgbClr val="244061"/>
                            </a:solidFill>
                            <a:latin typeface="Cambria Math" pitchFamily="34" charset="0"/>
                            <a:ea typeface="Cambria Math" pitchFamily="34" charset="-122"/>
                            <a:cs typeface="Cambria Math" pitchFamily="34" charset="-120"/>
                          </a:rPr>
                          <m:t>𝑎</m:t>
                        </m:r>
                      </m:num>
                      <m:den>
                        <m:r>
                          <a:rPr lang="en-US" altLang="zh-CN" b="0" i="0">
                            <a:solidFill>
                              <a:srgbClr val="244061"/>
                            </a:solidFill>
                            <a:latin typeface="Cambria Math" pitchFamily="34" charset="0"/>
                            <a:ea typeface="Cambria Math" pitchFamily="34" charset="-122"/>
                            <a:cs typeface="Cambria Math" pitchFamily="34" charset="-120"/>
                          </a:rPr>
                          <m:t>𝑥</m:t>
                        </m:r>
                        <m:r>
                          <a:rPr lang="en-US" altLang="zh-CN" b="0" i="0">
                            <a:solidFill>
                              <a:srgbClr val="244061"/>
                            </a:solidFill>
                            <a:latin typeface="Cambria Math" pitchFamily="34" charset="0"/>
                            <a:ea typeface="Cambria Math" pitchFamily="34" charset="-122"/>
                            <a:cs typeface="Cambria Math" pitchFamily="34" charset="-120"/>
                          </a:rPr>
                          <m:t>−2</m:t>
                        </m:r>
                      </m:den>
                    </m:f>
                    <m:r>
                      <a:rPr lang="en-US" altLang="zh-CN" b="0" i="0">
                        <a:solidFill>
                          <a:srgbClr val="244061"/>
                        </a:solidFill>
                        <a:latin typeface="Cambria Math" pitchFamily="34" charset="0"/>
                        <a:ea typeface="Cambria Math" pitchFamily="34" charset="-122"/>
                        <a:cs typeface="Cambria Math" pitchFamily="34" charset="-120"/>
                      </a:rPr>
                      <m:t>+2</m:t>
                    </m:r>
                    <m:sSup>
                      <m:sSupPr>
                        <m:ctrlPr>
                          <a:rPr lang="en-US" altLang="zh-CN" b="0" i="1" dirty="0">
                            <a:solidFill>
                              <a:srgbClr val="244061"/>
                            </a:solidFill>
                            <a:latin typeface="Cambria Math" panose="02040503050406030204" pitchFamily="18" charset="0"/>
                            <a:ea typeface="微软雅黑" pitchFamily="34" charset="-122"/>
                            <a:cs typeface="Times New Roman" pitchFamily="34" charset="-120"/>
                          </a:rPr>
                        </m:ctrlPr>
                      </m:sSupPr>
                      <m:e>
                        <m:r>
                          <a:rPr lang="en-US" altLang="zh-CN" b="0" i="0">
                            <a:solidFill>
                              <a:srgbClr val="244061"/>
                            </a:solidFill>
                            <a:latin typeface="Cambria Math" pitchFamily="34" charset="0"/>
                            <a:ea typeface="Cambria Math" pitchFamily="34" charset="-122"/>
                            <a:cs typeface="Cambria Math" pitchFamily="34" charset="-120"/>
                          </a:rPr>
                          <m:t>(</m:t>
                        </m:r>
                        <m:r>
                          <a:rPr lang="en-US" altLang="zh-CN" b="0" i="0">
                            <a:solidFill>
                              <a:srgbClr val="244061"/>
                            </a:solidFill>
                            <a:latin typeface="Cambria Math" pitchFamily="34" charset="0"/>
                            <a:ea typeface="Cambria Math" pitchFamily="34" charset="-122"/>
                            <a:cs typeface="Cambria Math" pitchFamily="34" charset="-120"/>
                          </a:rPr>
                          <m:t>𝑥</m:t>
                        </m:r>
                        <m:r>
                          <a:rPr lang="en-US" altLang="zh-CN" b="0" i="0">
                            <a:solidFill>
                              <a:srgbClr val="244061"/>
                            </a:solidFill>
                            <a:latin typeface="Cambria Math" pitchFamily="34" charset="0"/>
                            <a:ea typeface="Cambria Math" pitchFamily="34" charset="-122"/>
                            <a:cs typeface="Cambria Math" pitchFamily="34" charset="-120"/>
                          </a:rPr>
                          <m:t>−5)</m:t>
                        </m:r>
                      </m:e>
                      <m:sup>
                        <m:r>
                          <a:rPr lang="en-US" altLang="zh-CN" b="0" i="0">
                            <a:solidFill>
                              <a:srgbClr val="244061"/>
                            </a:solidFill>
                            <a:latin typeface="Cambria Math" pitchFamily="34" charset="0"/>
                            <a:ea typeface="Cambria Math" pitchFamily="34" charset="-122"/>
                            <a:cs typeface="Cambria Math" pitchFamily="34" charset="-120"/>
                          </a:rPr>
                          <m:t>2</m:t>
                        </m:r>
                      </m:sup>
                    </m:sSup>
                  </m:oMath>
                </a14:m>
                <a:r>
                  <a:rPr lang="en-US" altLang="zh-CN" b="0" i="0" dirty="0">
                    <a:solidFill>
                      <a:srgbClr val="244061"/>
                    </a:solidFill>
                    <a:latin typeface="Times New Roman" pitchFamily="34" charset="0"/>
                    <a:ea typeface="微软雅黑" pitchFamily="34" charset="-122"/>
                    <a:cs typeface="Times New Roman" pitchFamily="34" charset="-120"/>
                  </a:rPr>
                  <a:t>，其中</a:t>
                </a:r>
                <a14:m>
                  <m:oMath xmlns:m="http://schemas.openxmlformats.org/officeDocument/2006/math">
                    <m:r>
                      <a:rPr lang="en-US" altLang="zh-CN" b="0" i="0">
                        <a:solidFill>
                          <a:srgbClr val="244061"/>
                        </a:solidFill>
                        <a:latin typeface="Cambria Math" pitchFamily="34" charset="0"/>
                        <a:ea typeface="Cambria Math" pitchFamily="34" charset="-122"/>
                        <a:cs typeface="Cambria Math" pitchFamily="34" charset="-120"/>
                      </a:rPr>
                      <m:t>2&lt;</m:t>
                    </m:r>
                    <m:r>
                      <a:rPr lang="en-US" altLang="zh-CN" b="0" i="0">
                        <a:solidFill>
                          <a:srgbClr val="244061"/>
                        </a:solidFill>
                        <a:latin typeface="Cambria Math" pitchFamily="34" charset="0"/>
                        <a:ea typeface="Cambria Math" pitchFamily="34" charset="-122"/>
                        <a:cs typeface="Cambria Math" pitchFamily="34" charset="-120"/>
                      </a:rPr>
                      <m:t>𝑥</m:t>
                    </m:r>
                    <m:r>
                      <a:rPr lang="en-US" altLang="zh-CN" b="0" i="0">
                        <a:solidFill>
                          <a:srgbClr val="244061"/>
                        </a:solidFill>
                        <a:latin typeface="Cambria Math" pitchFamily="34" charset="0"/>
                        <a:ea typeface="Cambria Math" pitchFamily="34" charset="-122"/>
                        <a:cs typeface="Cambria Math" pitchFamily="34" charset="-120"/>
                      </a:rPr>
                      <m:t>&lt;5</m:t>
                    </m:r>
                  </m:oMath>
                </a14:m>
                <a:r>
                  <a:rPr lang="en-US" altLang="zh-CN"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b="0" i="0">
                        <a:solidFill>
                          <a:srgbClr val="244061"/>
                        </a:solidFill>
                        <a:latin typeface="Cambria Math" pitchFamily="34" charset="0"/>
                        <a:ea typeface="Cambria Math" pitchFamily="34" charset="-122"/>
                        <a:cs typeface="Cambria Math" pitchFamily="34" charset="-120"/>
                      </a:rPr>
                      <m:t>𝑎</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244061"/>
                    </a:solidFill>
                    <a:latin typeface="Times New Roman" pitchFamily="34" charset="0"/>
                    <a:ea typeface="微软雅黑" pitchFamily="34" charset="-122"/>
                    <a:cs typeface="Times New Roman" pitchFamily="34" charset="-120"/>
                  </a:rPr>
                  <a:t>为常数.已知销售价格为3元/件时，每日可售出该商品10百件.</a:t>
                </a:r>
                <a:endParaRPr lang="en-US" altLang="zh-CN" dirty="0"/>
              </a:p>
            </p:txBody>
          </p:sp>
        </mc:Choice>
        <mc:Fallback xmlns="">
          <p:sp>
            <p:nvSpPr>
              <p:cNvPr id="2" name="QO_5_BD.87_1#e78e3e45d?vcp=1&amp;vop=1&amp;pid=10527a740&amp;color=36,64,97&amp;vtp=1&amp;bt=1&amp;bbb=1&amp;hb=1"/>
              <p:cNvSpPr>
                <a:spLocks noRot="1" noChangeAspect="1" noMove="1" noResize="1" noEditPoints="1" noAdjustHandles="1" noChangeArrowheads="1" noChangeShapeType="1" noTextEdit="1"/>
              </p:cNvSpPr>
              <p:nvPr/>
            </p:nvSpPr>
            <p:spPr>
              <a:xfrm>
                <a:off x="539496" y="2420162"/>
                <a:ext cx="11109960" cy="1257300"/>
              </a:xfrm>
              <a:prstGeom prst="rect">
                <a:avLst/>
              </a:prstGeom>
              <a:blipFill>
                <a:blip r:embed="rId3"/>
                <a:stretch>
                  <a:fillRect l="-1317" r="-1043" b="-6796"/>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3" name="QO_6_BD.88_1#e053822d0?vcp=1&amp;vop=1&amp;pid=e78e3e45d&amp;color=36,64,97&amp;vtp=1&amp;bbb=1"/>
              <p:cNvSpPr/>
              <p:nvPr/>
            </p:nvSpPr>
            <p:spPr>
              <a:xfrm>
                <a:off x="539496" y="3679748"/>
                <a:ext cx="11109960" cy="363665"/>
              </a:xfrm>
              <a:prstGeom prst="rect">
                <a:avLst/>
              </a:prstGeom>
              <a:noFill/>
              <a:ln/>
            </p:spPr>
            <p:txBody>
              <a:bodyPr wrap="none" lIns="0" tIns="0" rIns="0" bIns="0" rtlCol="0" anchor="t"/>
              <a:lstStyle/>
              <a:p>
                <a:pPr algn="l" latinLnBrk="1">
                  <a:lnSpc>
                    <a:spcPts val="3200"/>
                  </a:lnSpc>
                </a:pPr>
                <a:r>
                  <a:rPr lang="en-US" altLang="zh-CN" sz="1800" b="0" i="0" dirty="0">
                    <a:solidFill>
                      <a:srgbClr val="003760"/>
                    </a:solidFill>
                    <a:latin typeface="Times New Roman" pitchFamily="34" charset="0"/>
                    <a:ea typeface="微软雅黑" pitchFamily="34" charset="-122"/>
                    <a:cs typeface="Times New Roman" pitchFamily="34" charset="-120"/>
                  </a:rPr>
                  <a:t>（1）</a:t>
                </a:r>
                <a:r>
                  <a:rPr lang="en-US" altLang="zh-CN" sz="1800" b="0" i="0" dirty="0">
                    <a:solidFill>
                      <a:srgbClr val="244061"/>
                    </a:solidFill>
                    <a:latin typeface="Times New Roman" pitchFamily="34" charset="0"/>
                    <a:ea typeface="微软雅黑" pitchFamily="34" charset="-122"/>
                    <a:cs typeface="Times New Roman" pitchFamily="34" charset="-120"/>
                  </a:rPr>
                  <a:t>求函数</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𝑔</m:t>
                    </m:r>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𝑥</m:t>
                    </m:r>
                    <m:r>
                      <a:rPr lang="en-US" altLang="zh-CN" sz="1800" b="0" i="0">
                        <a:solidFill>
                          <a:srgbClr val="244061"/>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的解析式；</a:t>
                </a:r>
                <a:endParaRPr lang="en-US" altLang="zh-CN" sz="1800" dirty="0"/>
              </a:p>
            </p:txBody>
          </p:sp>
        </mc:Choice>
        <mc:Fallback xmlns="">
          <p:sp>
            <p:nvSpPr>
              <p:cNvPr id="3" name="QO_6_BD.88_1#e053822d0?vcp=1&amp;vop=1&amp;pid=e78e3e45d&amp;color=36,64,97&amp;vtp=1&amp;bbb=1"/>
              <p:cNvSpPr>
                <a:spLocks noRot="1" noChangeAspect="1" noMove="1" noResize="1" noEditPoints="1" noAdjustHandles="1" noChangeArrowheads="1" noChangeShapeType="1" noTextEdit="1"/>
              </p:cNvSpPr>
              <p:nvPr/>
            </p:nvSpPr>
            <p:spPr>
              <a:xfrm>
                <a:off x="539496" y="3679748"/>
                <a:ext cx="11109960" cy="363665"/>
              </a:xfrm>
              <a:prstGeom prst="rect">
                <a:avLst/>
              </a:prstGeom>
              <a:blipFill>
                <a:blip r:embed="rId4"/>
                <a:stretch>
                  <a:fillRect l="-1317" b="-38983"/>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4" name="QO_6_AN.89_1#e053822d0?vcp=1&amp;vop=1&amp;pid=e78e3e45d&amp;color=36,64,97&amp;vtp=1&amp;bbb=1"/>
              <p:cNvSpPr/>
              <p:nvPr/>
            </p:nvSpPr>
            <p:spPr>
              <a:xfrm>
                <a:off x="539496" y="4044238"/>
                <a:ext cx="11109960" cy="525971"/>
              </a:xfrm>
              <a:prstGeom prst="rect">
                <a:avLst/>
              </a:prstGeom>
              <a:noFill/>
              <a:ln/>
            </p:spPr>
            <p:txBody>
              <a:bodyPr wrap="none" lIns="0" tIns="0" rIns="0" bIns="0" rtlCol="0" anchor="t"/>
              <a:lstStyle/>
              <a:p>
                <a:pPr algn="l" latinLnBrk="1">
                  <a:lnSpc>
                    <a:spcPts val="4500"/>
                  </a:lnSpc>
                </a:pPr>
                <a:r>
                  <a:rPr lang="en-US" altLang="zh-CN" sz="1800" b="0" i="0" dirty="0">
                    <a:solidFill>
                      <a:srgbClr val="6565FF"/>
                    </a:solidFill>
                    <a:latin typeface="Times New Roman" pitchFamily="34" charset="0"/>
                    <a:ea typeface="微软雅黑" pitchFamily="34" charset="-122"/>
                    <a:cs typeface="Times New Roman" pitchFamily="34" charset="-120"/>
                  </a:rPr>
                  <a:t>【解】由题意，</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10=</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𝑎</m:t>
                        </m:r>
                      </m:num>
                      <m:den>
                        <m:r>
                          <a:rPr lang="en-US" altLang="zh-CN" sz="1800" b="0" i="0">
                            <a:solidFill>
                              <a:srgbClr val="6565FF"/>
                            </a:solidFill>
                            <a:latin typeface="Cambria Math" pitchFamily="34" charset="0"/>
                            <a:ea typeface="Cambria Math" pitchFamily="34" charset="-122"/>
                            <a:cs typeface="Cambria Math" pitchFamily="34" charset="-120"/>
                          </a:rPr>
                          <m:t>3−2</m:t>
                        </m:r>
                      </m:den>
                    </m:f>
                    <m:r>
                      <a:rPr lang="en-US" altLang="zh-CN" sz="1800" b="0" i="0">
                        <a:solidFill>
                          <a:srgbClr val="6565FF"/>
                        </a:solidFill>
                        <a:latin typeface="Cambria Math" pitchFamily="34" charset="0"/>
                        <a:ea typeface="Cambria Math" pitchFamily="34" charset="-122"/>
                        <a:cs typeface="Cambria Math" pitchFamily="34" charset="-120"/>
                      </a:rPr>
                      <m:t>+2×(3−5</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m:t>
                        </m:r>
                      </m:e>
                      <m:sup>
                        <m:r>
                          <a:rPr lang="en-US" altLang="zh-CN" sz="1800" b="0" i="0">
                            <a:solidFill>
                              <a:srgbClr val="6565FF"/>
                            </a:solidFill>
                            <a:latin typeface="Cambria Math" pitchFamily="34" charset="0"/>
                            <a:ea typeface="Cambria Math" pitchFamily="34" charset="-122"/>
                            <a:cs typeface="Cambria Math" pitchFamily="34" charset="-120"/>
                          </a:rPr>
                          <m:t>2</m:t>
                        </m:r>
                      </m:sup>
                    </m:sSup>
                  </m:oMath>
                </a14:m>
                <a:r>
                  <a:rPr lang="en-US" altLang="zh-CN" sz="1800" b="0" i="0" dirty="0">
                    <a:solidFill>
                      <a:srgbClr val="6565FF"/>
                    </a:solidFill>
                    <a:latin typeface="Times New Roman" pitchFamily="34" charset="0"/>
                    <a:ea typeface="微软雅黑" pitchFamily="34" charset="-122"/>
                    <a:cs typeface="Times New Roman" pitchFamily="34" charset="-120"/>
                  </a:rPr>
                  <a:t>，解得</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𝑎</m:t>
                    </m:r>
                    <m:r>
                      <a:rPr lang="en-US" altLang="zh-CN" sz="1800" b="0" i="0">
                        <a:solidFill>
                          <a:srgbClr val="6565FF"/>
                        </a:solidFill>
                        <a:latin typeface="Cambria Math" pitchFamily="34" charset="0"/>
                        <a:ea typeface="Cambria Math" pitchFamily="34" charset="-122"/>
                        <a:cs typeface="Cambria Math" pitchFamily="34" charset="-120"/>
                      </a:rPr>
                      <m:t>=2</m:t>
                    </m:r>
                  </m:oMath>
                </a14:m>
                <a:r>
                  <a:rPr lang="en-US" altLang="zh-CN" sz="1800" b="0" i="0" dirty="0">
                    <a:solidFill>
                      <a:srgbClr val="6565FF"/>
                    </a:solidFill>
                    <a:latin typeface="Times New Roman" pitchFamily="34" charset="0"/>
                    <a:ea typeface="微软雅黑" pitchFamily="34" charset="-122"/>
                    <a:cs typeface="Times New Roman" pitchFamily="34" charset="-120"/>
                  </a:rPr>
                  <a:t>，故</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𝑔</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𝑥</m:t>
                    </m:r>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2</m:t>
                        </m:r>
                      </m:num>
                      <m:den>
                        <m:r>
                          <a:rPr lang="en-US" altLang="zh-CN" sz="1800" b="0" i="0">
                            <a:solidFill>
                              <a:srgbClr val="6565FF"/>
                            </a:solidFill>
                            <a:latin typeface="Cambria Math" pitchFamily="34" charset="0"/>
                            <a:ea typeface="Cambria Math" pitchFamily="34" charset="-122"/>
                            <a:cs typeface="Cambria Math" pitchFamily="34" charset="-120"/>
                          </a:rPr>
                          <m:t>𝑥</m:t>
                        </m:r>
                        <m:r>
                          <a:rPr lang="en-US" altLang="zh-CN" sz="1800" b="0" i="0">
                            <a:solidFill>
                              <a:srgbClr val="6565FF"/>
                            </a:solidFill>
                            <a:latin typeface="Cambria Math" pitchFamily="34" charset="0"/>
                            <a:ea typeface="Cambria Math" pitchFamily="34" charset="-122"/>
                            <a:cs typeface="Cambria Math" pitchFamily="34" charset="-120"/>
                          </a:rPr>
                          <m:t>−2</m:t>
                        </m:r>
                      </m:den>
                    </m:f>
                    <m:r>
                      <a:rPr lang="en-US" altLang="zh-CN" sz="1800" b="0" i="0">
                        <a:solidFill>
                          <a:srgbClr val="6565FF"/>
                        </a:solidFill>
                        <a:latin typeface="Cambria Math" pitchFamily="34" charset="0"/>
                        <a:ea typeface="Cambria Math" pitchFamily="34" charset="-122"/>
                        <a:cs typeface="Cambria Math" pitchFamily="34" charset="-120"/>
                      </a:rPr>
                      <m:t>+2(</m:t>
                    </m:r>
                    <m:r>
                      <a:rPr lang="en-US" altLang="zh-CN" sz="1800" b="0" i="0">
                        <a:solidFill>
                          <a:srgbClr val="6565FF"/>
                        </a:solidFill>
                        <a:latin typeface="Cambria Math" pitchFamily="34" charset="0"/>
                        <a:ea typeface="Cambria Math" pitchFamily="34" charset="-122"/>
                        <a:cs typeface="Cambria Math" pitchFamily="34" charset="-120"/>
                      </a:rPr>
                      <m:t>𝑥</m:t>
                    </m:r>
                    <m:r>
                      <a:rPr lang="en-US" altLang="zh-CN" sz="1800" b="0" i="0">
                        <a:solidFill>
                          <a:srgbClr val="6565FF"/>
                        </a:solidFill>
                        <a:latin typeface="Cambria Math" pitchFamily="34" charset="0"/>
                        <a:ea typeface="Cambria Math" pitchFamily="34" charset="-122"/>
                        <a:cs typeface="Cambria Math" pitchFamily="34" charset="-120"/>
                      </a:rPr>
                      <m:t>−5</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m:t>
                        </m:r>
                      </m:e>
                      <m:sup>
                        <m:r>
                          <a:rPr lang="en-US" altLang="zh-CN" sz="1800" b="0" i="0">
                            <a:solidFill>
                              <a:srgbClr val="6565FF"/>
                            </a:solidFill>
                            <a:latin typeface="Cambria Math" pitchFamily="34" charset="0"/>
                            <a:ea typeface="Cambria Math" pitchFamily="34" charset="-122"/>
                            <a:cs typeface="Cambria Math" pitchFamily="34" charset="-120"/>
                          </a:rPr>
                          <m:t>2</m:t>
                        </m:r>
                      </m:sup>
                    </m:sSup>
                    <m:r>
                      <a:rPr lang="en-US" altLang="zh-CN" sz="1800" b="0" i="0">
                        <a:solidFill>
                          <a:srgbClr val="6565FF"/>
                        </a:solidFill>
                        <a:latin typeface="Cambria Math" pitchFamily="34" charset="0"/>
                        <a:ea typeface="Cambria Math" pitchFamily="34" charset="-122"/>
                        <a:cs typeface="Cambria Math" pitchFamily="34" charset="-120"/>
                      </a:rPr>
                      <m:t>(2&lt;</m:t>
                    </m:r>
                    <m:r>
                      <a:rPr lang="en-US" altLang="zh-CN" sz="1800" b="0" i="0">
                        <a:solidFill>
                          <a:srgbClr val="6565FF"/>
                        </a:solidFill>
                        <a:latin typeface="Cambria Math" pitchFamily="34" charset="0"/>
                        <a:ea typeface="Cambria Math" pitchFamily="34" charset="-122"/>
                        <a:cs typeface="Cambria Math" pitchFamily="34" charset="-120"/>
                      </a:rPr>
                      <m:t>𝑥</m:t>
                    </m:r>
                    <m:r>
                      <a:rPr lang="en-US" altLang="zh-CN" sz="1800" b="0" i="0">
                        <a:solidFill>
                          <a:srgbClr val="6565FF"/>
                        </a:solidFill>
                        <a:latin typeface="Cambria Math" pitchFamily="34" charset="0"/>
                        <a:ea typeface="Cambria Math" pitchFamily="34" charset="-122"/>
                        <a:cs typeface="Cambria Math" pitchFamily="34" charset="-120"/>
                      </a:rPr>
                      <m:t>&lt;5)</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p:txBody>
          </p:sp>
        </mc:Choice>
        <mc:Fallback xmlns="">
          <p:sp>
            <p:nvSpPr>
              <p:cNvPr id="4" name="QO_6_AN.89_1#e053822d0?vcp=1&amp;vop=1&amp;pid=e78e3e45d&amp;color=36,64,97&amp;vtp=1&amp;bbb=1"/>
              <p:cNvSpPr>
                <a:spLocks noRot="1" noChangeAspect="1" noMove="1" noResize="1" noEditPoints="1" noAdjustHandles="1" noChangeArrowheads="1" noChangeShapeType="1" noTextEdit="1"/>
              </p:cNvSpPr>
              <p:nvPr/>
            </p:nvSpPr>
            <p:spPr>
              <a:xfrm>
                <a:off x="539496" y="4044238"/>
                <a:ext cx="11109960" cy="525971"/>
              </a:xfrm>
              <a:prstGeom prst="rect">
                <a:avLst/>
              </a:prstGeom>
              <a:blipFill>
                <a:blip r:embed="rId5"/>
                <a:stretch>
                  <a:fillRect l="-1317" b="-14943"/>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anim calcmode="lin" valueType="num">
                                      <p:cBhvr>
                                        <p:cTn id="8" dur="500" fill="hold"/>
                                        <p:tgtEl>
                                          <p:spTgt spid="4">
                                            <p:bg/>
                                          </p:spTgt>
                                        </p:tgtEl>
                                        <p:attrNameLst>
                                          <p:attrName>ppt_x</p:attrName>
                                        </p:attrNameLst>
                                      </p:cBhvr>
                                      <p:tavLst>
                                        <p:tav tm="0">
                                          <p:val>
                                            <p:strVal val="#ppt_x"/>
                                          </p:val>
                                        </p:tav>
                                        <p:tav tm="100000">
                                          <p:val>
                                            <p:strVal val="#ppt_x"/>
                                          </p:val>
                                        </p:tav>
                                      </p:tavLst>
                                    </p:anim>
                                    <p:anim calcmode="lin" valueType="num">
                                      <p:cBhvr>
                                        <p:cTn id="9" dur="500" fill="hold"/>
                                        <p:tgtEl>
                                          <p:spTgt spid="4">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4">
                                            <p:txEl>
                                              <p:pRg st="0" end="0"/>
                                            </p:txEl>
                                          </p:spTgt>
                                        </p:tgtEl>
                                        <p:attrNameLst>
                                          <p:attrName>style.visibility</p:attrName>
                                        </p:attrNameLst>
                                      </p:cBhvr>
                                      <p:to>
                                        <p:strVal val="visible"/>
                                      </p:to>
                                    </p:set>
                                    <p:animEffect transition="in" filter="fade">
                                      <p:cBhvr>
                                        <p:cTn id="12" dur="500"/>
                                        <p:tgtEl>
                                          <p:spTgt spid="4">
                                            <p:txEl>
                                              <p:pRg st="0" end="0"/>
                                            </p:txEl>
                                          </p:spTgt>
                                        </p:tgtEl>
                                      </p:cBhvr>
                                    </p:animEffect>
                                    <p:anim calcmode="lin" valueType="num">
                                      <p:cBhvr>
                                        <p:cTn id="13"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Lst>
  </p:timing>
</p:sld>
</file>

<file path=ppt/slides/slide41.xml><?xml version="1.0" encoding="utf-8"?>
<p:sld xmlns:a="http://schemas.openxmlformats.org/drawingml/2006/main" xmlns:r="http://schemas.openxmlformats.org/officeDocument/2006/relationships" xmlns:p="http://schemas.openxmlformats.org/presentationml/2006/main">
  <p:cSld name="Slide 41&amp;si=41checked= 1 &amp; amp; version = 1.0.5checked=1&amp;version=1.0.5">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O_6_BD.90_1#def410913?vcp=1&amp;vop=1&amp;pid=e78e3e45d&amp;color=36,64,97&amp;vtp=1&amp;bt=1&amp;bbb=1&amp;hb=1"/>
              <p:cNvSpPr/>
              <p:nvPr/>
            </p:nvSpPr>
            <p:spPr>
              <a:xfrm>
                <a:off x="539496" y="1428450"/>
                <a:ext cx="11109960" cy="773240"/>
              </a:xfrm>
              <a:prstGeom prst="rect">
                <a:avLst/>
              </a:prstGeom>
              <a:noFill/>
              <a:ln/>
            </p:spPr>
            <p:txBody>
              <a:bodyPr wrap="none" lIns="0" tIns="0" rIns="0" bIns="0" rtlCol="0" anchor="t"/>
              <a:lstStyle/>
              <a:p>
                <a:pPr algn="l" latinLnBrk="1">
                  <a:lnSpc>
                    <a:spcPts val="3300"/>
                  </a:lnSpc>
                </a:pPr>
                <a:r>
                  <a:rPr lang="en-US" altLang="zh-CN" sz="1800" b="0" i="0" dirty="0">
                    <a:solidFill>
                      <a:srgbClr val="003760"/>
                    </a:solidFill>
                    <a:latin typeface="Times New Roman" pitchFamily="34" charset="0"/>
                    <a:ea typeface="微软雅黑" pitchFamily="34" charset="-122"/>
                    <a:cs typeface="Times New Roman" pitchFamily="34" charset="-120"/>
                  </a:rPr>
                  <a:t>（2）</a:t>
                </a:r>
                <a:r>
                  <a:rPr lang="en-US" altLang="zh-CN" sz="1800" b="0" i="0" dirty="0">
                    <a:solidFill>
                      <a:srgbClr val="244061"/>
                    </a:solidFill>
                    <a:latin typeface="Times New Roman" pitchFamily="34" charset="0"/>
                    <a:ea typeface="微软雅黑" pitchFamily="34" charset="-122"/>
                    <a:cs typeface="Times New Roman" pitchFamily="34" charset="-120"/>
                  </a:rPr>
                  <a:t>若商品</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𝐴</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的成本为2元/件，请根据调研结果确定该商品销售价格</a:t>
                </a:r>
                <a:r>
                  <a:rPr lang="en-US" altLang="zh-CN" sz="1800" b="0" i="0">
                    <a:solidFill>
                      <a:srgbClr val="244061"/>
                    </a:solidFill>
                    <a:latin typeface="Times New Roman" pitchFamily="34" charset="0"/>
                    <a:ea typeface="微软雅黑" pitchFamily="34" charset="-122"/>
                    <a:cs typeface="Times New Roman" pitchFamily="34" charset="-120"/>
                  </a:rPr>
                  <a:t>，使该商场每日销售该商品所获得的利润</a:t>
                </a:r>
              </a:p>
              <a:p>
                <a:pPr latinLnBrk="1">
                  <a:lnSpc>
                    <a:spcPts val="3100"/>
                  </a:lnSpc>
                </a:pPr>
                <a:r>
                  <a:rPr lang="en-US" altLang="zh-CN" b="0" i="0">
                    <a:solidFill>
                      <a:srgbClr val="244061"/>
                    </a:solidFill>
                    <a:latin typeface="Times New Roman" pitchFamily="34" charset="0"/>
                    <a:ea typeface="微软雅黑" pitchFamily="34" charset="-122"/>
                    <a:cs typeface="Times New Roman" pitchFamily="34" charset="-120"/>
                  </a:rPr>
                  <a:t>（</a:t>
                </a:r>
                <a:r>
                  <a:rPr lang="en-US" altLang="zh-CN" b="0" i="0" dirty="0">
                    <a:solidFill>
                      <a:srgbClr val="244061"/>
                    </a:solidFill>
                    <a:latin typeface="Times New Roman" pitchFamily="34" charset="0"/>
                    <a:ea typeface="微软雅黑" pitchFamily="34" charset="-122"/>
                    <a:cs typeface="Times New Roman" pitchFamily="34" charset="-120"/>
                  </a:rPr>
                  <a:t>单位：百元）最大.</a:t>
                </a:r>
                <a:endParaRPr lang="en-US" altLang="zh-CN" dirty="0"/>
              </a:p>
            </p:txBody>
          </p:sp>
        </mc:Choice>
        <mc:Fallback xmlns="">
          <p:sp>
            <p:nvSpPr>
              <p:cNvPr id="2" name="QO_6_BD.90_1#def410913?vcp=1&amp;vop=1&amp;pid=e78e3e45d&amp;color=36,64,97&amp;vtp=1&amp;bt=1&amp;bbb=1&amp;hb=1"/>
              <p:cNvSpPr>
                <a:spLocks noRot="1" noChangeAspect="1" noMove="1" noResize="1" noEditPoints="1" noAdjustHandles="1" noChangeArrowheads="1" noChangeShapeType="1" noTextEdit="1"/>
              </p:cNvSpPr>
              <p:nvPr/>
            </p:nvSpPr>
            <p:spPr>
              <a:xfrm>
                <a:off x="539496" y="1428450"/>
                <a:ext cx="11109960" cy="773240"/>
              </a:xfrm>
              <a:prstGeom prst="rect">
                <a:avLst/>
              </a:prstGeom>
              <a:blipFill>
                <a:blip r:embed="rId3"/>
                <a:stretch>
                  <a:fillRect l="-1317" r="-55" b="-18110"/>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3" name="QO_6_AN.91_1#def410913?vcp=1&amp;vop=1&amp;pid=e78e3e45d&amp;color=36,64,97&amp;vtp=1&amp;bbb=1"/>
              <p:cNvSpPr/>
              <p:nvPr/>
            </p:nvSpPr>
            <p:spPr>
              <a:xfrm>
                <a:off x="539496" y="2206579"/>
                <a:ext cx="11109960" cy="1192340"/>
              </a:xfrm>
              <a:prstGeom prst="rect">
                <a:avLst/>
              </a:prstGeom>
              <a:noFill/>
              <a:ln/>
            </p:spPr>
            <p:txBody>
              <a:bodyPr wrap="none" lIns="0" tIns="0" rIns="0" bIns="0" rtlCol="0" anchor="t"/>
              <a:lstStyle/>
              <a:p>
                <a:pPr algn="l" latinLnBrk="1">
                  <a:lnSpc>
                    <a:spcPts val="3300"/>
                  </a:lnSpc>
                </a:pPr>
                <a:r>
                  <a:rPr lang="en-US" altLang="zh-CN" sz="1800" b="0" i="0" dirty="0">
                    <a:solidFill>
                      <a:srgbClr val="6565FF"/>
                    </a:solidFill>
                    <a:latin typeface="Times New Roman" pitchFamily="34" charset="0"/>
                    <a:ea typeface="微软雅黑" pitchFamily="34" charset="-122"/>
                    <a:cs typeface="Times New Roman" pitchFamily="34" charset="-120"/>
                  </a:rPr>
                  <a:t>【解】商场每日销售该商品所获得的利润</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h</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𝑥</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𝑥</m:t>
                    </m:r>
                    <m:r>
                      <a:rPr lang="en-US" altLang="zh-CN" sz="1800" b="0" i="0">
                        <a:solidFill>
                          <a:srgbClr val="6565FF"/>
                        </a:solidFill>
                        <a:latin typeface="Cambria Math" pitchFamily="34" charset="0"/>
                        <a:ea typeface="Cambria Math" pitchFamily="34" charset="-122"/>
                        <a:cs typeface="Cambria Math" pitchFamily="34" charset="-120"/>
                      </a:rPr>
                      <m:t>−2)</m:t>
                    </m:r>
                    <m:r>
                      <a:rPr lang="en-US" altLang="zh-CN" sz="1800" b="0" i="0">
                        <a:solidFill>
                          <a:srgbClr val="6565FF"/>
                        </a:solidFill>
                        <a:latin typeface="Cambria Math" pitchFamily="34" charset="0"/>
                        <a:ea typeface="Cambria Math" pitchFamily="34" charset="-122"/>
                        <a:cs typeface="Cambria Math" pitchFamily="34" charset="-120"/>
                      </a:rPr>
                      <m:t>𝑔</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𝑥</m:t>
                    </m:r>
                    <m:r>
                      <a:rPr lang="en-US" altLang="zh-CN" sz="1800" b="0" i="0">
                        <a:solidFill>
                          <a:srgbClr val="6565FF"/>
                        </a:solidFill>
                        <a:latin typeface="Cambria Math" pitchFamily="34" charset="0"/>
                        <a:ea typeface="Cambria Math" pitchFamily="34" charset="-122"/>
                        <a:cs typeface="Cambria Math" pitchFamily="34" charset="-120"/>
                      </a:rPr>
                      <m:t>)=2+2(</m:t>
                    </m:r>
                    <m:r>
                      <a:rPr lang="en-US" altLang="zh-CN" sz="1800" b="0" i="0">
                        <a:solidFill>
                          <a:srgbClr val="6565FF"/>
                        </a:solidFill>
                        <a:latin typeface="Cambria Math" pitchFamily="34" charset="0"/>
                        <a:ea typeface="Cambria Math" pitchFamily="34" charset="-122"/>
                        <a:cs typeface="Cambria Math" pitchFamily="34" charset="-120"/>
                      </a:rPr>
                      <m:t>𝑥</m:t>
                    </m:r>
                    <m:r>
                      <a:rPr lang="en-US" altLang="zh-CN" sz="1800" b="0" i="0">
                        <a:solidFill>
                          <a:srgbClr val="6565FF"/>
                        </a:solidFill>
                        <a:latin typeface="Cambria Math" pitchFamily="34" charset="0"/>
                        <a:ea typeface="Cambria Math" pitchFamily="34" charset="-122"/>
                        <a:cs typeface="Cambria Math" pitchFamily="34" charset="-120"/>
                      </a:rPr>
                      <m:t>−5</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m:t>
                        </m:r>
                      </m:e>
                      <m:sup>
                        <m:r>
                          <a:rPr lang="en-US" altLang="zh-CN" sz="1800" b="0" i="0">
                            <a:solidFill>
                              <a:srgbClr val="6565FF"/>
                            </a:solidFill>
                            <a:latin typeface="Cambria Math" pitchFamily="34" charset="0"/>
                            <a:ea typeface="Cambria Math" pitchFamily="34" charset="-122"/>
                            <a:cs typeface="Cambria Math" pitchFamily="34" charset="-120"/>
                          </a:rPr>
                          <m:t>2</m:t>
                        </m:r>
                      </m:sup>
                    </m:sSup>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𝑥</m:t>
                    </m:r>
                    <m:r>
                      <a:rPr lang="en-US" altLang="zh-CN" sz="1800" b="0" i="0">
                        <a:solidFill>
                          <a:srgbClr val="6565FF"/>
                        </a:solidFill>
                        <a:latin typeface="Cambria Math" pitchFamily="34" charset="0"/>
                        <a:ea typeface="Cambria Math" pitchFamily="34" charset="-122"/>
                        <a:cs typeface="Cambria Math" pitchFamily="34" charset="-120"/>
                      </a:rPr>
                      <m:t>−2)(2&lt;</m:t>
                    </m:r>
                    <m:r>
                      <a:rPr lang="en-US" altLang="zh-CN" sz="1800" b="0" i="0">
                        <a:solidFill>
                          <a:srgbClr val="6565FF"/>
                        </a:solidFill>
                        <a:latin typeface="Cambria Math" pitchFamily="34" charset="0"/>
                        <a:ea typeface="Cambria Math" pitchFamily="34" charset="-122"/>
                        <a:cs typeface="Cambria Math" pitchFamily="34" charset="-120"/>
                      </a:rPr>
                      <m:t>𝑥</m:t>
                    </m:r>
                    <m:r>
                      <a:rPr lang="en-US" altLang="zh-CN" sz="1800" b="0" i="0">
                        <a:solidFill>
                          <a:srgbClr val="6565FF"/>
                        </a:solidFill>
                        <a:latin typeface="Cambria Math" pitchFamily="34" charset="0"/>
                        <a:ea typeface="Cambria Math" pitchFamily="34" charset="-122"/>
                        <a:cs typeface="Cambria Math" pitchFamily="34" charset="-120"/>
                      </a:rPr>
                      <m:t>&lt;5)</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3300"/>
                  </a:lnSpc>
                </a:pPr>
                <a:r>
                  <a:rPr lang="en-US" altLang="zh-CN" b="0" i="0">
                    <a:solidFill>
                      <a:srgbClr val="6565FF"/>
                    </a:solidFill>
                    <a:latin typeface="Times New Roman" pitchFamily="34" charset="0"/>
                    <a:ea typeface="微软雅黑" pitchFamily="34" charset="-122"/>
                    <a:cs typeface="Times New Roman" pitchFamily="34" charset="-120"/>
                  </a:rPr>
                  <a:t>所</a:t>
                </a:r>
                <a:r>
                  <a:rPr lang="en-US" altLang="zh-CN" sz="1800" b="0" i="0">
                    <a:solidFill>
                      <a:srgbClr val="6565FF"/>
                    </a:solidFill>
                    <a:latin typeface="Times New Roman" pitchFamily="34" charset="0"/>
                    <a:ea typeface="微软雅黑" pitchFamily="34" charset="-122"/>
                    <a:cs typeface="Times New Roman" pitchFamily="34" charset="-120"/>
                  </a:rPr>
                  <a:t>以</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h</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𝑥</m:t>
                    </m:r>
                    <m:r>
                      <a:rPr lang="en-US" altLang="zh-CN" sz="1800" b="0" i="0">
                        <a:solidFill>
                          <a:srgbClr val="6565FF"/>
                        </a:solidFill>
                        <a:latin typeface="Cambria Math" pitchFamily="34" charset="0"/>
                        <a:ea typeface="Cambria Math" pitchFamily="34" charset="-122"/>
                        <a:cs typeface="Cambria Math" pitchFamily="34" charset="-120"/>
                      </a:rPr>
                      <m:t>)=4(</m:t>
                    </m:r>
                    <m:r>
                      <a:rPr lang="en-US" altLang="zh-CN" sz="1800" b="0" i="0">
                        <a:solidFill>
                          <a:srgbClr val="6565FF"/>
                        </a:solidFill>
                        <a:latin typeface="Cambria Math" pitchFamily="34" charset="0"/>
                        <a:ea typeface="Cambria Math" pitchFamily="34" charset="-122"/>
                        <a:cs typeface="Cambria Math" pitchFamily="34" charset="-120"/>
                      </a:rPr>
                      <m:t>𝑥</m:t>
                    </m:r>
                    <m:r>
                      <a:rPr lang="en-US" altLang="zh-CN" sz="1800" b="0" i="0">
                        <a:solidFill>
                          <a:srgbClr val="6565FF"/>
                        </a:solidFill>
                        <a:latin typeface="Cambria Math" pitchFamily="34" charset="0"/>
                        <a:ea typeface="Cambria Math" pitchFamily="34" charset="-122"/>
                        <a:cs typeface="Cambria Math" pitchFamily="34" charset="-120"/>
                      </a:rPr>
                      <m:t>−5)(</m:t>
                    </m:r>
                    <m:r>
                      <a:rPr lang="en-US" altLang="zh-CN" sz="1800" b="0" i="0">
                        <a:solidFill>
                          <a:srgbClr val="6565FF"/>
                        </a:solidFill>
                        <a:latin typeface="Cambria Math" pitchFamily="34" charset="0"/>
                        <a:ea typeface="Cambria Math" pitchFamily="34" charset="-122"/>
                        <a:cs typeface="Cambria Math" pitchFamily="34" charset="-120"/>
                      </a:rPr>
                      <m:t>𝑥</m:t>
                    </m:r>
                    <m:r>
                      <a:rPr lang="en-US" altLang="zh-CN" sz="1800" b="0" i="0">
                        <a:solidFill>
                          <a:srgbClr val="6565FF"/>
                        </a:solidFill>
                        <a:latin typeface="Cambria Math" pitchFamily="34" charset="0"/>
                        <a:ea typeface="Cambria Math" pitchFamily="34" charset="-122"/>
                        <a:cs typeface="Cambria Math" pitchFamily="34" charset="-120"/>
                      </a:rPr>
                      <m:t>−2)+</m:t>
                    </m:r>
                    <m:r>
                      <m:rPr>
                        <m:nor/>
                      </m:rPr>
                      <a:rPr lang="en-US" altLang="zh-CN" sz="1800" b="0" i="0">
                        <a:solidFill>
                          <a:srgbClr val="6565FF"/>
                        </a:solidFill>
                        <a:latin typeface="Cambria Math" pitchFamily="34" charset="0"/>
                        <a:ea typeface="Cambria Math" pitchFamily="34" charset="-122"/>
                        <a:cs typeface="Cambria Math" pitchFamily="34" charset="-120"/>
                      </a:rPr>
                      <m:t> </m:t>
                    </m:r>
                    <m:r>
                      <a:rPr lang="en-US" altLang="zh-CN" sz="1800" b="0" i="0">
                        <a:solidFill>
                          <a:srgbClr val="6565FF"/>
                        </a:solidFill>
                        <a:latin typeface="Cambria Math" pitchFamily="34" charset="0"/>
                        <a:ea typeface="Cambria Math" pitchFamily="34" charset="-122"/>
                        <a:cs typeface="Cambria Math" pitchFamily="34" charset="-120"/>
                      </a:rPr>
                      <m:t>2(</m:t>
                    </m:r>
                    <m:r>
                      <a:rPr lang="en-US" altLang="zh-CN" sz="1800" b="0" i="0">
                        <a:solidFill>
                          <a:srgbClr val="6565FF"/>
                        </a:solidFill>
                        <a:latin typeface="Cambria Math" pitchFamily="34" charset="0"/>
                        <a:ea typeface="Cambria Math" pitchFamily="34" charset="-122"/>
                        <a:cs typeface="Cambria Math" pitchFamily="34" charset="-120"/>
                      </a:rPr>
                      <m:t>𝑥</m:t>
                    </m:r>
                    <m:r>
                      <a:rPr lang="en-US" altLang="zh-CN" sz="1800" b="0" i="0">
                        <a:solidFill>
                          <a:srgbClr val="6565FF"/>
                        </a:solidFill>
                        <a:latin typeface="Cambria Math" pitchFamily="34" charset="0"/>
                        <a:ea typeface="Cambria Math" pitchFamily="34" charset="-122"/>
                        <a:cs typeface="Cambria Math" pitchFamily="34" charset="-120"/>
                      </a:rPr>
                      <m:t>−5</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m:t>
                        </m:r>
                      </m:e>
                      <m:sup>
                        <m:r>
                          <a:rPr lang="en-US" altLang="zh-CN" sz="1800" b="0" i="0">
                            <a:solidFill>
                              <a:srgbClr val="6565FF"/>
                            </a:solidFill>
                            <a:latin typeface="Cambria Math" pitchFamily="34" charset="0"/>
                            <a:ea typeface="Cambria Math" pitchFamily="34" charset="-122"/>
                            <a:cs typeface="Cambria Math" pitchFamily="34" charset="-120"/>
                          </a:rPr>
                          <m:t>2</m:t>
                        </m:r>
                      </m:sup>
                    </m:sSup>
                    <m:r>
                      <a:rPr lang="en-US" altLang="zh-CN" sz="1800" b="0" i="0">
                        <a:solidFill>
                          <a:srgbClr val="6565FF"/>
                        </a:solidFill>
                        <a:latin typeface="Cambria Math" pitchFamily="34" charset="0"/>
                        <a:ea typeface="Cambria Math" pitchFamily="34" charset="-122"/>
                        <a:cs typeface="Cambria Math" pitchFamily="34" charset="-120"/>
                      </a:rPr>
                      <m:t>=6(</m:t>
                    </m:r>
                    <m:r>
                      <a:rPr lang="en-US" altLang="zh-CN" sz="1800" b="0" i="0">
                        <a:solidFill>
                          <a:srgbClr val="6565FF"/>
                        </a:solidFill>
                        <a:latin typeface="Cambria Math" pitchFamily="34" charset="0"/>
                        <a:ea typeface="Cambria Math" pitchFamily="34" charset="-122"/>
                        <a:cs typeface="Cambria Math" pitchFamily="34" charset="-120"/>
                      </a:rPr>
                      <m:t>𝑥</m:t>
                    </m:r>
                    <m:r>
                      <a:rPr lang="en-US" altLang="zh-CN" sz="1800" b="0" i="0">
                        <a:solidFill>
                          <a:srgbClr val="6565FF"/>
                        </a:solidFill>
                        <a:latin typeface="Cambria Math" pitchFamily="34" charset="0"/>
                        <a:ea typeface="Cambria Math" pitchFamily="34" charset="-122"/>
                        <a:cs typeface="Cambria Math" pitchFamily="34" charset="-120"/>
                      </a:rPr>
                      <m:t>−3)(</m:t>
                    </m:r>
                    <m:r>
                      <a:rPr lang="en-US" altLang="zh-CN" sz="1800" b="0" i="0">
                        <a:solidFill>
                          <a:srgbClr val="6565FF"/>
                        </a:solidFill>
                        <a:latin typeface="Cambria Math" pitchFamily="34" charset="0"/>
                        <a:ea typeface="Cambria Math" pitchFamily="34" charset="-122"/>
                        <a:cs typeface="Cambria Math" pitchFamily="34" charset="-120"/>
                      </a:rPr>
                      <m:t>𝑥</m:t>
                    </m:r>
                    <m:r>
                      <a:rPr lang="en-US" altLang="zh-CN" sz="1800" b="0" i="0">
                        <a:solidFill>
                          <a:srgbClr val="6565FF"/>
                        </a:solidFill>
                        <a:latin typeface="Cambria Math" pitchFamily="34" charset="0"/>
                        <a:ea typeface="Cambria Math" pitchFamily="34" charset="-122"/>
                        <a:cs typeface="Cambria Math" pitchFamily="34" charset="-120"/>
                      </a:rPr>
                      <m:t>−5).</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800" dirty="0"/>
              </a:p>
              <a:p>
                <a:pPr latinLnBrk="1">
                  <a:lnSpc>
                    <a:spcPts val="3100"/>
                  </a:lnSpc>
                </a:pPr>
                <a:r>
                  <a:rPr lang="en-US" altLang="zh-CN" b="0" i="0">
                    <a:solidFill>
                      <a:srgbClr val="6565FF"/>
                    </a:solidFill>
                    <a:latin typeface="Times New Roman" pitchFamily="34" charset="0"/>
                    <a:ea typeface="微软雅黑" pitchFamily="34" charset="-122"/>
                    <a:cs typeface="Times New Roman" pitchFamily="34" charset="-120"/>
                  </a:rPr>
                  <a:t>当</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𝑥</m:t>
                    </m:r>
                  </m:oMath>
                </a14:m>
                <a:r>
                  <a:rPr lang="en-US" altLang="zh-CN" sz="1800" b="0" i="0" dirty="0">
                    <a:solidFill>
                      <a:srgbClr val="6565FF"/>
                    </a:solidFill>
                    <a:latin typeface="Times New Roman" pitchFamily="34" charset="0"/>
                    <a:ea typeface="微软雅黑" pitchFamily="34" charset="-122"/>
                    <a:cs typeface="Times New Roman" pitchFamily="34" charset="-120"/>
                  </a:rPr>
                  <a:t>变化时，</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h</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𝑥</m:t>
                    </m:r>
                    <m:r>
                      <a:rPr lang="en-US" altLang="zh-CN" sz="1800" b="0" i="0">
                        <a:solidFill>
                          <a:srgbClr val="6565FF"/>
                        </a:solidFill>
                        <a:latin typeface="Cambria Math" pitchFamily="34" charset="0"/>
                        <a:ea typeface="Cambria Math" pitchFamily="34" charset="-122"/>
                        <a:cs typeface="Cambria Math" pitchFamily="34" charset="-120"/>
                      </a:rPr>
                      <m:t>)</m:t>
                    </m:r>
                  </m:oMath>
                </a14:m>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h</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𝑥</m:t>
                    </m:r>
                    <m:r>
                      <a:rPr lang="en-US" altLang="zh-CN" sz="1800" b="0" i="0">
                        <a:solidFill>
                          <a:srgbClr val="6565FF"/>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的变化情况如表所示.</a:t>
                </a:r>
                <a:endParaRPr lang="en-US" altLang="zh-CN" sz="1800" dirty="0"/>
              </a:p>
            </p:txBody>
          </p:sp>
        </mc:Choice>
        <mc:Fallback xmlns="">
          <p:sp>
            <p:nvSpPr>
              <p:cNvPr id="3" name="QO_6_AN.91_1#def410913?vcp=1&amp;vop=1&amp;pid=e78e3e45d&amp;color=36,64,97&amp;vtp=1&amp;bbb=1"/>
              <p:cNvSpPr>
                <a:spLocks noRot="1" noChangeAspect="1" noMove="1" noResize="1" noEditPoints="1" noAdjustHandles="1" noChangeArrowheads="1" noChangeShapeType="1" noTextEdit="1"/>
              </p:cNvSpPr>
              <p:nvPr/>
            </p:nvSpPr>
            <p:spPr>
              <a:xfrm>
                <a:off x="539496" y="2206579"/>
                <a:ext cx="11109960" cy="1192340"/>
              </a:xfrm>
              <a:prstGeom prst="rect">
                <a:avLst/>
              </a:prstGeom>
              <a:blipFill>
                <a:blip r:embed="rId4"/>
                <a:stretch>
                  <a:fillRect l="-1317" b="-11224"/>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graphicFrame>
            <p:nvGraphicFramePr>
              <p:cNvPr id="42" name="QO_6_AN.91_2#def410913?colgroup=12,12,8,12&amp;vcp=1&amp;vop=1&amp;pid=e78e3e45d&amp;color=36,64,97&amp;vtp=1&amp;bbb=1"/>
              <p:cNvGraphicFramePr>
                <a:graphicFrameLocks noGrp="1"/>
              </p:cNvGraphicFramePr>
              <p:nvPr>
                <p:extLst>
                  <p:ext uri="{D42A27DB-BD31-4B8C-83A1-F6EECF244321}">
                    <p14:modId xmlns:p14="http://schemas.microsoft.com/office/powerpoint/2010/main" val="1313919780"/>
                  </p:ext>
                </p:extLst>
              </p:nvPr>
            </p:nvGraphicFramePr>
            <p:xfrm>
              <a:off x="539496" y="3527379"/>
              <a:ext cx="11073384" cy="1169671"/>
            </p:xfrm>
            <a:graphic>
              <a:graphicData uri="http://schemas.openxmlformats.org/drawingml/2006/table">
                <a:tbl>
                  <a:tblPr/>
                  <a:tblGrid>
                    <a:gridCol w="3099816">
                      <a:extLst>
                        <a:ext uri="{9D8B030D-6E8A-4147-A177-3AD203B41FA5}">
                          <a16:colId xmlns:a16="http://schemas.microsoft.com/office/drawing/2014/main" val="20000"/>
                        </a:ext>
                      </a:extLst>
                    </a:gridCol>
                    <a:gridCol w="2990088">
                      <a:extLst>
                        <a:ext uri="{9D8B030D-6E8A-4147-A177-3AD203B41FA5}">
                          <a16:colId xmlns:a16="http://schemas.microsoft.com/office/drawing/2014/main" val="20001"/>
                        </a:ext>
                      </a:extLst>
                    </a:gridCol>
                    <a:gridCol w="1993392">
                      <a:extLst>
                        <a:ext uri="{9D8B030D-6E8A-4147-A177-3AD203B41FA5}">
                          <a16:colId xmlns:a16="http://schemas.microsoft.com/office/drawing/2014/main" val="20002"/>
                        </a:ext>
                      </a:extLst>
                    </a:gridCol>
                    <a:gridCol w="2990088">
                      <a:extLst>
                        <a:ext uri="{9D8B030D-6E8A-4147-A177-3AD203B41FA5}">
                          <a16:colId xmlns:a16="http://schemas.microsoft.com/office/drawing/2014/main" val="20003"/>
                        </a:ext>
                      </a:extLst>
                    </a:gridCol>
                  </a:tblGrid>
                  <a:tr h="389827">
                    <a:tc>
                      <a:txBody>
                        <a:bodyPr/>
                        <a:lstStyle/>
                        <a:p>
                          <a:pPr algn="ctr" latinLnBrk="1" hangingPunct="0">
                            <a:lnSpc>
                              <a:spcPts val="2600"/>
                            </a:lnSpc>
                          </a:pPr>
                          <a14:m>
                            <m:oMath xmlns:m="http://schemas.openxmlformats.org/officeDocument/2006/math">
                              <m:r>
                                <a:rPr lang="en-US" altLang="zh-CN" sz="1800" b="0" i="0" spc="-100">
                                  <a:solidFill>
                                    <a:srgbClr val="6565FF"/>
                                  </a:solidFill>
                                  <a:latin typeface="Cambria Math" pitchFamily="34" charset="0"/>
                                  <a:ea typeface="Cambria Math" pitchFamily="34" charset="-122"/>
                                  <a:cs typeface="Cambria Math" pitchFamily="34" charset="-120"/>
                                </a:rPr>
                                <m:t>𝑥</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600"/>
                            </a:lnSpc>
                          </a:pPr>
                          <a14:m>
                            <m:oMath xmlns:m="http://schemas.openxmlformats.org/officeDocument/2006/math">
                              <m:r>
                                <a:rPr lang="en-US" altLang="zh-CN" sz="1800" b="0" i="0" spc="-100">
                                  <a:solidFill>
                                    <a:srgbClr val="6565FF"/>
                                  </a:solidFill>
                                  <a:latin typeface="Cambria Math" pitchFamily="34" charset="0"/>
                                  <a:ea typeface="Cambria Math" pitchFamily="34" charset="-122"/>
                                  <a:cs typeface="Cambria Math" pitchFamily="34" charset="-120"/>
                                </a:rPr>
                                <m:t>(2,3)</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6565FF"/>
                              </a:solidFill>
                              <a:latin typeface="Times New Roman" pitchFamily="34" charset="0"/>
                              <a:ea typeface="微软雅黑" pitchFamily="34" charset="-122"/>
                              <a:cs typeface="Times New Roman" pitchFamily="34" charset="-120"/>
                            </a:rPr>
                            <a:t>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600"/>
                            </a:lnSpc>
                          </a:pPr>
                          <a14:m>
                            <m:oMath xmlns:m="http://schemas.openxmlformats.org/officeDocument/2006/math">
                              <m:r>
                                <a:rPr lang="en-US" altLang="zh-CN" sz="1800" b="0" i="0" spc="-100">
                                  <a:solidFill>
                                    <a:srgbClr val="6565FF"/>
                                  </a:solidFill>
                                  <a:latin typeface="Cambria Math" pitchFamily="34" charset="0"/>
                                  <a:ea typeface="Cambria Math" pitchFamily="34" charset="-122"/>
                                  <a:cs typeface="Cambria Math" pitchFamily="34" charset="-120"/>
                                </a:rPr>
                                <m:t>(3,5)</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389827">
                    <a:tc>
                      <a:txBody>
                        <a:bodyPr/>
                        <a:lstStyle/>
                        <a:p>
                          <a:pPr algn="ctr" latinLnBrk="1" hangingPunct="0">
                            <a:lnSpc>
                              <a:spcPts val="2600"/>
                            </a:lnSpc>
                          </a:pPr>
                          <a14:m>
                            <m:oMath xmlns:m="http://schemas.openxmlformats.org/officeDocument/2006/math">
                              <m:r>
                                <a:rPr lang="en-US" altLang="zh-CN" sz="1800" b="0" i="0" spc="-100">
                                  <a:solidFill>
                                    <a:srgbClr val="6565FF"/>
                                  </a:solidFill>
                                  <a:latin typeface="Cambria Math" pitchFamily="34" charset="0"/>
                                  <a:ea typeface="Cambria Math" pitchFamily="34" charset="-122"/>
                                  <a:cs typeface="Cambria Math" pitchFamily="34" charset="-120"/>
                                </a:rPr>
                                <m:t>h</m:t>
                              </m:r>
                              <m:r>
                                <a:rPr lang="en-US" altLang="zh-CN" sz="1800" b="0" i="0" spc="-100">
                                  <a:solidFill>
                                    <a:srgbClr val="6565FF"/>
                                  </a:solidFill>
                                  <a:latin typeface="Cambria Math" pitchFamily="34" charset="0"/>
                                  <a:ea typeface="Cambria Math" pitchFamily="34" charset="-122"/>
                                  <a:cs typeface="Cambria Math" pitchFamily="34" charset="-120"/>
                                </a:rPr>
                                <m:t>′(</m:t>
                              </m:r>
                              <m:r>
                                <a:rPr lang="en-US" altLang="zh-CN" sz="1800" b="0" i="0" spc="-100">
                                  <a:solidFill>
                                    <a:srgbClr val="6565FF"/>
                                  </a:solidFill>
                                  <a:latin typeface="Cambria Math" pitchFamily="34" charset="0"/>
                                  <a:ea typeface="Cambria Math" pitchFamily="34" charset="-122"/>
                                  <a:cs typeface="Cambria Math" pitchFamily="34" charset="-120"/>
                                </a:rPr>
                                <m:t>𝑥</m:t>
                              </m:r>
                              <m:r>
                                <a:rPr lang="en-US" altLang="zh-CN" sz="1800" b="0" i="0" spc="-100">
                                  <a:solidFill>
                                    <a:srgbClr val="6565FF"/>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600"/>
                            </a:lnSpc>
                          </a:pPr>
                          <a14:m>
                            <m:oMath xmlns:m="http://schemas.openxmlformats.org/officeDocument/2006/math">
                              <m:r>
                                <a:rPr lang="en-US" altLang="zh-CN" sz="1800" b="0" i="0" spc="-100">
                                  <a:solidFill>
                                    <a:srgbClr val="6565FF"/>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6565FF"/>
                              </a:solidFill>
                              <a:latin typeface="Times New Roman" pitchFamily="34" charset="0"/>
                              <a:ea typeface="微软雅黑" pitchFamily="34" charset="-122"/>
                              <a:cs typeface="Times New Roman" pitchFamily="34" charset="-120"/>
                            </a:rPr>
                            <a:t>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600"/>
                            </a:lnSpc>
                          </a:pPr>
                          <a14:m>
                            <m:oMath xmlns:m="http://schemas.openxmlformats.org/officeDocument/2006/math">
                              <m:r>
                                <a:rPr lang="en-US" altLang="zh-CN" sz="1800" b="0" i="0" spc="-100">
                                  <a:solidFill>
                                    <a:srgbClr val="6565FF"/>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390017">
                    <a:tc>
                      <a:txBody>
                        <a:bodyPr/>
                        <a:lstStyle/>
                        <a:p>
                          <a:pPr algn="ctr" latinLnBrk="1" hangingPunct="0">
                            <a:lnSpc>
                              <a:spcPts val="2600"/>
                            </a:lnSpc>
                          </a:pPr>
                          <a14:m>
                            <m:oMath xmlns:m="http://schemas.openxmlformats.org/officeDocument/2006/math">
                              <m:r>
                                <a:rPr lang="en-US" altLang="zh-CN" sz="1800" b="0" i="0" spc="-100">
                                  <a:solidFill>
                                    <a:srgbClr val="6565FF"/>
                                  </a:solidFill>
                                  <a:latin typeface="Cambria Math" pitchFamily="34" charset="0"/>
                                  <a:ea typeface="Cambria Math" pitchFamily="34" charset="-122"/>
                                  <a:cs typeface="Cambria Math" pitchFamily="34" charset="-120"/>
                                </a:rPr>
                                <m:t>h</m:t>
                              </m:r>
                              <m:r>
                                <a:rPr lang="en-US" altLang="zh-CN" sz="1800" b="0" i="0" spc="-100">
                                  <a:solidFill>
                                    <a:srgbClr val="6565FF"/>
                                  </a:solidFill>
                                  <a:latin typeface="Cambria Math" pitchFamily="34" charset="0"/>
                                  <a:ea typeface="Cambria Math" pitchFamily="34" charset="-122"/>
                                  <a:cs typeface="Cambria Math" pitchFamily="34" charset="-120"/>
                                </a:rPr>
                                <m:t>(</m:t>
                              </m:r>
                              <m:r>
                                <a:rPr lang="en-US" altLang="zh-CN" sz="1800" b="0" i="0" spc="-100">
                                  <a:solidFill>
                                    <a:srgbClr val="6565FF"/>
                                  </a:solidFill>
                                  <a:latin typeface="Cambria Math" pitchFamily="34" charset="0"/>
                                  <a:ea typeface="Cambria Math" pitchFamily="34" charset="-122"/>
                                  <a:cs typeface="Cambria Math" pitchFamily="34" charset="-120"/>
                                </a:rPr>
                                <m:t>𝑥</m:t>
                              </m:r>
                              <m:r>
                                <a:rPr lang="en-US" altLang="zh-CN" sz="1800" b="0" i="0" spc="-100">
                                  <a:solidFill>
                                    <a:srgbClr val="6565FF"/>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6565FF"/>
                              </a:solidFill>
                              <a:latin typeface="Times New Roman" pitchFamily="34" charset="0"/>
                              <a:ea typeface="微软雅黑" pitchFamily="34" charset="-122"/>
                              <a:cs typeface="Times New Roman" pitchFamily="34" charset="-120"/>
                            </a:rPr>
                            <a:t>单调递增</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6565FF"/>
                              </a:solidFill>
                              <a:latin typeface="Times New Roman" pitchFamily="34" charset="0"/>
                              <a:ea typeface="微软雅黑" pitchFamily="34" charset="-122"/>
                              <a:cs typeface="Times New Roman" pitchFamily="34" charset="-120"/>
                            </a:rPr>
                            <a:t>极大值</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6565FF"/>
                              </a:solidFill>
                              <a:latin typeface="Times New Roman" pitchFamily="34" charset="0"/>
                              <a:ea typeface="微软雅黑" pitchFamily="34" charset="-122"/>
                              <a:cs typeface="Times New Roman" pitchFamily="34" charset="-120"/>
                            </a:rPr>
                            <a:t>单调递减</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bl>
              </a:graphicData>
            </a:graphic>
          </p:graphicFrame>
        </mc:Choice>
        <mc:Fallback xmlns="">
          <p:graphicFrame>
            <p:nvGraphicFramePr>
              <p:cNvPr id="42" name="QO_6_AN.91_2#def410913?colgroup=12,12,8,12&amp;vcp=1&amp;vop=1&amp;pid=e78e3e45d&amp;color=36,64,97&amp;vtp=1&amp;bbb=1"/>
              <p:cNvGraphicFramePr>
                <a:graphicFrameLocks noGrp="1"/>
              </p:cNvGraphicFramePr>
              <p:nvPr>
                <p:extLst>
                  <p:ext uri="{D42A27DB-BD31-4B8C-83A1-F6EECF244321}">
                    <p14:modId xmlns:p14="http://schemas.microsoft.com/office/powerpoint/2010/main" val="1313919780"/>
                  </p:ext>
                </p:extLst>
              </p:nvPr>
            </p:nvGraphicFramePr>
            <p:xfrm>
              <a:off x="539496" y="3527379"/>
              <a:ext cx="11073384" cy="1169671"/>
            </p:xfrm>
            <a:graphic>
              <a:graphicData uri="http://schemas.openxmlformats.org/drawingml/2006/table">
                <a:tbl>
                  <a:tblPr/>
                  <a:tblGrid>
                    <a:gridCol w="3099816">
                      <a:extLst>
                        <a:ext uri="{9D8B030D-6E8A-4147-A177-3AD203B41FA5}">
                          <a16:colId xmlns:a16="http://schemas.microsoft.com/office/drawing/2014/main" val="20000"/>
                        </a:ext>
                      </a:extLst>
                    </a:gridCol>
                    <a:gridCol w="2990088">
                      <a:extLst>
                        <a:ext uri="{9D8B030D-6E8A-4147-A177-3AD203B41FA5}">
                          <a16:colId xmlns:a16="http://schemas.microsoft.com/office/drawing/2014/main" val="20001"/>
                        </a:ext>
                      </a:extLst>
                    </a:gridCol>
                    <a:gridCol w="1993392">
                      <a:extLst>
                        <a:ext uri="{9D8B030D-6E8A-4147-A177-3AD203B41FA5}">
                          <a16:colId xmlns:a16="http://schemas.microsoft.com/office/drawing/2014/main" val="20002"/>
                        </a:ext>
                      </a:extLst>
                    </a:gridCol>
                    <a:gridCol w="2990088">
                      <a:extLst>
                        <a:ext uri="{9D8B030D-6E8A-4147-A177-3AD203B41FA5}">
                          <a16:colId xmlns:a16="http://schemas.microsoft.com/office/drawing/2014/main" val="20003"/>
                        </a:ext>
                      </a:extLst>
                    </a:gridCol>
                  </a:tblGrid>
                  <a:tr h="389827">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5"/>
                          <a:stretch>
                            <a:fillRect l="-196" t="-1563" r="-257367" b="-226563"/>
                          </a:stretch>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5"/>
                          <a:stretch>
                            <a:fillRect l="-104082" t="-1563" r="-167347" b="-226563"/>
                          </a:stretch>
                        </a:blipFill>
                      </a:tcPr>
                    </a:tc>
                    <a:tc>
                      <a:txBody>
                        <a:bodyPr/>
                        <a:lstStyle/>
                        <a:p>
                          <a:pPr algn="ctr" latinLnBrk="1" hangingPunct="0">
                            <a:lnSpc>
                              <a:spcPts val="2700"/>
                            </a:lnSpc>
                          </a:pPr>
                          <a:r>
                            <a:rPr lang="en-US" altLang="zh-CN" sz="1800" b="0" i="0" dirty="0">
                              <a:solidFill>
                                <a:srgbClr val="6565FF"/>
                              </a:solidFill>
                              <a:latin typeface="Times New Roman" pitchFamily="34" charset="0"/>
                              <a:ea typeface="微软雅黑" pitchFamily="34" charset="-122"/>
                              <a:cs typeface="Times New Roman" pitchFamily="34" charset="-120"/>
                            </a:rPr>
                            <a:t>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5"/>
                          <a:stretch>
                            <a:fillRect l="-270265" t="-1563" r="-407" b="-226563"/>
                          </a:stretch>
                        </a:blipFill>
                      </a:tcPr>
                    </a:tc>
                    <a:extLst>
                      <a:ext uri="{0D108BD9-81ED-4DB2-BD59-A6C34878D82A}">
                        <a16:rowId xmlns:a16="http://schemas.microsoft.com/office/drawing/2014/main" val="10000"/>
                      </a:ext>
                    </a:extLst>
                  </a:tr>
                  <a:tr h="389827">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5"/>
                          <a:stretch>
                            <a:fillRect l="-196" t="-100000" r="-257367" b="-123077"/>
                          </a:stretch>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5"/>
                          <a:stretch>
                            <a:fillRect l="-104082" t="-100000" r="-167347" b="-123077"/>
                          </a:stretch>
                        </a:blipFill>
                      </a:tcPr>
                    </a:tc>
                    <a:tc>
                      <a:txBody>
                        <a:bodyPr/>
                        <a:lstStyle/>
                        <a:p>
                          <a:pPr algn="ctr" latinLnBrk="1" hangingPunct="0">
                            <a:lnSpc>
                              <a:spcPts val="2700"/>
                            </a:lnSpc>
                          </a:pPr>
                          <a:r>
                            <a:rPr lang="en-US" altLang="zh-CN" sz="1800" b="0" i="0" dirty="0">
                              <a:solidFill>
                                <a:srgbClr val="6565FF"/>
                              </a:solidFill>
                              <a:latin typeface="Times New Roman" pitchFamily="34" charset="0"/>
                              <a:ea typeface="微软雅黑" pitchFamily="34" charset="-122"/>
                              <a:cs typeface="Times New Roman" pitchFamily="34" charset="-120"/>
                            </a:rPr>
                            <a:t>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5"/>
                          <a:stretch>
                            <a:fillRect l="-270265" t="-100000" r="-407" b="-123077"/>
                          </a:stretch>
                        </a:blipFill>
                      </a:tcPr>
                    </a:tc>
                    <a:extLst>
                      <a:ext uri="{0D108BD9-81ED-4DB2-BD59-A6C34878D82A}">
                        <a16:rowId xmlns:a16="http://schemas.microsoft.com/office/drawing/2014/main" val="10001"/>
                      </a:ext>
                    </a:extLst>
                  </a:tr>
                  <a:tr h="390017">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5"/>
                          <a:stretch>
                            <a:fillRect l="-196" t="-203125" r="-257367" b="-25000"/>
                          </a:stretch>
                        </a:blipFill>
                      </a:tcPr>
                    </a:tc>
                    <a:tc>
                      <a:txBody>
                        <a:bodyPr/>
                        <a:lstStyle/>
                        <a:p>
                          <a:pPr algn="ctr" latinLnBrk="1" hangingPunct="0">
                            <a:lnSpc>
                              <a:spcPts val="2700"/>
                            </a:lnSpc>
                          </a:pPr>
                          <a:r>
                            <a:rPr lang="en-US" altLang="zh-CN" sz="1800" b="0" i="0" dirty="0">
                              <a:solidFill>
                                <a:srgbClr val="6565FF"/>
                              </a:solidFill>
                              <a:latin typeface="Times New Roman" pitchFamily="34" charset="0"/>
                              <a:ea typeface="微软雅黑" pitchFamily="34" charset="-122"/>
                              <a:cs typeface="Times New Roman" pitchFamily="34" charset="-120"/>
                            </a:rPr>
                            <a:t>单调递增</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6565FF"/>
                              </a:solidFill>
                              <a:latin typeface="Times New Roman" pitchFamily="34" charset="0"/>
                              <a:ea typeface="微软雅黑" pitchFamily="34" charset="-122"/>
                              <a:cs typeface="Times New Roman" pitchFamily="34" charset="-120"/>
                            </a:rPr>
                            <a:t>极大值</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6565FF"/>
                              </a:solidFill>
                              <a:latin typeface="Times New Roman" pitchFamily="34" charset="0"/>
                              <a:ea typeface="微软雅黑" pitchFamily="34" charset="-122"/>
                              <a:cs typeface="Times New Roman" pitchFamily="34" charset="-120"/>
                            </a:rPr>
                            <a:t>单调递减</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bl>
              </a:graphicData>
            </a:graphic>
          </p:graphicFrame>
        </mc:Fallback>
      </mc:AlternateContent>
      <mc:AlternateContent xmlns:mc="http://schemas.openxmlformats.org/markup-compatibility/2006" xmlns:a14="http://schemas.microsoft.com/office/drawing/2010/main">
        <mc:Choice Requires="a14">
          <p:sp>
            <p:nvSpPr>
              <p:cNvPr id="5" name="QO_6_AN.91_3#def410913?vcp=1&amp;vop=1&amp;pid=e78e3e45d&amp;color=36,64,97&amp;vtp=1&amp;bbb=1&amp;hb=1"/>
              <p:cNvSpPr/>
              <p:nvPr/>
            </p:nvSpPr>
            <p:spPr>
              <a:xfrm>
                <a:off x="539496" y="4835479"/>
                <a:ext cx="11109960" cy="773240"/>
              </a:xfrm>
              <a:prstGeom prst="rect">
                <a:avLst/>
              </a:prstGeom>
              <a:noFill/>
              <a:ln/>
            </p:spPr>
            <p:txBody>
              <a:bodyPr wrap="none" lIns="0" tIns="0" rIns="0" bIns="0" rtlCol="0" anchor="t"/>
              <a:lstStyle/>
              <a:p>
                <a:pPr algn="l" latinLnBrk="1">
                  <a:lnSpc>
                    <a:spcPts val="3300"/>
                  </a:lnSpc>
                </a:pPr>
                <a:r>
                  <a:rPr lang="en-US" altLang="zh-CN" sz="1800" b="0" i="0" dirty="0">
                    <a:solidFill>
                      <a:srgbClr val="6565FF"/>
                    </a:solidFill>
                    <a:latin typeface="Times New Roman" pitchFamily="34" charset="0"/>
                    <a:ea typeface="微软雅黑" pitchFamily="34" charset="-122"/>
                    <a:cs typeface="Times New Roman" pitchFamily="34" charset="-120"/>
                  </a:rPr>
                  <a:t>由表可得，</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𝑥</m:t>
                    </m:r>
                    <m:r>
                      <a:rPr lang="en-US" altLang="zh-CN" sz="1800" b="0" i="0">
                        <a:solidFill>
                          <a:srgbClr val="6565FF"/>
                        </a:solidFill>
                        <a:latin typeface="Cambria Math" pitchFamily="34" charset="0"/>
                        <a:ea typeface="Cambria Math" pitchFamily="34" charset="-122"/>
                        <a:cs typeface="Cambria Math" pitchFamily="34" charset="-120"/>
                      </a:rPr>
                      <m:t>=3</m:t>
                    </m:r>
                  </m:oMath>
                </a14:m>
                <a:r>
                  <a:rPr lang="en-US" altLang="zh-CN" sz="1800" b="0" i="0" dirty="0">
                    <a:solidFill>
                      <a:srgbClr val="6565FF"/>
                    </a:solidFill>
                    <a:latin typeface="Times New Roman" pitchFamily="34" charset="0"/>
                    <a:ea typeface="微软雅黑" pitchFamily="34" charset="-122"/>
                    <a:cs typeface="Times New Roman" pitchFamily="34" charset="-120"/>
                  </a:rPr>
                  <a:t>是函数</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h</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𝑥</m:t>
                    </m:r>
                    <m:r>
                      <a:rPr lang="en-US" altLang="zh-CN" sz="1800" b="0" i="0">
                        <a:solidFill>
                          <a:srgbClr val="6565FF"/>
                        </a:solidFill>
                        <a:latin typeface="Cambria Math" pitchFamily="34" charset="0"/>
                        <a:ea typeface="Cambria Math" pitchFamily="34" charset="-122"/>
                        <a:cs typeface="Cambria Math" pitchFamily="34" charset="-120"/>
                      </a:rPr>
                      <m:t>)</m:t>
                    </m:r>
                  </m:oMath>
                </a14:m>
                <a:r>
                  <a:rPr lang="en-US" altLang="zh-CN" sz="1800" b="0" i="0" dirty="0">
                    <a:solidFill>
                      <a:srgbClr val="6565FF"/>
                    </a:solidFill>
                    <a:latin typeface="Times New Roman" pitchFamily="34" charset="0"/>
                    <a:ea typeface="微软雅黑" pitchFamily="34" charset="-122"/>
                    <a:cs typeface="Times New Roman" pitchFamily="34" charset="-120"/>
                  </a:rPr>
                  <a:t>在区间</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(2,5)</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上的极大值点，也是最大值点，故销售价格为3元/件时</a:t>
                </a:r>
                <a:r>
                  <a:rPr lang="en-US" altLang="zh-CN" sz="1800" b="0" i="0">
                    <a:solidFill>
                      <a:srgbClr val="6565FF"/>
                    </a:solidFill>
                    <a:latin typeface="Times New Roman" pitchFamily="34" charset="0"/>
                    <a:ea typeface="微软雅黑" pitchFamily="34" charset="-122"/>
                    <a:cs typeface="Times New Roman" pitchFamily="34" charset="-120"/>
                  </a:rPr>
                  <a:t>，该商场每日销</a:t>
                </a:r>
              </a:p>
              <a:p>
                <a:pPr latinLnBrk="1">
                  <a:lnSpc>
                    <a:spcPts val="3100"/>
                  </a:lnSpc>
                </a:pPr>
                <a:r>
                  <a:rPr lang="en-US" altLang="zh-CN" b="0" i="0">
                    <a:solidFill>
                      <a:srgbClr val="6565FF"/>
                    </a:solidFill>
                    <a:latin typeface="Times New Roman" pitchFamily="34" charset="0"/>
                    <a:ea typeface="微软雅黑" pitchFamily="34" charset="-122"/>
                    <a:cs typeface="Times New Roman" pitchFamily="34" charset="-120"/>
                  </a:rPr>
                  <a:t>售该商品所获得的利润最大</a:t>
                </a:r>
                <a:r>
                  <a:rPr lang="en-US" altLang="zh-CN" b="0" i="0" dirty="0">
                    <a:solidFill>
                      <a:srgbClr val="6565FF"/>
                    </a:solidFill>
                    <a:latin typeface="Times New Roman" pitchFamily="34" charset="0"/>
                    <a:ea typeface="微软雅黑" pitchFamily="34" charset="-122"/>
                    <a:cs typeface="Times New Roman" pitchFamily="34" charset="-120"/>
                  </a:rPr>
                  <a:t>.</a:t>
                </a:r>
                <a:endParaRPr lang="en-US" altLang="zh-CN" dirty="0"/>
              </a:p>
            </p:txBody>
          </p:sp>
        </mc:Choice>
        <mc:Fallback xmlns="">
          <p:sp>
            <p:nvSpPr>
              <p:cNvPr id="5" name="QO_6_AN.91_3#def410913?vcp=1&amp;vop=1&amp;pid=e78e3e45d&amp;color=36,64,97&amp;vtp=1&amp;bbb=1&amp;hb=1"/>
              <p:cNvSpPr>
                <a:spLocks noRot="1" noChangeAspect="1" noMove="1" noResize="1" noEditPoints="1" noAdjustHandles="1" noChangeArrowheads="1" noChangeShapeType="1" noTextEdit="1"/>
              </p:cNvSpPr>
              <p:nvPr/>
            </p:nvSpPr>
            <p:spPr>
              <a:xfrm>
                <a:off x="539496" y="4835479"/>
                <a:ext cx="11109960" cy="773240"/>
              </a:xfrm>
              <a:prstGeom prst="rect">
                <a:avLst/>
              </a:prstGeom>
              <a:blipFill>
                <a:blip r:embed="rId6"/>
                <a:stretch>
                  <a:fillRect l="-1317" r="-933" b="-18110"/>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anim calcmode="lin" valueType="num">
                                      <p:cBhvr>
                                        <p:cTn id="8" dur="500" fill="hold"/>
                                        <p:tgtEl>
                                          <p:spTgt spid="3">
                                            <p:bg/>
                                          </p:spTgt>
                                        </p:tgtEl>
                                        <p:attrNameLst>
                                          <p:attrName>ppt_x</p:attrName>
                                        </p:attrNameLst>
                                      </p:cBhvr>
                                      <p:tavLst>
                                        <p:tav tm="0">
                                          <p:val>
                                            <p:strVal val="#ppt_x"/>
                                          </p:val>
                                        </p:tav>
                                        <p:tav tm="100000">
                                          <p:val>
                                            <p:strVal val="#ppt_x"/>
                                          </p:val>
                                        </p:tav>
                                      </p:tavLst>
                                    </p:anim>
                                    <p:anim calcmode="lin" valueType="num">
                                      <p:cBhvr>
                                        <p:cTn id="9" dur="500" fill="hold"/>
                                        <p:tgtEl>
                                          <p:spTgt spid="3">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500"/>
                                        <p:tgtEl>
                                          <p:spTgt spid="3">
                                            <p:txEl>
                                              <p:pRg st="0" end="0"/>
                                            </p:txEl>
                                          </p:spTgt>
                                        </p:tgtEl>
                                      </p:cBhvr>
                                    </p:animEffect>
                                    <p:anim calcmode="lin" valueType="num">
                                      <p:cBhvr>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3">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fade">
                                      <p:cBhvr>
                                        <p:cTn id="17" dur="500"/>
                                        <p:tgtEl>
                                          <p:spTgt spid="3">
                                            <p:txEl>
                                              <p:pRg st="1" end="1"/>
                                            </p:txEl>
                                          </p:spTgt>
                                        </p:tgtEl>
                                      </p:cBhvr>
                                    </p:animEffect>
                                    <p:anim calcmode="lin" valueType="num">
                                      <p:cBhvr>
                                        <p:cTn id="18"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3">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fade">
                                      <p:cBhvr>
                                        <p:cTn id="22" dur="500"/>
                                        <p:tgtEl>
                                          <p:spTgt spid="3">
                                            <p:txEl>
                                              <p:pRg st="2" end="2"/>
                                            </p:txEl>
                                          </p:spTgt>
                                        </p:tgtEl>
                                      </p:cBhvr>
                                    </p:animEffect>
                                    <p:anim calcmode="lin" valueType="num">
                                      <p:cBhvr>
                                        <p:cTn id="2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3">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nodeType="withEffect">
                                  <p:stCondLst>
                                    <p:cond delay="0"/>
                                  </p:stCondLst>
                                  <p:childTnLst>
                                    <p:set>
                                      <p:cBhvr>
                                        <p:cTn id="26" dur="1" fill="hold">
                                          <p:stCondLst>
                                            <p:cond delay="0"/>
                                          </p:stCondLst>
                                        </p:cTn>
                                        <p:tgtEl>
                                          <p:spTgt spid="42"/>
                                        </p:tgtEl>
                                        <p:attrNameLst>
                                          <p:attrName>style.visibility</p:attrName>
                                        </p:attrNameLst>
                                      </p:cBhvr>
                                      <p:to>
                                        <p:strVal val="visible"/>
                                      </p:to>
                                    </p:set>
                                    <p:animEffect transition="in" filter="fade">
                                      <p:cBhvr>
                                        <p:cTn id="27" dur="500"/>
                                        <p:tgtEl>
                                          <p:spTgt spid="42"/>
                                        </p:tgtEl>
                                      </p:cBhvr>
                                    </p:animEffect>
                                    <p:anim calcmode="lin" valueType="num">
                                      <p:cBhvr>
                                        <p:cTn id="28" dur="500" fill="hold"/>
                                        <p:tgtEl>
                                          <p:spTgt spid="42"/>
                                        </p:tgtEl>
                                        <p:attrNameLst>
                                          <p:attrName>ppt_x</p:attrName>
                                        </p:attrNameLst>
                                      </p:cBhvr>
                                      <p:tavLst>
                                        <p:tav tm="0">
                                          <p:val>
                                            <p:strVal val="#ppt_x"/>
                                          </p:val>
                                        </p:tav>
                                        <p:tav tm="100000">
                                          <p:val>
                                            <p:strVal val="#ppt_x"/>
                                          </p:val>
                                        </p:tav>
                                      </p:tavLst>
                                    </p:anim>
                                    <p:anim calcmode="lin" valueType="num">
                                      <p:cBhvr>
                                        <p:cTn id="29" dur="500" fill="hold"/>
                                        <p:tgtEl>
                                          <p:spTgt spid="42"/>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5">
                                            <p:bg/>
                                          </p:spTgt>
                                        </p:tgtEl>
                                        <p:attrNameLst>
                                          <p:attrName>style.visibility</p:attrName>
                                        </p:attrNameLst>
                                      </p:cBhvr>
                                      <p:to>
                                        <p:strVal val="visible"/>
                                      </p:to>
                                    </p:set>
                                    <p:animEffect transition="in" filter="fade">
                                      <p:cBhvr>
                                        <p:cTn id="32" dur="500"/>
                                        <p:tgtEl>
                                          <p:spTgt spid="5">
                                            <p:bg/>
                                          </p:spTgt>
                                        </p:tgtEl>
                                      </p:cBhvr>
                                    </p:animEffect>
                                    <p:anim calcmode="lin" valueType="num">
                                      <p:cBhvr>
                                        <p:cTn id="33" dur="500" fill="hold"/>
                                        <p:tgtEl>
                                          <p:spTgt spid="5">
                                            <p:bg/>
                                          </p:spTgt>
                                        </p:tgtEl>
                                        <p:attrNameLst>
                                          <p:attrName>ppt_x</p:attrName>
                                        </p:attrNameLst>
                                      </p:cBhvr>
                                      <p:tavLst>
                                        <p:tav tm="0">
                                          <p:val>
                                            <p:strVal val="#ppt_x"/>
                                          </p:val>
                                        </p:tav>
                                        <p:tav tm="100000">
                                          <p:val>
                                            <p:strVal val="#ppt_x"/>
                                          </p:val>
                                        </p:tav>
                                      </p:tavLst>
                                    </p:anim>
                                    <p:anim calcmode="lin" valueType="num">
                                      <p:cBhvr>
                                        <p:cTn id="34" dur="500" fill="hold"/>
                                        <p:tgtEl>
                                          <p:spTgt spid="5">
                                            <p:bg/>
                                          </p:spTgt>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5">
                                            <p:txEl>
                                              <p:pRg st="0" end="0"/>
                                            </p:txEl>
                                          </p:spTgt>
                                        </p:tgtEl>
                                        <p:attrNameLst>
                                          <p:attrName>style.visibility</p:attrName>
                                        </p:attrNameLst>
                                      </p:cBhvr>
                                      <p:to>
                                        <p:strVal val="visible"/>
                                      </p:to>
                                    </p:set>
                                    <p:animEffect transition="in" filter="fade">
                                      <p:cBhvr>
                                        <p:cTn id="37" dur="500"/>
                                        <p:tgtEl>
                                          <p:spTgt spid="5">
                                            <p:txEl>
                                              <p:pRg st="0" end="0"/>
                                            </p:txEl>
                                          </p:spTgt>
                                        </p:tgtEl>
                                      </p:cBhvr>
                                    </p:animEffect>
                                    <p:anim calcmode="lin" valueType="num">
                                      <p:cBhvr>
                                        <p:cTn id="38"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39" dur="500" fill="hold"/>
                                        <p:tgtEl>
                                          <p:spTgt spid="5">
                                            <p:txEl>
                                              <p:pRg st="0" end="0"/>
                                            </p:txEl>
                                          </p:spTgt>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5">
                                            <p:txEl>
                                              <p:pRg st="1" end="1"/>
                                            </p:txEl>
                                          </p:spTgt>
                                        </p:tgtEl>
                                        <p:attrNameLst>
                                          <p:attrName>style.visibility</p:attrName>
                                        </p:attrNameLst>
                                      </p:cBhvr>
                                      <p:to>
                                        <p:strVal val="visible"/>
                                      </p:to>
                                    </p:set>
                                    <p:animEffect transition="in" filter="fade">
                                      <p:cBhvr>
                                        <p:cTn id="42" dur="500"/>
                                        <p:tgtEl>
                                          <p:spTgt spid="5">
                                            <p:txEl>
                                              <p:pRg st="1" end="1"/>
                                            </p:txEl>
                                          </p:spTgt>
                                        </p:tgtEl>
                                      </p:cBhvr>
                                    </p:animEffect>
                                    <p:anim calcmode="lin" valueType="num">
                                      <p:cBhvr>
                                        <p:cTn id="43"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44" dur="500" fill="hold"/>
                                        <p:tgtEl>
                                          <p:spTgt spid="5">
                                            <p:txEl>
                                              <p:pRg st="1" end="1"/>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42.xml><?xml version="1.0" encoding="utf-8"?>
<p:sld xmlns:a="http://schemas.openxmlformats.org/drawingml/2006/main" xmlns:r="http://schemas.openxmlformats.org/officeDocument/2006/relationships" xmlns:p="http://schemas.openxmlformats.org/presentationml/2006/main">
  <p:cSld name="Slide 42&amp;si=42checked= 1 &amp; amp; version = 1.0.5checked=1&amp;version=1.0.5">
    <p:spTree>
      <p:nvGrpSpPr>
        <p:cNvPr id="1" name=""/>
        <p:cNvGrpSpPr/>
        <p:nvPr/>
      </p:nvGrpSpPr>
      <p:grpSpPr>
        <a:xfrm>
          <a:off x="0" y="0"/>
          <a:ext cx="0" cy="0"/>
          <a:chOff x="0" y="0"/>
          <a:chExt cx="0" cy="0"/>
        </a:xfrm>
      </p:grpSpPr>
      <p:sp>
        <p:nvSpPr>
          <p:cNvPr id="2" name="C_4_BD#362d52d59?vcp=1&amp;pid=b7fc75dcf&amp;color=0,55,96&amp;vtp=1&amp;bt=1&amp;bbb=1"/>
          <p:cNvSpPr/>
          <p:nvPr/>
        </p:nvSpPr>
        <p:spPr>
          <a:xfrm>
            <a:off x="539496" y="828000"/>
            <a:ext cx="11109960" cy="895096"/>
          </a:xfrm>
          <a:prstGeom prst="rect">
            <a:avLst/>
          </a:prstGeom>
          <a:noFill/>
          <a:ln/>
        </p:spPr>
        <p:txBody>
          <a:bodyPr wrap="none" lIns="0" tIns="0" rIns="0" bIns="0" rtlCol="0" anchor="t"/>
          <a:lstStyle/>
          <a:p>
            <a:pPr algn="ctr" latinLnBrk="1">
              <a:lnSpc>
                <a:spcPts val="4200"/>
              </a:lnSpc>
            </a:pPr>
            <a:r>
              <a:rPr lang="en-US" altLang="zh-CN" sz="2400" b="1" i="0" dirty="0">
                <a:solidFill>
                  <a:srgbClr val="003760"/>
                </a:solidFill>
                <a:latin typeface="Times New Roman" pitchFamily="34" charset="0"/>
                <a:ea typeface="微软雅黑" pitchFamily="34" charset="-122"/>
                <a:cs typeface="Times New Roman" pitchFamily="34" charset="-120"/>
              </a:rPr>
              <a:t>C组</a:t>
            </a:r>
            <a:r>
              <a:rPr lang="en-US" altLang="zh-CN" sz="2400" b="1" i="0" dirty="0">
                <a:solidFill>
                  <a:srgbClr val="003760"/>
                </a:solidFill>
                <a:latin typeface="SimSun" pitchFamily="34" charset="0"/>
                <a:ea typeface="SimSun" pitchFamily="34" charset="-122"/>
                <a:cs typeface="SimSun" pitchFamily="34" charset="-120"/>
              </a:rPr>
              <a:t> </a:t>
            </a:r>
            <a:r>
              <a:rPr lang="en-US" altLang="zh-CN" sz="2400" b="1" i="0" dirty="0">
                <a:solidFill>
                  <a:srgbClr val="003760"/>
                </a:solidFill>
                <a:latin typeface="Times New Roman" pitchFamily="34" charset="0"/>
                <a:ea typeface="微软雅黑" pitchFamily="34" charset="-122"/>
                <a:cs typeface="Times New Roman" pitchFamily="34" charset="-120"/>
              </a:rPr>
              <a:t>新素养</a:t>
            </a:r>
            <a:r>
              <a:rPr lang="en-US" altLang="zh-CN" sz="2400" b="1" i="0" dirty="0">
                <a:solidFill>
                  <a:srgbClr val="003760"/>
                </a:solidFill>
                <a:latin typeface="SimSun" pitchFamily="34" charset="0"/>
                <a:ea typeface="SimSun" pitchFamily="34" charset="-122"/>
                <a:cs typeface="SimSun" pitchFamily="34" charset="-120"/>
              </a:rPr>
              <a:t> </a:t>
            </a:r>
            <a:r>
              <a:rPr lang="en-US" altLang="zh-CN" sz="2400" b="1" i="0" dirty="0">
                <a:solidFill>
                  <a:srgbClr val="003760"/>
                </a:solidFill>
                <a:latin typeface="Times New Roman" pitchFamily="34" charset="0"/>
                <a:ea typeface="微软雅黑" pitchFamily="34" charset="-122"/>
                <a:cs typeface="Times New Roman" pitchFamily="34" charset="-120"/>
              </a:rPr>
              <a:t>新题型</a:t>
            </a:r>
            <a:endParaRPr lang="en-US" altLang="zh-CN" sz="2400" dirty="0"/>
          </a:p>
        </p:txBody>
      </p:sp>
      <mc:AlternateContent xmlns:mc="http://schemas.openxmlformats.org/markup-compatibility/2006" xmlns:a14="http://schemas.microsoft.com/office/drawing/2010/main">
        <mc:Choice Requires="a14">
          <p:sp>
            <p:nvSpPr>
              <p:cNvPr id="3" name="QO_5_BD.92_1#200c74145?vcp=1&amp;vop=1&amp;pid=362d52d59&amp;color=36,64,97&amp;vtp=1&amp;bbb=1&amp;hb=1"/>
              <p:cNvSpPr/>
              <p:nvPr/>
            </p:nvSpPr>
            <p:spPr>
              <a:xfrm>
                <a:off x="539496" y="1354843"/>
                <a:ext cx="11109960" cy="1192340"/>
              </a:xfrm>
              <a:prstGeom prst="rect">
                <a:avLst/>
              </a:prstGeom>
              <a:noFill/>
              <a:ln/>
            </p:spPr>
            <p:txBody>
              <a:bodyPr wrap="none" lIns="0" tIns="0" rIns="0" bIns="0" rtlCol="0" anchor="t"/>
              <a:lstStyle/>
              <a:p>
                <a:pPr algn="l" latinLnBrk="1">
                  <a:lnSpc>
                    <a:spcPts val="3300"/>
                  </a:lnSpc>
                </a:pPr>
                <a:r>
                  <a:rPr lang="en-US" altLang="zh-CN" sz="1800" b="1" i="0" dirty="0">
                    <a:solidFill>
                      <a:srgbClr val="244061"/>
                    </a:solidFill>
                    <a:latin typeface="Times New Roman" pitchFamily="34" charset="0"/>
                    <a:ea typeface="微软雅黑" pitchFamily="34" charset="-122"/>
                    <a:cs typeface="Times New Roman" pitchFamily="34" charset="-120"/>
                  </a:rPr>
                  <a:t>9.</a:t>
                </a:r>
                <a:r>
                  <a:rPr lang="en-US" altLang="zh-CN" sz="1800" b="0" i="0" dirty="0">
                    <a:solidFill>
                      <a:srgbClr val="244061"/>
                    </a:solidFill>
                    <a:latin typeface="Times New Roman" pitchFamily="34" charset="0"/>
                    <a:ea typeface="微软雅黑" pitchFamily="34" charset="-122"/>
                    <a:cs typeface="Times New Roman" pitchFamily="34" charset="-120"/>
                  </a:rPr>
                  <a:t>如图，某隧道的剖面图是由半圆及矩形</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𝐴𝐵𝐶𝐷</m:t>
                    </m:r>
                  </m:oMath>
                </a14:m>
                <a:r>
                  <a:rPr lang="en-US" altLang="zh-CN" sz="1800" b="0" i="0" dirty="0">
                    <a:solidFill>
                      <a:srgbClr val="244061"/>
                    </a:solidFill>
                    <a:latin typeface="Times New Roman" pitchFamily="34" charset="0"/>
                    <a:ea typeface="微软雅黑" pitchFamily="34" charset="-122"/>
                    <a:cs typeface="Times New Roman" pitchFamily="34" charset="-120"/>
                  </a:rPr>
                  <a:t>组成，交通部门拟在隧道顶部安装通风设备（视作点</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𝑃</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），为了</a:t>
                </a:r>
              </a:p>
              <a:p>
                <a:pPr latinLnBrk="1">
                  <a:lnSpc>
                    <a:spcPts val="3300"/>
                  </a:lnSpc>
                </a:pPr>
                <a:r>
                  <a:rPr lang="en-US" altLang="zh-CN" sz="1800" b="0" i="0">
                    <a:solidFill>
                      <a:srgbClr val="244061"/>
                    </a:solidFill>
                    <a:latin typeface="Times New Roman" pitchFamily="34" charset="0"/>
                    <a:ea typeface="微软雅黑" pitchFamily="34" charset="-122"/>
                    <a:cs typeface="Times New Roman" pitchFamily="34" charset="-120"/>
                  </a:rPr>
                  <a:t>固定该设备</a:t>
                </a:r>
                <a:r>
                  <a:rPr lang="en-US" altLang="zh-CN" sz="1800" b="0" i="0" dirty="0">
                    <a:solidFill>
                      <a:srgbClr val="244061"/>
                    </a:solidFill>
                    <a:latin typeface="Times New Roman" pitchFamily="34" charset="0"/>
                    <a:ea typeface="微软雅黑" pitchFamily="34" charset="-122"/>
                    <a:cs typeface="Times New Roman" pitchFamily="34" charset="-120"/>
                  </a:rPr>
                  <a:t>，计划除从隧道最高点</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𝑄</m:t>
                    </m:r>
                  </m:oMath>
                </a14:m>
                <a:r>
                  <a:rPr lang="en-US" altLang="zh-CN" sz="1800" b="0" i="0" dirty="0">
                    <a:solidFill>
                      <a:srgbClr val="244061"/>
                    </a:solidFill>
                    <a:latin typeface="Times New Roman" pitchFamily="34" charset="0"/>
                    <a:ea typeface="微软雅黑" pitchFamily="34" charset="-122"/>
                    <a:cs typeface="Times New Roman" pitchFamily="34" charset="-120"/>
                  </a:rPr>
                  <a:t>处使用钢管垂直向下吊装以外，再在两侧自</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𝐴</m:t>
                    </m:r>
                  </m:oMath>
                </a14:m>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𝐵</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两点分别使用钢管支撑</a:t>
                </a:r>
                <a:r>
                  <a:rPr lang="en-US" altLang="zh-CN" sz="1800" b="0" i="0">
                    <a:solidFill>
                      <a:srgbClr val="244061"/>
                    </a:solidFill>
                    <a:latin typeface="Times New Roman" pitchFamily="34" charset="0"/>
                    <a:ea typeface="微软雅黑" pitchFamily="34" charset="-122"/>
                    <a:cs typeface="Times New Roman" pitchFamily="34" charset="-120"/>
                  </a:rPr>
                  <a:t>.已</a:t>
                </a:r>
              </a:p>
              <a:p>
                <a:pPr latinLnBrk="1">
                  <a:lnSpc>
                    <a:spcPts val="3100"/>
                  </a:lnSpc>
                </a:pPr>
                <a:r>
                  <a:rPr lang="en-US" altLang="zh-CN" b="0" i="0">
                    <a:solidFill>
                      <a:srgbClr val="244061"/>
                    </a:solidFill>
                    <a:latin typeface="Times New Roman" pitchFamily="34" charset="0"/>
                    <a:ea typeface="微软雅黑" pitchFamily="34" charset="-122"/>
                    <a:cs typeface="Times New Roman" pitchFamily="34" charset="-120"/>
                  </a:rPr>
                  <a:t>知道路宽</a:t>
                </a:r>
                <a14:m>
                  <m:oMath xmlns:m="http://schemas.openxmlformats.org/officeDocument/2006/math">
                    <m:r>
                      <a:rPr lang="en-US" altLang="zh-CN" b="0" i="0">
                        <a:solidFill>
                          <a:srgbClr val="244061"/>
                        </a:solidFill>
                        <a:latin typeface="Cambria Math" pitchFamily="34" charset="0"/>
                        <a:ea typeface="Cambria Math" pitchFamily="34" charset="-122"/>
                        <a:cs typeface="Cambria Math" pitchFamily="34" charset="-120"/>
                      </a:rPr>
                      <m:t>𝐶𝐷</m:t>
                    </m:r>
                    <m:r>
                      <a:rPr lang="en-US" altLang="zh-CN" b="0" i="0">
                        <a:solidFill>
                          <a:srgbClr val="244061"/>
                        </a:solidFill>
                        <a:latin typeface="Cambria Math" pitchFamily="34" charset="0"/>
                        <a:ea typeface="Cambria Math" pitchFamily="34" charset="-122"/>
                        <a:cs typeface="Cambria Math" pitchFamily="34" charset="-120"/>
                      </a:rPr>
                      <m:t>=8</m:t>
                    </m:r>
                    <m:r>
                      <m:rPr>
                        <m:sty m:val="p"/>
                      </m:rPr>
                      <a:rPr lang="en-US" altLang="zh-CN" b="0" i="0">
                        <a:solidFill>
                          <a:srgbClr val="244061"/>
                        </a:solidFill>
                        <a:latin typeface="Cambria Math" pitchFamily="34" charset="0"/>
                        <a:ea typeface="Cambria Math" pitchFamily="34" charset="-122"/>
                        <a:cs typeface="Cambria Math" pitchFamily="34" charset="-120"/>
                      </a:rPr>
                      <m:t>m</m:t>
                    </m:r>
                  </m:oMath>
                </a14:m>
                <a:r>
                  <a:rPr lang="en-US" altLang="zh-CN" b="0" i="0" dirty="0">
                    <a:solidFill>
                      <a:srgbClr val="244061"/>
                    </a:solidFill>
                    <a:latin typeface="Times New Roman" pitchFamily="34" charset="0"/>
                    <a:ea typeface="微软雅黑" pitchFamily="34" charset="-122"/>
                    <a:cs typeface="Times New Roman" pitchFamily="34" charset="-120"/>
                  </a:rPr>
                  <a:t>，设备要求安装在半圆内部，所使用的钢管总长度为</a:t>
                </a:r>
                <a14:m>
                  <m:oMath xmlns:m="http://schemas.openxmlformats.org/officeDocument/2006/math">
                    <m:r>
                      <a:rPr lang="en-US" altLang="zh-CN" b="0" i="0">
                        <a:solidFill>
                          <a:srgbClr val="244061"/>
                        </a:solidFill>
                        <a:latin typeface="Cambria Math" pitchFamily="34" charset="0"/>
                        <a:ea typeface="Cambria Math" pitchFamily="34" charset="-122"/>
                        <a:cs typeface="Cambria Math" pitchFamily="34" charset="-120"/>
                      </a:rPr>
                      <m:t>𝐿</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244061"/>
                    </a:solidFill>
                    <a:latin typeface="Times New Roman" pitchFamily="34" charset="0"/>
                    <a:ea typeface="微软雅黑" pitchFamily="34" charset="-122"/>
                    <a:cs typeface="Times New Roman" pitchFamily="34" charset="-120"/>
                  </a:rPr>
                  <a:t>.</a:t>
                </a:r>
                <a:endParaRPr lang="en-US" altLang="zh-CN" dirty="0"/>
              </a:p>
            </p:txBody>
          </p:sp>
        </mc:Choice>
        <mc:Fallback xmlns="">
          <p:sp>
            <p:nvSpPr>
              <p:cNvPr id="3" name="QO_5_BD.92_1#200c74145?vcp=1&amp;vop=1&amp;pid=362d52d59&amp;color=36,64,97&amp;vtp=1&amp;bbb=1&amp;hb=1"/>
              <p:cNvSpPr>
                <a:spLocks noRot="1" noChangeAspect="1" noMove="1" noResize="1" noEditPoints="1" noAdjustHandles="1" noChangeArrowheads="1" noChangeShapeType="1" noTextEdit="1"/>
              </p:cNvSpPr>
              <p:nvPr/>
            </p:nvSpPr>
            <p:spPr>
              <a:xfrm>
                <a:off x="539496" y="1354843"/>
                <a:ext cx="11109960" cy="1192340"/>
              </a:xfrm>
              <a:prstGeom prst="rect">
                <a:avLst/>
              </a:prstGeom>
              <a:blipFill>
                <a:blip r:embed="rId3"/>
                <a:stretch>
                  <a:fillRect l="-1317" r="-768" b="-11735"/>
                </a:stretch>
              </a:blipFill>
              <a:ln/>
            </p:spPr>
            <p:txBody>
              <a:bodyPr/>
              <a:lstStyle/>
              <a:p>
                <a:r>
                  <a:rPr lang="zh-CN" altLang="en-US">
                    <a:noFill/>
                  </a:rPr>
                  <a:t> </a:t>
                </a:r>
              </a:p>
            </p:txBody>
          </p:sp>
        </mc:Fallback>
      </mc:AlternateContent>
      <p:pic>
        <p:nvPicPr>
          <p:cNvPr id="4" name="QO_5_BD.92_2#200c74145?vcp=1&amp;vop=1&amp;pid=362d52d59&amp;color=36,64,97&amp;tib=255,255,255&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5349240" y="2676866"/>
            <a:ext cx="1490472" cy="1572768"/>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sld>
</file>

<file path=ppt/slides/slide43.xml><?xml version="1.0" encoding="utf-8"?>
<p:sld xmlns:a="http://schemas.openxmlformats.org/drawingml/2006/main" xmlns:r="http://schemas.openxmlformats.org/officeDocument/2006/relationships" xmlns:p="http://schemas.openxmlformats.org/presentationml/2006/main">
  <p:cSld name="Slide 43&amp;si=43checked= 1 &amp; amp; version = 1.0.5checked=1&amp;version=1.0.5">
    <p:spTree>
      <p:nvGrpSpPr>
        <p:cNvPr id="1" name=""/>
        <p:cNvGrpSpPr/>
        <p:nvPr/>
      </p:nvGrpSpPr>
      <p:grpSpPr>
        <a:xfrm>
          <a:off x="0" y="0"/>
          <a:ext cx="0" cy="0"/>
          <a:chOff x="0" y="0"/>
          <a:chExt cx="0" cy="0"/>
        </a:xfrm>
      </p:grpSpPr>
      <p:sp>
        <p:nvSpPr>
          <p:cNvPr id="2" name="QO_6_BD.93_1#404bcc806?vcp=1&amp;vop=1&amp;pid=200c74145&amp;color=36,64,97&amp;vtp=1&amp;bt=1&amp;bbb=1"/>
          <p:cNvSpPr/>
          <p:nvPr/>
        </p:nvSpPr>
        <p:spPr>
          <a:xfrm>
            <a:off x="539496" y="1258270"/>
            <a:ext cx="11109960" cy="363665"/>
          </a:xfrm>
          <a:prstGeom prst="rect">
            <a:avLst/>
          </a:prstGeom>
          <a:noFill/>
          <a:ln/>
        </p:spPr>
        <p:txBody>
          <a:bodyPr wrap="none" lIns="0" tIns="0" rIns="0" bIns="0" rtlCol="0" anchor="t"/>
          <a:lstStyle/>
          <a:p>
            <a:pPr algn="l" latinLnBrk="1">
              <a:lnSpc>
                <a:spcPts val="3200"/>
              </a:lnSpc>
            </a:pPr>
            <a:r>
              <a:rPr lang="en-US" altLang="zh-CN" sz="1800" b="0" i="0" dirty="0">
                <a:solidFill>
                  <a:srgbClr val="003760"/>
                </a:solidFill>
                <a:latin typeface="Times New Roman" pitchFamily="34" charset="0"/>
                <a:ea typeface="微软雅黑" pitchFamily="34" charset="-122"/>
                <a:cs typeface="Times New Roman" pitchFamily="34" charset="-120"/>
              </a:rPr>
              <a:t>（1）</a:t>
            </a:r>
            <a:endParaRPr lang="en-US" altLang="zh-CN" sz="1800" dirty="0"/>
          </a:p>
        </p:txBody>
      </p:sp>
      <mc:AlternateContent xmlns:mc="http://schemas.openxmlformats.org/markup-compatibility/2006" xmlns:a14="http://schemas.microsoft.com/office/drawing/2010/main">
        <mc:Choice Requires="a14">
          <p:sp>
            <p:nvSpPr>
              <p:cNvPr id="3" name="QO_6_AN.94_1#404bcc806?vcp=1&amp;vop=1&amp;pid=200c74145&amp;color=36,64,97&amp;vtp=1&amp;bbb=1&amp;hb=1"/>
              <p:cNvSpPr/>
              <p:nvPr/>
            </p:nvSpPr>
            <p:spPr>
              <a:xfrm>
                <a:off x="539496" y="1631904"/>
                <a:ext cx="11109960" cy="938340"/>
              </a:xfrm>
              <a:prstGeom prst="rect">
                <a:avLst/>
              </a:prstGeom>
              <a:noFill/>
              <a:ln/>
            </p:spPr>
            <p:txBody>
              <a:bodyPr wrap="none" lIns="0" tIns="0" rIns="0" bIns="0" rtlCol="0" anchor="t"/>
              <a:lstStyle/>
              <a:p>
                <a:pPr algn="l" latinLnBrk="1">
                  <a:lnSpc>
                    <a:spcPts val="4600"/>
                  </a:lnSpc>
                </a:pPr>
                <a:r>
                  <a:rPr lang="en-US" altLang="zh-CN" sz="1800" b="0" i="0" dirty="0">
                    <a:solidFill>
                      <a:srgbClr val="6565FF"/>
                    </a:solidFill>
                    <a:latin typeface="Times New Roman" pitchFamily="34" charset="0"/>
                    <a:ea typeface="微软雅黑" pitchFamily="34" charset="-122"/>
                    <a:cs typeface="Times New Roman" pitchFamily="34" charset="-120"/>
                  </a:rPr>
                  <a:t>【解】延长</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𝑄𝑃</m:t>
                    </m:r>
                  </m:oMath>
                </a14:m>
                <a:r>
                  <a:rPr lang="en-US" altLang="zh-CN" sz="1800" b="0" i="0" dirty="0">
                    <a:solidFill>
                      <a:srgbClr val="6565FF"/>
                    </a:solidFill>
                    <a:latin typeface="Times New Roman" pitchFamily="34" charset="0"/>
                    <a:ea typeface="微软雅黑" pitchFamily="34" charset="-122"/>
                    <a:cs typeface="Times New Roman" pitchFamily="34" charset="-120"/>
                  </a:rPr>
                  <a:t>交</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𝐴𝐵</m:t>
                    </m:r>
                  </m:oMath>
                </a14:m>
                <a:r>
                  <a:rPr lang="en-US" altLang="zh-CN" sz="1800" b="0" i="0" dirty="0">
                    <a:solidFill>
                      <a:srgbClr val="6565FF"/>
                    </a:solidFill>
                    <a:latin typeface="Times New Roman" pitchFamily="34" charset="0"/>
                    <a:ea typeface="微软雅黑" pitchFamily="34" charset="-122"/>
                    <a:cs typeface="Times New Roman" pitchFamily="34" charset="-120"/>
                  </a:rPr>
                  <a:t>于点</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𝐸</m:t>
                    </m:r>
                  </m:oMath>
                </a14:m>
                <a:r>
                  <a:rPr lang="en-US" altLang="zh-CN" sz="1800" b="0" i="0" dirty="0">
                    <a:solidFill>
                      <a:srgbClr val="6565FF"/>
                    </a:solidFill>
                    <a:latin typeface="Times New Roman" pitchFamily="34" charset="0"/>
                    <a:ea typeface="微软雅黑" pitchFamily="34" charset="-122"/>
                    <a:cs typeface="Times New Roman" pitchFamily="34" charset="-120"/>
                  </a:rPr>
                  <a:t>（图略）,则</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𝑄𝐸</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𝐴𝐵</m:t>
                    </m:r>
                  </m:oMath>
                </a14:m>
                <a:r>
                  <a:rPr lang="en-US" altLang="zh-CN" sz="1800" b="0" i="0" dirty="0">
                    <a:solidFill>
                      <a:srgbClr val="6565FF"/>
                    </a:solidFill>
                    <a:latin typeface="Times New Roman" pitchFamily="34" charset="0"/>
                    <a:ea typeface="微软雅黑" pitchFamily="34" charset="-122"/>
                    <a:cs typeface="Times New Roman" pitchFamily="34" charset="-120"/>
                  </a:rPr>
                  <a:t>,且</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𝐸</m:t>
                    </m:r>
                  </m:oMath>
                </a14:m>
                <a:r>
                  <a:rPr lang="en-US" altLang="zh-CN" sz="1800" b="0" i="0" dirty="0">
                    <a:solidFill>
                      <a:srgbClr val="6565FF"/>
                    </a:solidFill>
                    <a:latin typeface="Times New Roman" pitchFamily="34" charset="0"/>
                    <a:ea typeface="微软雅黑" pitchFamily="34" charset="-122"/>
                    <a:cs typeface="Times New Roman" pitchFamily="34" charset="-120"/>
                  </a:rPr>
                  <a:t>为</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𝐴𝐵</m:t>
                    </m:r>
                  </m:oMath>
                </a14:m>
                <a:r>
                  <a:rPr lang="en-US" altLang="zh-CN" sz="1800" b="0" i="0" dirty="0">
                    <a:solidFill>
                      <a:srgbClr val="6565FF"/>
                    </a:solidFill>
                    <a:latin typeface="Times New Roman" pitchFamily="34" charset="0"/>
                    <a:ea typeface="微软雅黑" pitchFamily="34" charset="-122"/>
                    <a:cs typeface="Times New Roman" pitchFamily="34" charset="-120"/>
                  </a:rPr>
                  <a:t>的中点,所以</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𝐴𝐸</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𝐵𝐸</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𝑄𝐸</m:t>
                    </m:r>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1</m:t>
                        </m:r>
                      </m:num>
                      <m:den>
                        <m:r>
                          <a:rPr lang="en-US" altLang="zh-CN" sz="1800" b="0" i="0">
                            <a:solidFill>
                              <a:srgbClr val="6565FF"/>
                            </a:solidFill>
                            <a:latin typeface="Cambria Math" pitchFamily="34" charset="0"/>
                            <a:ea typeface="Cambria Math" pitchFamily="34" charset="-122"/>
                            <a:cs typeface="Cambria Math" pitchFamily="34" charset="-120"/>
                          </a:rPr>
                          <m:t>2</m:t>
                        </m:r>
                      </m:den>
                    </m:f>
                    <m:r>
                      <a:rPr lang="en-US" altLang="zh-CN" sz="1800" b="0" i="0">
                        <a:solidFill>
                          <a:srgbClr val="6565FF"/>
                        </a:solidFill>
                        <a:latin typeface="Cambria Math" pitchFamily="34" charset="0"/>
                        <a:ea typeface="Cambria Math" pitchFamily="34" charset="-122"/>
                        <a:cs typeface="Cambria Math" pitchFamily="34" charset="-120"/>
                      </a:rPr>
                      <m:t>𝐴𝐵</m:t>
                    </m:r>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1</m:t>
                        </m:r>
                      </m:num>
                      <m:den>
                        <m:r>
                          <a:rPr lang="en-US" altLang="zh-CN" sz="1800" b="0" i="0">
                            <a:solidFill>
                              <a:srgbClr val="6565FF"/>
                            </a:solidFill>
                            <a:latin typeface="Cambria Math" pitchFamily="34" charset="0"/>
                            <a:ea typeface="Cambria Math" pitchFamily="34" charset="-122"/>
                            <a:cs typeface="Cambria Math" pitchFamily="34" charset="-120"/>
                          </a:rPr>
                          <m:t>2</m:t>
                        </m:r>
                      </m:den>
                    </m:f>
                    <m:r>
                      <a:rPr lang="en-US" altLang="zh-CN" sz="1800" b="0" i="0">
                        <a:solidFill>
                          <a:srgbClr val="6565FF"/>
                        </a:solidFill>
                        <a:latin typeface="Cambria Math" pitchFamily="34" charset="0"/>
                        <a:ea typeface="Cambria Math" pitchFamily="34" charset="-122"/>
                        <a:cs typeface="Cambria Math" pitchFamily="34" charset="-120"/>
                      </a:rPr>
                      <m:t>𝐶𝐷</m:t>
                    </m:r>
                    <m:r>
                      <a:rPr lang="en-US" altLang="zh-CN" sz="1800" b="0" i="0">
                        <a:solidFill>
                          <a:srgbClr val="6565FF"/>
                        </a:solidFill>
                        <a:latin typeface="Cambria Math" pitchFamily="34" charset="0"/>
                        <a:ea typeface="Cambria Math" pitchFamily="34" charset="-122"/>
                        <a:cs typeface="Cambria Math" pitchFamily="34" charset="-120"/>
                      </a:rPr>
                      <m:t>=4</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6565FF"/>
                    </a:solidFill>
                    <a:latin typeface="Times New Roman" pitchFamily="34" charset="0"/>
                    <a:ea typeface="微软雅黑" pitchFamily="34" charset="-122"/>
                    <a:cs typeface="Times New Roman" pitchFamily="34" charset="-120"/>
                  </a:rPr>
                  <a:t>,由对称</a:t>
                </a:r>
              </a:p>
              <a:p>
                <a:pPr latinLnBrk="1">
                  <a:lnSpc>
                    <a:spcPts val="3100"/>
                  </a:lnSpc>
                </a:pPr>
                <a:r>
                  <a:rPr lang="en-US" altLang="zh-CN" b="0" i="0">
                    <a:solidFill>
                      <a:srgbClr val="6565FF"/>
                    </a:solidFill>
                    <a:latin typeface="Times New Roman" pitchFamily="34" charset="0"/>
                    <a:ea typeface="微软雅黑" pitchFamily="34" charset="-122"/>
                    <a:cs typeface="Times New Roman" pitchFamily="34" charset="-120"/>
                  </a:rPr>
                  <a:t>性可知</a:t>
                </a:r>
                <a:r>
                  <a:rPr lang="en-US" altLang="zh-CN"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b="0" i="0">
                        <a:solidFill>
                          <a:srgbClr val="6565FF"/>
                        </a:solidFill>
                        <a:latin typeface="Cambria Math" pitchFamily="34" charset="0"/>
                        <a:ea typeface="Cambria Math" pitchFamily="34" charset="-122"/>
                        <a:cs typeface="Cambria Math" pitchFamily="34" charset="-120"/>
                      </a:rPr>
                      <m:t>𝑃𝐴</m:t>
                    </m:r>
                    <m:r>
                      <a:rPr lang="en-US" altLang="zh-CN" b="0" i="0">
                        <a:solidFill>
                          <a:srgbClr val="6565FF"/>
                        </a:solidFill>
                        <a:latin typeface="Cambria Math" pitchFamily="34" charset="0"/>
                        <a:ea typeface="Cambria Math" pitchFamily="34" charset="-122"/>
                        <a:cs typeface="Cambria Math" pitchFamily="34" charset="-120"/>
                      </a:rPr>
                      <m:t>=</m:t>
                    </m:r>
                    <m:r>
                      <a:rPr lang="en-US" altLang="zh-CN" b="0" i="0">
                        <a:solidFill>
                          <a:srgbClr val="6565FF"/>
                        </a:solidFill>
                        <a:latin typeface="Cambria Math" pitchFamily="34" charset="0"/>
                        <a:ea typeface="Cambria Math" pitchFamily="34" charset="-122"/>
                        <a:cs typeface="Cambria Math" pitchFamily="34" charset="-120"/>
                      </a:rPr>
                      <m:t>𝑃𝐵</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6565FF"/>
                    </a:solidFill>
                    <a:latin typeface="Times New Roman" pitchFamily="34" charset="0"/>
                    <a:ea typeface="微软雅黑" pitchFamily="34" charset="-122"/>
                    <a:cs typeface="Times New Roman" pitchFamily="34" charset="-120"/>
                  </a:rPr>
                  <a:t>.</a:t>
                </a:r>
                <a:endParaRPr lang="en-US" altLang="zh-CN" dirty="0"/>
              </a:p>
            </p:txBody>
          </p:sp>
        </mc:Choice>
        <mc:Fallback xmlns="">
          <p:sp>
            <p:nvSpPr>
              <p:cNvPr id="3" name="QO_6_AN.94_1#404bcc806?vcp=1&amp;vop=1&amp;pid=200c74145&amp;color=36,64,97&amp;vtp=1&amp;bbb=1&amp;hb=1"/>
              <p:cNvSpPr>
                <a:spLocks noRot="1" noChangeAspect="1" noMove="1" noResize="1" noEditPoints="1" noAdjustHandles="1" noChangeArrowheads="1" noChangeShapeType="1" noTextEdit="1"/>
              </p:cNvSpPr>
              <p:nvPr/>
            </p:nvSpPr>
            <p:spPr>
              <a:xfrm>
                <a:off x="539496" y="1631904"/>
                <a:ext cx="11109960" cy="938340"/>
              </a:xfrm>
              <a:prstGeom prst="rect">
                <a:avLst/>
              </a:prstGeom>
              <a:blipFill>
                <a:blip r:embed="rId3"/>
                <a:stretch>
                  <a:fillRect l="-1317" r="-165" b="-14286"/>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4" name="QO_7_BD.95_1#cc67ee029?vcp=1&amp;vop=1&amp;pid=404bcc806&amp;color=36,64,97&amp;vtp=1&amp;bbb=1"/>
              <p:cNvSpPr/>
              <p:nvPr/>
            </p:nvSpPr>
            <p:spPr>
              <a:xfrm>
                <a:off x="539496" y="2616218"/>
                <a:ext cx="11109960" cy="363665"/>
              </a:xfrm>
              <a:prstGeom prst="rect">
                <a:avLst/>
              </a:prstGeom>
              <a:noFill/>
              <a:ln/>
            </p:spPr>
            <p:txBody>
              <a:bodyPr wrap="none" lIns="0" tIns="0" rIns="0" bIns="0" rtlCol="0" anchor="t"/>
              <a:lstStyle/>
              <a:p>
                <a:pPr algn="l" latinLnBrk="1">
                  <a:lnSpc>
                    <a:spcPts val="3200"/>
                  </a:lnSpc>
                </a:pPr>
                <a:r>
                  <a:rPr lang="en-US" altLang="zh-CN" sz="1800" b="0" i="0" dirty="0">
                    <a:solidFill>
                      <a:srgbClr val="003760"/>
                    </a:solidFill>
                    <a:latin typeface="Times New Roman" pitchFamily="34" charset="0"/>
                    <a:ea typeface="微软雅黑" pitchFamily="34" charset="-122"/>
                    <a:cs typeface="Times New Roman" pitchFamily="34" charset="-120"/>
                  </a:rPr>
                  <a:t>①</a:t>
                </a:r>
                <a:r>
                  <a:rPr lang="en-US" altLang="zh-CN" sz="1800" b="0" i="0" dirty="0">
                    <a:solidFill>
                      <a:srgbClr val="244061"/>
                    </a:solidFill>
                    <a:latin typeface="Times New Roman" pitchFamily="34" charset="0"/>
                    <a:ea typeface="微软雅黑" pitchFamily="34" charset="-122"/>
                    <a:cs typeface="Times New Roman" pitchFamily="34" charset="-120"/>
                  </a:rPr>
                  <a:t>设</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𝑃𝑄</m:t>
                    </m:r>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𝑥</m:t>
                    </m:r>
                  </m:oMath>
                </a14:m>
                <a:r>
                  <a:rPr lang="en-US" altLang="zh-CN" sz="1800" b="0" i="0" dirty="0">
                    <a:solidFill>
                      <a:srgbClr val="244061"/>
                    </a:solidFill>
                    <a:latin typeface="Times New Roman" pitchFamily="34" charset="0"/>
                    <a:ea typeface="微软雅黑" pitchFamily="34" charset="-122"/>
                    <a:cs typeface="Times New Roman" pitchFamily="34" charset="-120"/>
                  </a:rPr>
                  <a:t>,将</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𝐿</m:t>
                    </m:r>
                  </m:oMath>
                </a14:m>
                <a:r>
                  <a:rPr lang="en-US" altLang="zh-CN" sz="1800" b="0" i="0" dirty="0">
                    <a:solidFill>
                      <a:srgbClr val="244061"/>
                    </a:solidFill>
                    <a:latin typeface="Times New Roman" pitchFamily="34" charset="0"/>
                    <a:ea typeface="微软雅黑" pitchFamily="34" charset="-122"/>
                    <a:cs typeface="Times New Roman" pitchFamily="34" charset="-120"/>
                  </a:rPr>
                  <a:t>表示为关于</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𝑥</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的函数.</a:t>
                </a:r>
                <a:endParaRPr lang="en-US" altLang="zh-CN" sz="1800" dirty="0"/>
              </a:p>
            </p:txBody>
          </p:sp>
        </mc:Choice>
        <mc:Fallback xmlns="">
          <p:sp>
            <p:nvSpPr>
              <p:cNvPr id="4" name="QO_7_BD.95_1#cc67ee029?vcp=1&amp;vop=1&amp;pid=404bcc806&amp;color=36,64,97&amp;vtp=1&amp;bbb=1"/>
              <p:cNvSpPr>
                <a:spLocks noRot="1" noChangeAspect="1" noMove="1" noResize="1" noEditPoints="1" noAdjustHandles="1" noChangeArrowheads="1" noChangeShapeType="1" noTextEdit="1"/>
              </p:cNvSpPr>
              <p:nvPr/>
            </p:nvSpPr>
            <p:spPr>
              <a:xfrm>
                <a:off x="539496" y="2616218"/>
                <a:ext cx="11109960" cy="363665"/>
              </a:xfrm>
              <a:prstGeom prst="rect">
                <a:avLst/>
              </a:prstGeom>
              <a:blipFill>
                <a:blip r:embed="rId4"/>
                <a:stretch>
                  <a:fillRect l="-1317" b="-38333"/>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5" name="QO_7_AN.96_1#cc67ee029?vcp=1&amp;vop=1&amp;pid=404bcc806&amp;color=36,64,97&amp;vtp=1&amp;bbb=1"/>
              <p:cNvSpPr/>
              <p:nvPr/>
            </p:nvSpPr>
            <p:spPr>
              <a:xfrm>
                <a:off x="539496" y="2989534"/>
                <a:ext cx="11109960" cy="827215"/>
              </a:xfrm>
              <a:prstGeom prst="rect">
                <a:avLst/>
              </a:prstGeom>
              <a:noFill/>
              <a:ln/>
            </p:spPr>
            <p:txBody>
              <a:bodyPr wrap="none" lIns="0" tIns="0" rIns="0" bIns="0" rtlCol="0" anchor="t"/>
              <a:lstStyle/>
              <a:p>
                <a:pPr algn="l" latinLnBrk="1">
                  <a:lnSpc>
                    <a:spcPts val="3300"/>
                  </a:lnSpc>
                </a:pPr>
                <a:r>
                  <a:rPr lang="en-US" altLang="zh-CN" sz="1800" b="0" i="0" dirty="0">
                    <a:solidFill>
                      <a:srgbClr val="6565FF"/>
                    </a:solidFill>
                    <a:latin typeface="Times New Roman" pitchFamily="34" charset="0"/>
                    <a:ea typeface="微软雅黑" pitchFamily="34" charset="-122"/>
                    <a:cs typeface="Times New Roman" pitchFamily="34" charset="-120"/>
                  </a:rPr>
                  <a:t>【解】若</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𝑃𝑄</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𝑥</m:t>
                    </m:r>
                  </m:oMath>
                </a14:m>
                <a:r>
                  <a:rPr lang="en-US" altLang="zh-CN" sz="1800" b="0" i="0" dirty="0">
                    <a:solidFill>
                      <a:srgbClr val="6565FF"/>
                    </a:solidFill>
                    <a:latin typeface="Times New Roman" pitchFamily="34" charset="0"/>
                    <a:ea typeface="微软雅黑" pitchFamily="34" charset="-122"/>
                    <a:cs typeface="Times New Roman" pitchFamily="34" charset="-120"/>
                  </a:rPr>
                  <a:t>,则</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0&lt;</m:t>
                    </m:r>
                    <m:r>
                      <a:rPr lang="en-US" altLang="zh-CN" sz="1800" b="0" i="0">
                        <a:solidFill>
                          <a:srgbClr val="6565FF"/>
                        </a:solidFill>
                        <a:latin typeface="Cambria Math" pitchFamily="34" charset="0"/>
                        <a:ea typeface="Cambria Math" pitchFamily="34" charset="-122"/>
                        <a:cs typeface="Cambria Math" pitchFamily="34" charset="-120"/>
                      </a:rPr>
                      <m:t>𝑥</m:t>
                    </m:r>
                    <m:r>
                      <a:rPr lang="en-US" altLang="zh-CN" sz="1800" b="0" i="0">
                        <a:solidFill>
                          <a:srgbClr val="6565FF"/>
                        </a:solidFill>
                        <a:latin typeface="Cambria Math" pitchFamily="34" charset="0"/>
                        <a:ea typeface="Cambria Math" pitchFamily="34" charset="-122"/>
                        <a:cs typeface="Cambria Math" pitchFamily="34" charset="-120"/>
                      </a:rPr>
                      <m:t>&lt;4</m:t>
                    </m:r>
                  </m:oMath>
                </a14:m>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𝑃𝐸</m:t>
                    </m:r>
                    <m:r>
                      <a:rPr lang="en-US" altLang="zh-CN" sz="1800" b="0" i="0">
                        <a:solidFill>
                          <a:srgbClr val="6565FF"/>
                        </a:solidFill>
                        <a:latin typeface="Cambria Math" pitchFamily="34" charset="0"/>
                        <a:ea typeface="Cambria Math" pitchFamily="34" charset="-122"/>
                        <a:cs typeface="Cambria Math" pitchFamily="34" charset="-120"/>
                      </a:rPr>
                      <m:t>=4−</m:t>
                    </m:r>
                    <m:r>
                      <a:rPr lang="en-US" altLang="zh-CN" sz="1800" b="0" i="0">
                        <a:solidFill>
                          <a:srgbClr val="6565FF"/>
                        </a:solidFill>
                        <a:latin typeface="Cambria Math" pitchFamily="34" charset="0"/>
                        <a:ea typeface="Cambria Math" pitchFamily="34" charset="-122"/>
                        <a:cs typeface="Cambria Math" pitchFamily="34" charset="-120"/>
                      </a:rPr>
                      <m:t>𝑥</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3600"/>
                  </a:lnSpc>
                </a:pPr>
                <a:r>
                  <a:rPr lang="en-US" altLang="zh-CN" b="0" i="0">
                    <a:solidFill>
                      <a:srgbClr val="6565FF"/>
                    </a:solidFill>
                    <a:latin typeface="Times New Roman" pitchFamily="34" charset="0"/>
                    <a:ea typeface="微软雅黑" pitchFamily="34" charset="-122"/>
                    <a:cs typeface="Times New Roman" pitchFamily="34" charset="-120"/>
                  </a:rPr>
                  <a:t>在</a:t>
                </a:r>
                <a14:m>
                  <m:oMath xmlns:m="http://schemas.openxmlformats.org/officeDocument/2006/math">
                    <m:r>
                      <m:rPr>
                        <m:sty m:val="p"/>
                      </m:rPr>
                      <a:rPr lang="en-US" altLang="zh-CN" sz="1800" b="0" i="0">
                        <a:solidFill>
                          <a:srgbClr val="6565FF"/>
                        </a:solidFill>
                        <a:latin typeface="Cambria Math" pitchFamily="34" charset="0"/>
                        <a:ea typeface="Cambria Math" pitchFamily="34" charset="-122"/>
                        <a:cs typeface="Cambria Math" pitchFamily="34" charset="-120"/>
                      </a:rPr>
                      <m:t>Rt</m:t>
                    </m:r>
                    <m:r>
                      <m:rPr>
                        <m:nor/>
                      </m:rPr>
                      <a:rPr lang="en-US" altLang="zh-CN" sz="1800" b="0" i="0">
                        <a:solidFill>
                          <a:srgbClr val="6565FF"/>
                        </a:solidFill>
                        <a:latin typeface="SimSun" pitchFamily="34" charset="0"/>
                        <a:ea typeface="SimSun" pitchFamily="34" charset="-122"/>
                        <a:cs typeface="SimSun"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𝑃𝐴𝐸</m:t>
                    </m:r>
                  </m:oMath>
                </a14:m>
                <a:r>
                  <a:rPr lang="en-US" altLang="zh-CN" sz="1800" b="0" i="0" dirty="0">
                    <a:solidFill>
                      <a:srgbClr val="6565FF"/>
                    </a:solidFill>
                    <a:latin typeface="Times New Roman" pitchFamily="34" charset="0"/>
                    <a:ea typeface="微软雅黑" pitchFamily="34" charset="-122"/>
                    <a:cs typeface="Times New Roman" pitchFamily="34" charset="-120"/>
                  </a:rPr>
                  <a:t>中,</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𝑃𝐴</m:t>
                    </m:r>
                    <m:r>
                      <a:rPr lang="en-US" altLang="zh-CN" sz="1800" b="0" i="0">
                        <a:solidFill>
                          <a:srgbClr val="6565FF"/>
                        </a:solidFill>
                        <a:latin typeface="Cambria Math" pitchFamily="34" charset="0"/>
                        <a:ea typeface="Cambria Math" pitchFamily="34" charset="-122"/>
                        <a:cs typeface="Cambria Math" pitchFamily="34" charset="-120"/>
                      </a:rPr>
                      <m:t>=</m:t>
                    </m:r>
                    <m:rad>
                      <m:radPr>
                        <m:degHide m:val="on"/>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6565FF"/>
                            </a:solidFill>
                            <a:latin typeface="Cambria Math" pitchFamily="34" charset="0"/>
                            <a:ea typeface="Cambria Math" pitchFamily="34" charset="-122"/>
                            <a:cs typeface="Cambria Math" pitchFamily="34" charset="-120"/>
                          </a:rPr>
                          <m:t>𝑃</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𝐸</m:t>
                            </m:r>
                          </m:e>
                          <m:sup>
                            <m:r>
                              <a:rPr lang="en-US" altLang="zh-CN" sz="1800" b="0" i="0">
                                <a:solidFill>
                                  <a:srgbClr val="6565FF"/>
                                </a:solidFill>
                                <a:latin typeface="Cambria Math" pitchFamily="34" charset="0"/>
                                <a:ea typeface="Cambria Math" pitchFamily="34" charset="-122"/>
                                <a:cs typeface="Cambria Math" pitchFamily="34" charset="-120"/>
                              </a:rPr>
                              <m:t>2</m:t>
                            </m:r>
                          </m:sup>
                        </m:sSup>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𝐴</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𝐸</m:t>
                            </m:r>
                          </m:e>
                          <m:sup>
                            <m:r>
                              <a:rPr lang="en-US" altLang="zh-CN" sz="1800" b="0" i="0">
                                <a:solidFill>
                                  <a:srgbClr val="6565FF"/>
                                </a:solidFill>
                                <a:latin typeface="Cambria Math" pitchFamily="34" charset="0"/>
                                <a:ea typeface="Cambria Math" pitchFamily="34" charset="-122"/>
                                <a:cs typeface="Cambria Math" pitchFamily="34" charset="-120"/>
                              </a:rPr>
                              <m:t>2</m:t>
                            </m:r>
                          </m:sup>
                        </m:sSup>
                      </m:e>
                    </m:rad>
                    <m:r>
                      <a:rPr lang="en-US" altLang="zh-CN" sz="1800" b="0" i="0">
                        <a:solidFill>
                          <a:srgbClr val="6565FF"/>
                        </a:solidFill>
                        <a:latin typeface="Cambria Math" pitchFamily="34" charset="0"/>
                        <a:ea typeface="Cambria Math" pitchFamily="34" charset="-122"/>
                        <a:cs typeface="Cambria Math" pitchFamily="34" charset="-120"/>
                      </a:rPr>
                      <m:t>=</m:t>
                    </m:r>
                    <m:rad>
                      <m:radPr>
                        <m:degHide m:val="on"/>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6565FF"/>
                            </a:solidFill>
                            <a:latin typeface="Cambria Math" pitchFamily="34" charset="0"/>
                            <a:ea typeface="Cambria Math" pitchFamily="34" charset="-122"/>
                            <a:cs typeface="Cambria Math" pitchFamily="34" charset="-120"/>
                          </a:rPr>
                          <m:t>(4−</m:t>
                        </m:r>
                        <m:r>
                          <a:rPr lang="en-US" altLang="zh-CN" sz="1800" b="0" i="0">
                            <a:solidFill>
                              <a:srgbClr val="6565FF"/>
                            </a:solidFill>
                            <a:latin typeface="Cambria Math" pitchFamily="34" charset="0"/>
                            <a:ea typeface="Cambria Math" pitchFamily="34" charset="-122"/>
                            <a:cs typeface="Cambria Math" pitchFamily="34" charset="-120"/>
                          </a:rPr>
                          <m:t>𝑥</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m:t>
                            </m:r>
                          </m:e>
                          <m:sup>
                            <m:r>
                              <a:rPr lang="en-US" altLang="zh-CN" sz="1800" b="0" i="0">
                                <a:solidFill>
                                  <a:srgbClr val="6565FF"/>
                                </a:solidFill>
                                <a:latin typeface="Cambria Math" pitchFamily="34" charset="0"/>
                                <a:ea typeface="Cambria Math" pitchFamily="34" charset="-122"/>
                                <a:cs typeface="Cambria Math" pitchFamily="34" charset="-120"/>
                              </a:rPr>
                              <m:t>2</m:t>
                            </m:r>
                          </m:sup>
                        </m:sSup>
                        <m:r>
                          <a:rPr lang="en-US" altLang="zh-CN" sz="1800" b="0" i="0">
                            <a:solidFill>
                              <a:srgbClr val="6565FF"/>
                            </a:solidFill>
                            <a:latin typeface="Cambria Math" pitchFamily="34" charset="0"/>
                            <a:ea typeface="Cambria Math" pitchFamily="34" charset="-122"/>
                            <a:cs typeface="Cambria Math" pitchFamily="34" charset="-120"/>
                          </a:rPr>
                          <m:t>+16</m:t>
                        </m:r>
                      </m:e>
                    </m:rad>
                  </m:oMath>
                </a14:m>
                <a:r>
                  <a:rPr lang="en-US" altLang="zh-CN" sz="1800" b="0" i="0" dirty="0">
                    <a:solidFill>
                      <a:srgbClr val="6565FF"/>
                    </a:solidFill>
                    <a:latin typeface="Times New Roman" pitchFamily="34" charset="0"/>
                    <a:ea typeface="微软雅黑" pitchFamily="34" charset="-122"/>
                    <a:cs typeface="Times New Roman" pitchFamily="34" charset="-120"/>
                  </a:rPr>
                  <a:t>,所以</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𝐿</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𝑃𝑄</m:t>
                    </m:r>
                    <m:r>
                      <a:rPr lang="en-US" altLang="zh-CN" sz="1800" b="0" i="0">
                        <a:solidFill>
                          <a:srgbClr val="6565FF"/>
                        </a:solidFill>
                        <a:latin typeface="Cambria Math" pitchFamily="34" charset="0"/>
                        <a:ea typeface="Cambria Math" pitchFamily="34" charset="-122"/>
                        <a:cs typeface="Cambria Math" pitchFamily="34" charset="-120"/>
                      </a:rPr>
                      <m:t>+2</m:t>
                    </m:r>
                    <m:r>
                      <a:rPr lang="en-US" altLang="zh-CN" sz="1800" b="0" i="0">
                        <a:solidFill>
                          <a:srgbClr val="6565FF"/>
                        </a:solidFill>
                        <a:latin typeface="Cambria Math" pitchFamily="34" charset="0"/>
                        <a:ea typeface="Cambria Math" pitchFamily="34" charset="-122"/>
                        <a:cs typeface="Cambria Math" pitchFamily="34" charset="-120"/>
                      </a:rPr>
                      <m:t>𝑃𝐴</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𝑥</m:t>
                    </m:r>
                    <m:r>
                      <a:rPr lang="en-US" altLang="zh-CN" sz="1800" b="0" i="0">
                        <a:solidFill>
                          <a:srgbClr val="6565FF"/>
                        </a:solidFill>
                        <a:latin typeface="Cambria Math" pitchFamily="34" charset="0"/>
                        <a:ea typeface="Cambria Math" pitchFamily="34" charset="-122"/>
                        <a:cs typeface="Cambria Math" pitchFamily="34" charset="-120"/>
                      </a:rPr>
                      <m:t>+2</m:t>
                    </m:r>
                    <m:rad>
                      <m:radPr>
                        <m:degHide m:val="on"/>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6565FF"/>
                            </a:solidFill>
                            <a:latin typeface="Cambria Math" pitchFamily="34" charset="0"/>
                            <a:ea typeface="Cambria Math" pitchFamily="34" charset="-122"/>
                            <a:cs typeface="Cambria Math" pitchFamily="34" charset="-120"/>
                          </a:rPr>
                          <m:t>(4−</m:t>
                        </m:r>
                        <m:r>
                          <a:rPr lang="en-US" altLang="zh-CN" sz="1800" b="0" i="0">
                            <a:solidFill>
                              <a:srgbClr val="6565FF"/>
                            </a:solidFill>
                            <a:latin typeface="Cambria Math" pitchFamily="34" charset="0"/>
                            <a:ea typeface="Cambria Math" pitchFamily="34" charset="-122"/>
                            <a:cs typeface="Cambria Math" pitchFamily="34" charset="-120"/>
                          </a:rPr>
                          <m:t>𝑥</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m:t>
                            </m:r>
                          </m:e>
                          <m:sup>
                            <m:r>
                              <a:rPr lang="en-US" altLang="zh-CN" sz="1800" b="0" i="0">
                                <a:solidFill>
                                  <a:srgbClr val="6565FF"/>
                                </a:solidFill>
                                <a:latin typeface="Cambria Math" pitchFamily="34" charset="0"/>
                                <a:ea typeface="Cambria Math" pitchFamily="34" charset="-122"/>
                                <a:cs typeface="Cambria Math" pitchFamily="34" charset="-120"/>
                              </a:rPr>
                              <m:t>2</m:t>
                            </m:r>
                          </m:sup>
                        </m:sSup>
                        <m:r>
                          <a:rPr lang="en-US" altLang="zh-CN" sz="1800" b="0" i="0">
                            <a:solidFill>
                              <a:srgbClr val="6565FF"/>
                            </a:solidFill>
                            <a:latin typeface="Cambria Math" pitchFamily="34" charset="0"/>
                            <a:ea typeface="Cambria Math" pitchFamily="34" charset="-122"/>
                            <a:cs typeface="Cambria Math" pitchFamily="34" charset="-120"/>
                          </a:rPr>
                          <m:t>+16</m:t>
                        </m:r>
                      </m:e>
                    </m:rad>
                    <m:r>
                      <a:rPr lang="en-US" altLang="zh-CN" sz="1800" b="0" i="0">
                        <a:solidFill>
                          <a:srgbClr val="6565FF"/>
                        </a:solidFill>
                        <a:latin typeface="Cambria Math" pitchFamily="34" charset="0"/>
                        <a:ea typeface="Cambria Math" pitchFamily="34" charset="-122"/>
                        <a:cs typeface="Cambria Math" pitchFamily="34" charset="-120"/>
                      </a:rPr>
                      <m:t>(0&lt;</m:t>
                    </m:r>
                    <m:r>
                      <a:rPr lang="en-US" altLang="zh-CN" sz="1800" b="0" i="0">
                        <a:solidFill>
                          <a:srgbClr val="6565FF"/>
                        </a:solidFill>
                        <a:latin typeface="Cambria Math" pitchFamily="34" charset="0"/>
                        <a:ea typeface="Cambria Math" pitchFamily="34" charset="-122"/>
                        <a:cs typeface="Cambria Math" pitchFamily="34" charset="-120"/>
                      </a:rPr>
                      <m:t>𝑥</m:t>
                    </m:r>
                    <m:r>
                      <a:rPr lang="en-US" altLang="zh-CN" sz="1800" b="0" i="0">
                        <a:solidFill>
                          <a:srgbClr val="6565FF"/>
                        </a:solidFill>
                        <a:latin typeface="Cambria Math" pitchFamily="34" charset="0"/>
                        <a:ea typeface="Cambria Math" pitchFamily="34" charset="-122"/>
                        <a:cs typeface="Cambria Math" pitchFamily="34" charset="-120"/>
                      </a:rPr>
                      <m:t>&lt;4)</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p:txBody>
          </p:sp>
        </mc:Choice>
        <mc:Fallback xmlns="">
          <p:sp>
            <p:nvSpPr>
              <p:cNvPr id="5" name="QO_7_AN.96_1#cc67ee029?vcp=1&amp;vop=1&amp;pid=404bcc806&amp;color=36,64,97&amp;vtp=1&amp;bbb=1"/>
              <p:cNvSpPr>
                <a:spLocks noRot="1" noChangeAspect="1" noMove="1" noResize="1" noEditPoints="1" noAdjustHandles="1" noChangeArrowheads="1" noChangeShapeType="1" noTextEdit="1"/>
              </p:cNvSpPr>
              <p:nvPr/>
            </p:nvSpPr>
            <p:spPr>
              <a:xfrm>
                <a:off x="539496" y="2989534"/>
                <a:ext cx="11109960" cy="827215"/>
              </a:xfrm>
              <a:prstGeom prst="rect">
                <a:avLst/>
              </a:prstGeom>
              <a:blipFill>
                <a:blip r:embed="rId5"/>
                <a:stretch>
                  <a:fillRect l="-1317" b="-16176"/>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6" name="QO_7_BD.97_1#f7e5049ce?vcp=1&amp;vop=1&amp;pid=404bcc806&amp;color=36,64,97&amp;vtp=1&amp;bbb=1"/>
              <p:cNvSpPr/>
              <p:nvPr/>
            </p:nvSpPr>
            <p:spPr>
              <a:xfrm>
                <a:off x="539496" y="3817193"/>
                <a:ext cx="11109960" cy="360680"/>
              </a:xfrm>
              <a:prstGeom prst="rect">
                <a:avLst/>
              </a:prstGeom>
              <a:noFill/>
              <a:ln/>
            </p:spPr>
            <p:txBody>
              <a:bodyPr wrap="none" lIns="0" tIns="0" rIns="0" bIns="0" rtlCol="0" anchor="t"/>
              <a:lstStyle/>
              <a:p>
                <a:pPr algn="l" latinLnBrk="1">
                  <a:lnSpc>
                    <a:spcPts val="3200"/>
                  </a:lnSpc>
                </a:pPr>
                <a:r>
                  <a:rPr lang="en-US" altLang="zh-CN" sz="1800" b="0" i="0" dirty="0">
                    <a:solidFill>
                      <a:srgbClr val="003760"/>
                    </a:solidFill>
                    <a:latin typeface="Times New Roman" pitchFamily="34" charset="0"/>
                    <a:ea typeface="微软雅黑" pitchFamily="34" charset="-122"/>
                    <a:cs typeface="Times New Roman" pitchFamily="34" charset="-120"/>
                  </a:rPr>
                  <a:t>②</a:t>
                </a:r>
                <a:r>
                  <a:rPr lang="en-US" altLang="zh-CN" sz="1800" b="0" i="0" dirty="0">
                    <a:solidFill>
                      <a:srgbClr val="244061"/>
                    </a:solidFill>
                    <a:latin typeface="Times New Roman" pitchFamily="34" charset="0"/>
                    <a:ea typeface="微软雅黑" pitchFamily="34" charset="-122"/>
                    <a:cs typeface="Times New Roman" pitchFamily="34" charset="-120"/>
                  </a:rPr>
                  <a:t>设</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𝑃𝐴𝐵</m:t>
                    </m:r>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𝜃</m:t>
                    </m:r>
                  </m:oMath>
                </a14:m>
                <a:r>
                  <a:rPr lang="en-US" altLang="zh-CN" sz="1800" b="0" i="0" dirty="0">
                    <a:solidFill>
                      <a:srgbClr val="244061"/>
                    </a:solidFill>
                    <a:latin typeface="SimSun" pitchFamily="34" charset="0"/>
                    <a:ea typeface="SimSun" pitchFamily="34" charset="-122"/>
                    <a:cs typeface="SimSu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,将</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𝐿</m:t>
                    </m:r>
                  </m:oMath>
                </a14:m>
                <a:r>
                  <a:rPr lang="en-US" altLang="zh-CN" sz="1800" b="0" i="0" dirty="0">
                    <a:solidFill>
                      <a:srgbClr val="244061"/>
                    </a:solidFill>
                    <a:latin typeface="Times New Roman" pitchFamily="34" charset="0"/>
                    <a:ea typeface="微软雅黑" pitchFamily="34" charset="-122"/>
                    <a:cs typeface="Times New Roman" pitchFamily="34" charset="-120"/>
                  </a:rPr>
                  <a:t>表示为关于</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𝜃</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SimSun" pitchFamily="34" charset="0"/>
                    <a:ea typeface="SimSun" pitchFamily="34" charset="-122"/>
                    <a:cs typeface="SimSu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的函数.</a:t>
                </a:r>
                <a:endParaRPr lang="en-US" altLang="zh-CN" sz="1800" dirty="0"/>
              </a:p>
            </p:txBody>
          </p:sp>
        </mc:Choice>
        <mc:Fallback xmlns="">
          <p:sp>
            <p:nvSpPr>
              <p:cNvPr id="6" name="QO_7_BD.97_1#f7e5049ce?vcp=1&amp;vop=1&amp;pid=404bcc806&amp;color=36,64,97&amp;vtp=1&amp;bbb=1"/>
              <p:cNvSpPr>
                <a:spLocks noRot="1" noChangeAspect="1" noMove="1" noResize="1" noEditPoints="1" noAdjustHandles="1" noChangeArrowheads="1" noChangeShapeType="1" noTextEdit="1"/>
              </p:cNvSpPr>
              <p:nvPr/>
            </p:nvSpPr>
            <p:spPr>
              <a:xfrm>
                <a:off x="539496" y="3817193"/>
                <a:ext cx="11109960" cy="360680"/>
              </a:xfrm>
              <a:prstGeom prst="rect">
                <a:avLst/>
              </a:prstGeom>
              <a:blipFill>
                <a:blip r:embed="rId6"/>
                <a:stretch>
                  <a:fillRect l="-1317" b="-40678"/>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7" name="QO_7_AN.98_1#f7e5049ce?vcp=1&amp;vop=1&amp;pid=404bcc806&amp;color=36,64,97&amp;vtp=1&amp;bbb=1"/>
              <p:cNvSpPr/>
              <p:nvPr/>
            </p:nvSpPr>
            <p:spPr>
              <a:xfrm>
                <a:off x="539496" y="4181683"/>
                <a:ext cx="11109960" cy="1270000"/>
              </a:xfrm>
              <a:prstGeom prst="rect">
                <a:avLst/>
              </a:prstGeom>
              <a:noFill/>
              <a:ln/>
            </p:spPr>
            <p:txBody>
              <a:bodyPr wrap="none" lIns="0" tIns="0" rIns="0" bIns="0" rtlCol="0" anchor="t"/>
              <a:lstStyle/>
              <a:p>
                <a:pPr algn="l" latinLnBrk="1">
                  <a:lnSpc>
                    <a:spcPts val="3400"/>
                  </a:lnSpc>
                </a:pPr>
                <a:r>
                  <a:rPr lang="en-US" altLang="zh-CN" sz="1800" b="0" i="0" dirty="0">
                    <a:solidFill>
                      <a:srgbClr val="6565FF"/>
                    </a:solidFill>
                    <a:latin typeface="Times New Roman" pitchFamily="34" charset="0"/>
                    <a:ea typeface="微软雅黑" pitchFamily="34" charset="-122"/>
                    <a:cs typeface="Times New Roman" pitchFamily="34" charset="-120"/>
                  </a:rPr>
                  <a:t>【解】若</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𝑃𝐴𝐵</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𝜃</m:t>
                    </m:r>
                  </m:oMath>
                </a14:m>
                <a:r>
                  <a:rPr lang="en-US" altLang="zh-CN" sz="1800" b="0" i="0" dirty="0">
                    <a:solidFill>
                      <a:srgbClr val="6565FF"/>
                    </a:solidFill>
                    <a:latin typeface="SimSun" pitchFamily="34" charset="0"/>
                    <a:ea typeface="SimSun" pitchFamily="34" charset="-122"/>
                    <a:cs typeface="SimSu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,则</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0&lt;</m:t>
                    </m:r>
                    <m:r>
                      <a:rPr lang="en-US" altLang="zh-CN" sz="1800" b="0" i="0">
                        <a:solidFill>
                          <a:srgbClr val="6565FF"/>
                        </a:solidFill>
                        <a:latin typeface="Cambria Math" pitchFamily="34" charset="0"/>
                        <a:ea typeface="Cambria Math" pitchFamily="34" charset="-122"/>
                        <a:cs typeface="Cambria Math" pitchFamily="34" charset="-120"/>
                      </a:rPr>
                      <m:t>𝜃</m:t>
                    </m:r>
                    <m:r>
                      <a:rPr lang="en-US" altLang="zh-CN" sz="1800" b="0" i="0">
                        <a:solidFill>
                          <a:srgbClr val="6565FF"/>
                        </a:solidFill>
                        <a:latin typeface="Cambria Math" pitchFamily="34" charset="0"/>
                        <a:ea typeface="Cambria Math" pitchFamily="34" charset="-122"/>
                        <a:cs typeface="Cambria Math" pitchFamily="34" charset="-120"/>
                      </a:rPr>
                      <m:t>&lt;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6565FF"/>
                            </a:solidFill>
                            <a:latin typeface="Cambria Math" pitchFamily="34" charset="0"/>
                            <a:ea typeface="Cambria Math" pitchFamily="34" charset="-122"/>
                            <a:cs typeface="Cambria Math" pitchFamily="34" charset="-120"/>
                          </a:rPr>
                          <m:t>π</m:t>
                        </m:r>
                      </m:num>
                      <m:den>
                        <m:r>
                          <a:rPr lang="en-US" altLang="zh-CN" sz="1800" b="0" i="0">
                            <a:solidFill>
                              <a:srgbClr val="6565FF"/>
                            </a:solidFill>
                            <a:latin typeface="Cambria Math" pitchFamily="34" charset="0"/>
                            <a:ea typeface="Cambria Math" pitchFamily="34" charset="-122"/>
                            <a:cs typeface="Cambria Math" pitchFamily="34" charset="-120"/>
                          </a:rPr>
                          <m:t>4</m:t>
                        </m:r>
                      </m:den>
                    </m:f>
                  </m:oMath>
                </a14:m>
                <a:r>
                  <a:rPr lang="en-US" altLang="zh-CN" sz="1800" b="0" i="0" dirty="0">
                    <a:solidFill>
                      <a:srgbClr val="6565FF"/>
                    </a:solidFill>
                    <a:latin typeface="Times New Roman" pitchFamily="34" charset="0"/>
                    <a:ea typeface="微软雅黑" pitchFamily="34" charset="-122"/>
                    <a:cs typeface="Times New Roman" pitchFamily="34" charset="-120"/>
                  </a:rPr>
                  <a:t>,在</a:t>
                </a:r>
                <a14:m>
                  <m:oMath xmlns:m="http://schemas.openxmlformats.org/officeDocument/2006/math">
                    <m:r>
                      <m:rPr>
                        <m:sty m:val="p"/>
                      </m:rPr>
                      <a:rPr lang="en-US" altLang="zh-CN" sz="1800" b="0" i="0">
                        <a:solidFill>
                          <a:srgbClr val="6565FF"/>
                        </a:solidFill>
                        <a:latin typeface="Cambria Math" pitchFamily="34" charset="0"/>
                        <a:ea typeface="Cambria Math" pitchFamily="34" charset="-122"/>
                        <a:cs typeface="Cambria Math" pitchFamily="34" charset="-120"/>
                      </a:rPr>
                      <m:t>Rt</m:t>
                    </m:r>
                    <m:r>
                      <m:rPr>
                        <m:nor/>
                      </m:rPr>
                      <a:rPr lang="en-US" altLang="zh-CN" sz="1800" b="0" i="0">
                        <a:solidFill>
                          <a:srgbClr val="6565FF"/>
                        </a:solidFill>
                        <a:latin typeface="SimSun" pitchFamily="34" charset="0"/>
                        <a:ea typeface="SimSun" pitchFamily="34" charset="-122"/>
                        <a:cs typeface="SimSun"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𝑃𝐴𝐸</m:t>
                    </m:r>
                  </m:oMath>
                </a14:m>
                <a:r>
                  <a:rPr lang="en-US" altLang="zh-CN" sz="1800" b="0" i="0" dirty="0">
                    <a:solidFill>
                      <a:srgbClr val="6565FF"/>
                    </a:solidFill>
                    <a:latin typeface="Times New Roman" pitchFamily="34" charset="0"/>
                    <a:ea typeface="微软雅黑" pitchFamily="34" charset="-122"/>
                    <a:cs typeface="Times New Roman" pitchFamily="34" charset="-120"/>
                  </a:rPr>
                  <a:t>中,</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𝑃𝐴</m:t>
                    </m:r>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𝐴𝐸</m:t>
                        </m:r>
                      </m:num>
                      <m:den>
                        <m:r>
                          <m:rPr>
                            <m:sty m:val="p"/>
                          </m:rPr>
                          <a:rPr lang="en-US" altLang="zh-CN" sz="1800" b="0" i="0">
                            <a:solidFill>
                              <a:srgbClr val="6565FF"/>
                            </a:solidFill>
                            <a:latin typeface="Cambria Math" pitchFamily="34" charset="0"/>
                            <a:ea typeface="Cambria Math" pitchFamily="34" charset="-122"/>
                            <a:cs typeface="Cambria Math" pitchFamily="34" charset="-120"/>
                          </a:rPr>
                          <m:t>cos</m:t>
                        </m:r>
                        <m:r>
                          <m:rPr>
                            <m:nor/>
                          </m:rPr>
                          <a:rPr lang="en-US" altLang="zh-CN" sz="1800" b="0" i="0">
                            <a:solidFill>
                              <a:srgbClr val="6565FF"/>
                            </a:solidFill>
                            <a:latin typeface="Cambria Math" pitchFamily="34" charset="0"/>
                            <a:ea typeface="Cambria Math" pitchFamily="34" charset="-122"/>
                            <a:cs typeface="Cambria Math" pitchFamily="34" charset="-120"/>
                          </a:rPr>
                          <m:t> </m:t>
                        </m:r>
                        <m:r>
                          <a:rPr lang="en-US" altLang="zh-CN" sz="1800" b="0" i="0">
                            <a:solidFill>
                              <a:srgbClr val="6565FF"/>
                            </a:solidFill>
                            <a:latin typeface="Cambria Math" pitchFamily="34" charset="0"/>
                            <a:ea typeface="Cambria Math" pitchFamily="34" charset="-122"/>
                            <a:cs typeface="Cambria Math" pitchFamily="34" charset="-120"/>
                          </a:rPr>
                          <m:t>𝜃</m:t>
                        </m:r>
                      </m:den>
                    </m:f>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4</m:t>
                        </m:r>
                      </m:num>
                      <m:den>
                        <m:r>
                          <m:rPr>
                            <m:sty m:val="p"/>
                          </m:rPr>
                          <a:rPr lang="en-US" altLang="zh-CN" sz="1800" b="0" i="0">
                            <a:solidFill>
                              <a:srgbClr val="6565FF"/>
                            </a:solidFill>
                            <a:latin typeface="Cambria Math" pitchFamily="34" charset="0"/>
                            <a:ea typeface="Cambria Math" pitchFamily="34" charset="-122"/>
                            <a:cs typeface="Cambria Math" pitchFamily="34" charset="-120"/>
                          </a:rPr>
                          <m:t>cos</m:t>
                        </m:r>
                        <m:r>
                          <m:rPr>
                            <m:nor/>
                          </m:rPr>
                          <a:rPr lang="en-US" altLang="zh-CN" sz="1800" b="0" i="0">
                            <a:solidFill>
                              <a:srgbClr val="6565FF"/>
                            </a:solidFill>
                            <a:latin typeface="Cambria Math" pitchFamily="34" charset="0"/>
                            <a:ea typeface="Cambria Math" pitchFamily="34" charset="-122"/>
                            <a:cs typeface="Cambria Math" pitchFamily="34" charset="-120"/>
                          </a:rPr>
                          <m:t> </m:t>
                        </m:r>
                        <m:r>
                          <a:rPr lang="en-US" altLang="zh-CN" sz="1800" b="0" i="0">
                            <a:solidFill>
                              <a:srgbClr val="6565FF"/>
                            </a:solidFill>
                            <a:latin typeface="Cambria Math" pitchFamily="34" charset="0"/>
                            <a:ea typeface="Cambria Math" pitchFamily="34" charset="-122"/>
                            <a:cs typeface="Cambria Math" pitchFamily="34" charset="-120"/>
                          </a:rPr>
                          <m:t>𝜃</m:t>
                        </m:r>
                      </m:den>
                    </m:f>
                  </m:oMath>
                </a14:m>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𝑃𝐸</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𝐴𝐸</m:t>
                    </m:r>
                    <m:r>
                      <m:rPr>
                        <m:sty m:val="p"/>
                      </m:rPr>
                      <a:rPr lang="en-US" altLang="zh-CN" sz="1800" b="0" i="0">
                        <a:solidFill>
                          <a:srgbClr val="6565FF"/>
                        </a:solidFill>
                        <a:latin typeface="Cambria Math" pitchFamily="34" charset="0"/>
                        <a:ea typeface="Cambria Math" pitchFamily="34" charset="-122"/>
                        <a:cs typeface="Cambria Math" pitchFamily="34" charset="-120"/>
                      </a:rPr>
                      <m:t>tan</m:t>
                    </m:r>
                    <m:r>
                      <m:rPr>
                        <m:nor/>
                      </m:rPr>
                      <a:rPr lang="en-US" altLang="zh-CN" sz="1800" b="0" i="0">
                        <a:solidFill>
                          <a:srgbClr val="6565FF"/>
                        </a:solidFill>
                        <a:latin typeface="Cambria Math" pitchFamily="34" charset="0"/>
                        <a:ea typeface="Cambria Math" pitchFamily="34" charset="-122"/>
                        <a:cs typeface="Cambria Math" pitchFamily="34" charset="-120"/>
                      </a:rPr>
                      <m:t> </m:t>
                    </m:r>
                    <m:r>
                      <a:rPr lang="en-US" altLang="zh-CN" sz="1800" b="0" i="0">
                        <a:solidFill>
                          <a:srgbClr val="6565FF"/>
                        </a:solidFill>
                        <a:latin typeface="Cambria Math" pitchFamily="34" charset="0"/>
                        <a:ea typeface="Cambria Math" pitchFamily="34" charset="-122"/>
                        <a:cs typeface="Cambria Math" pitchFamily="34" charset="-120"/>
                      </a:rPr>
                      <m:t>𝜃</m:t>
                    </m:r>
                    <m:r>
                      <a:rPr lang="en-US" altLang="zh-CN" sz="1800" b="0" i="0">
                        <a:solidFill>
                          <a:srgbClr val="6565FF"/>
                        </a:solidFill>
                        <a:latin typeface="Cambria Math" pitchFamily="34" charset="0"/>
                        <a:ea typeface="Cambria Math" pitchFamily="34" charset="-122"/>
                        <a:cs typeface="Cambria Math" pitchFamily="34" charset="-120"/>
                      </a:rPr>
                      <m:t>=4</m:t>
                    </m:r>
                    <m:r>
                      <m:rPr>
                        <m:sty m:val="p"/>
                      </m:rPr>
                      <a:rPr lang="en-US" altLang="zh-CN" sz="1800" b="0" i="0">
                        <a:solidFill>
                          <a:srgbClr val="6565FF"/>
                        </a:solidFill>
                        <a:latin typeface="Cambria Math" pitchFamily="34" charset="0"/>
                        <a:ea typeface="Cambria Math" pitchFamily="34" charset="-122"/>
                        <a:cs typeface="Cambria Math" pitchFamily="34" charset="-120"/>
                      </a:rPr>
                      <m:t>tan</m:t>
                    </m:r>
                    <m:r>
                      <m:rPr>
                        <m:nor/>
                      </m:rPr>
                      <a:rPr lang="en-US" altLang="zh-CN" sz="1800" b="0" i="0">
                        <a:solidFill>
                          <a:srgbClr val="6565FF"/>
                        </a:solidFill>
                        <a:latin typeface="Cambria Math" pitchFamily="34" charset="0"/>
                        <a:ea typeface="Cambria Math" pitchFamily="34" charset="-122"/>
                        <a:cs typeface="Cambria Math" pitchFamily="34" charset="-120"/>
                      </a:rPr>
                      <m:t> </m:t>
                    </m:r>
                    <m:r>
                      <a:rPr lang="en-US" altLang="zh-CN" sz="1800" b="0" i="0">
                        <a:solidFill>
                          <a:srgbClr val="6565FF"/>
                        </a:solidFill>
                        <a:latin typeface="Cambria Math" pitchFamily="34" charset="0"/>
                        <a:ea typeface="Cambria Math" pitchFamily="34" charset="-122"/>
                        <a:cs typeface="Cambria Math" pitchFamily="34" charset="-120"/>
                      </a:rPr>
                      <m:t>𝜃</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SimSun" pitchFamily="34" charset="0"/>
                    <a:ea typeface="SimSun" pitchFamily="34" charset="-122"/>
                    <a:cs typeface="SimSu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3300"/>
                  </a:lnSpc>
                </a:pPr>
                <a:r>
                  <a:rPr lang="en-US" altLang="zh-CN" b="0" i="0">
                    <a:solidFill>
                      <a:srgbClr val="6565FF"/>
                    </a:solidFill>
                    <a:latin typeface="Times New Roman" pitchFamily="34" charset="0"/>
                    <a:ea typeface="微软雅黑" pitchFamily="34" charset="-122"/>
                    <a:cs typeface="Times New Roman" pitchFamily="34" charset="-120"/>
                  </a:rPr>
                  <a:t>所</a:t>
                </a:r>
                <a:r>
                  <a:rPr lang="en-US" altLang="zh-CN" sz="1800" b="0" i="0">
                    <a:solidFill>
                      <a:srgbClr val="6565FF"/>
                    </a:solidFill>
                    <a:latin typeface="Times New Roman" pitchFamily="34" charset="0"/>
                    <a:ea typeface="微软雅黑" pitchFamily="34" charset="-122"/>
                    <a:cs typeface="Times New Roman" pitchFamily="34" charset="-120"/>
                  </a:rPr>
                  <a:t>以</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𝑃𝑄</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𝑄𝐸</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𝑃𝐸</m:t>
                    </m:r>
                    <m:r>
                      <a:rPr lang="en-US" altLang="zh-CN" sz="1800" b="0" i="0">
                        <a:solidFill>
                          <a:srgbClr val="6565FF"/>
                        </a:solidFill>
                        <a:latin typeface="Cambria Math" pitchFamily="34" charset="0"/>
                        <a:ea typeface="Cambria Math" pitchFamily="34" charset="-122"/>
                        <a:cs typeface="Cambria Math" pitchFamily="34" charset="-120"/>
                      </a:rPr>
                      <m:t>=4−4</m:t>
                    </m:r>
                    <m:r>
                      <m:rPr>
                        <m:sty m:val="p"/>
                      </m:rPr>
                      <a:rPr lang="en-US" altLang="zh-CN" sz="1800" b="0" i="0">
                        <a:solidFill>
                          <a:srgbClr val="6565FF"/>
                        </a:solidFill>
                        <a:latin typeface="Cambria Math" pitchFamily="34" charset="0"/>
                        <a:ea typeface="Cambria Math" pitchFamily="34" charset="-122"/>
                        <a:cs typeface="Cambria Math" pitchFamily="34" charset="-120"/>
                      </a:rPr>
                      <m:t>tan</m:t>
                    </m:r>
                    <m:r>
                      <m:rPr>
                        <m:nor/>
                      </m:rPr>
                      <a:rPr lang="en-US" altLang="zh-CN" sz="1800" b="0" i="0">
                        <a:solidFill>
                          <a:srgbClr val="6565FF"/>
                        </a:solidFill>
                        <a:latin typeface="Cambria Math" pitchFamily="34" charset="0"/>
                        <a:ea typeface="Cambria Math" pitchFamily="34" charset="-122"/>
                        <a:cs typeface="Cambria Math" pitchFamily="34" charset="-120"/>
                      </a:rPr>
                      <m:t> </m:t>
                    </m:r>
                    <m:r>
                      <a:rPr lang="en-US" altLang="zh-CN" sz="1800" b="0" i="0">
                        <a:solidFill>
                          <a:srgbClr val="6565FF"/>
                        </a:solidFill>
                        <a:latin typeface="Cambria Math" pitchFamily="34" charset="0"/>
                        <a:ea typeface="Cambria Math" pitchFamily="34" charset="-122"/>
                        <a:cs typeface="Cambria Math" pitchFamily="34" charset="-120"/>
                      </a:rPr>
                      <m:t>𝜃</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SimSun" pitchFamily="34" charset="0"/>
                    <a:ea typeface="SimSun" pitchFamily="34" charset="-122"/>
                    <a:cs typeface="SimSu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3300"/>
                  </a:lnSpc>
                </a:pPr>
                <a:r>
                  <a:rPr lang="en-US" altLang="zh-CN" b="0" i="0">
                    <a:solidFill>
                      <a:srgbClr val="6565FF"/>
                    </a:solidFill>
                    <a:latin typeface="Times New Roman" pitchFamily="34" charset="0"/>
                    <a:ea typeface="微软雅黑" pitchFamily="34" charset="-122"/>
                    <a:cs typeface="Times New Roman" pitchFamily="34" charset="-120"/>
                  </a:rPr>
                  <a:t>所</a:t>
                </a:r>
                <a:r>
                  <a:rPr lang="en-US" altLang="zh-CN" sz="1800" b="0" i="0">
                    <a:solidFill>
                      <a:srgbClr val="6565FF"/>
                    </a:solidFill>
                    <a:latin typeface="Times New Roman" pitchFamily="34" charset="0"/>
                    <a:ea typeface="微软雅黑" pitchFamily="34" charset="-122"/>
                    <a:cs typeface="Times New Roman" pitchFamily="34" charset="-120"/>
                  </a:rPr>
                  <a:t>以</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𝐿</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𝑃𝑄</m:t>
                    </m:r>
                    <m:r>
                      <a:rPr lang="en-US" altLang="zh-CN" sz="1800" b="0" i="0">
                        <a:solidFill>
                          <a:srgbClr val="6565FF"/>
                        </a:solidFill>
                        <a:latin typeface="Cambria Math" pitchFamily="34" charset="0"/>
                        <a:ea typeface="Cambria Math" pitchFamily="34" charset="-122"/>
                        <a:cs typeface="Cambria Math" pitchFamily="34" charset="-120"/>
                      </a:rPr>
                      <m:t>+2</m:t>
                    </m:r>
                    <m:r>
                      <a:rPr lang="en-US" altLang="zh-CN" sz="1800" b="0" i="0">
                        <a:solidFill>
                          <a:srgbClr val="6565FF"/>
                        </a:solidFill>
                        <a:latin typeface="Cambria Math" pitchFamily="34" charset="0"/>
                        <a:ea typeface="Cambria Math" pitchFamily="34" charset="-122"/>
                        <a:cs typeface="Cambria Math" pitchFamily="34" charset="-120"/>
                      </a:rPr>
                      <m:t>𝑃𝐴</m:t>
                    </m:r>
                    <m:r>
                      <a:rPr lang="en-US" altLang="zh-CN" sz="1800" b="0" i="0">
                        <a:solidFill>
                          <a:srgbClr val="6565FF"/>
                        </a:solidFill>
                        <a:latin typeface="Cambria Math" pitchFamily="34" charset="0"/>
                        <a:ea typeface="Cambria Math" pitchFamily="34" charset="-122"/>
                        <a:cs typeface="Cambria Math" pitchFamily="34" charset="-120"/>
                      </a:rPr>
                      <m:t>=4−4</m:t>
                    </m:r>
                    <m:r>
                      <m:rPr>
                        <m:sty m:val="p"/>
                      </m:rPr>
                      <a:rPr lang="en-US" altLang="zh-CN" sz="1800" b="0" i="0">
                        <a:solidFill>
                          <a:srgbClr val="6565FF"/>
                        </a:solidFill>
                        <a:latin typeface="Cambria Math" pitchFamily="34" charset="0"/>
                        <a:ea typeface="Cambria Math" pitchFamily="34" charset="-122"/>
                        <a:cs typeface="Cambria Math" pitchFamily="34" charset="-120"/>
                      </a:rPr>
                      <m:t>tan</m:t>
                    </m:r>
                    <m:r>
                      <m:rPr>
                        <m:nor/>
                      </m:rPr>
                      <a:rPr lang="en-US" altLang="zh-CN" sz="1800" b="0" i="0">
                        <a:solidFill>
                          <a:srgbClr val="6565FF"/>
                        </a:solidFill>
                        <a:latin typeface="Cambria Math" pitchFamily="34" charset="0"/>
                        <a:ea typeface="Cambria Math" pitchFamily="34" charset="-122"/>
                        <a:cs typeface="Cambria Math" pitchFamily="34" charset="-120"/>
                      </a:rPr>
                      <m:t> </m:t>
                    </m:r>
                    <m:r>
                      <a:rPr lang="en-US" altLang="zh-CN" sz="1800" b="0" i="0">
                        <a:solidFill>
                          <a:srgbClr val="6565FF"/>
                        </a:solidFill>
                        <a:latin typeface="Cambria Math" pitchFamily="34" charset="0"/>
                        <a:ea typeface="Cambria Math" pitchFamily="34" charset="-122"/>
                        <a:cs typeface="Cambria Math" pitchFamily="34" charset="-120"/>
                      </a:rPr>
                      <m:t>𝜃</m:t>
                    </m:r>
                    <m:r>
                      <a:rPr lang="en-US" altLang="zh-CN" sz="1800" b="0" i="0">
                        <a:solidFill>
                          <a:srgbClr val="6565FF"/>
                        </a:solidFill>
                        <a:latin typeface="Cambria Math" pitchFamily="34" charset="0"/>
                        <a:ea typeface="Cambria Math" pitchFamily="34" charset="-122"/>
                        <a:cs typeface="Cambria Math" pitchFamily="34" charset="-120"/>
                      </a:rPr>
                      <m:t>+2×</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4</m:t>
                        </m:r>
                      </m:num>
                      <m:den>
                        <m:r>
                          <m:rPr>
                            <m:sty m:val="p"/>
                          </m:rPr>
                          <a:rPr lang="en-US" altLang="zh-CN" sz="1800" b="0" i="0">
                            <a:solidFill>
                              <a:srgbClr val="6565FF"/>
                            </a:solidFill>
                            <a:latin typeface="Cambria Math" pitchFamily="34" charset="0"/>
                            <a:ea typeface="Cambria Math" pitchFamily="34" charset="-122"/>
                            <a:cs typeface="Cambria Math" pitchFamily="34" charset="-120"/>
                          </a:rPr>
                          <m:t>cos</m:t>
                        </m:r>
                        <m:r>
                          <m:rPr>
                            <m:nor/>
                          </m:rPr>
                          <a:rPr lang="en-US" altLang="zh-CN" sz="1800" b="0" i="0">
                            <a:solidFill>
                              <a:srgbClr val="6565FF"/>
                            </a:solidFill>
                            <a:latin typeface="Cambria Math" pitchFamily="34" charset="0"/>
                            <a:ea typeface="Cambria Math" pitchFamily="34" charset="-122"/>
                            <a:cs typeface="Cambria Math" pitchFamily="34" charset="-120"/>
                          </a:rPr>
                          <m:t> </m:t>
                        </m:r>
                        <m:r>
                          <a:rPr lang="en-US" altLang="zh-CN" sz="1800" b="0" i="0">
                            <a:solidFill>
                              <a:srgbClr val="6565FF"/>
                            </a:solidFill>
                            <a:latin typeface="Cambria Math" pitchFamily="34" charset="0"/>
                            <a:ea typeface="Cambria Math" pitchFamily="34" charset="-122"/>
                            <a:cs typeface="Cambria Math" pitchFamily="34" charset="-120"/>
                          </a:rPr>
                          <m:t>𝜃</m:t>
                        </m:r>
                      </m:den>
                    </m:f>
                    <m:r>
                      <a:rPr lang="en-US" altLang="zh-CN" sz="1800" b="0" i="0">
                        <a:solidFill>
                          <a:srgbClr val="6565FF"/>
                        </a:solidFill>
                        <a:latin typeface="Cambria Math" pitchFamily="34" charset="0"/>
                        <a:ea typeface="Cambria Math" pitchFamily="34" charset="-122"/>
                        <a:cs typeface="Cambria Math" pitchFamily="34" charset="-120"/>
                      </a:rPr>
                      <m:t>=4+4×</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2−</m:t>
                        </m:r>
                        <m:r>
                          <m:rPr>
                            <m:sty m:val="p"/>
                          </m:rPr>
                          <a:rPr lang="en-US" altLang="zh-CN" sz="1800" b="0" i="0">
                            <a:solidFill>
                              <a:srgbClr val="6565FF"/>
                            </a:solidFill>
                            <a:latin typeface="Cambria Math" pitchFamily="34" charset="0"/>
                            <a:ea typeface="Cambria Math" pitchFamily="34" charset="-122"/>
                            <a:cs typeface="Cambria Math" pitchFamily="34" charset="-120"/>
                          </a:rPr>
                          <m:t>sin</m:t>
                        </m:r>
                        <m:r>
                          <m:rPr>
                            <m:nor/>
                          </m:rPr>
                          <a:rPr lang="en-US" altLang="zh-CN" sz="1800" b="0" i="0">
                            <a:solidFill>
                              <a:srgbClr val="6565FF"/>
                            </a:solidFill>
                            <a:latin typeface="Cambria Math" pitchFamily="34" charset="0"/>
                            <a:ea typeface="Cambria Math" pitchFamily="34" charset="-122"/>
                            <a:cs typeface="Cambria Math" pitchFamily="34" charset="-120"/>
                          </a:rPr>
                          <m:t> </m:t>
                        </m:r>
                        <m:r>
                          <a:rPr lang="en-US" altLang="zh-CN" sz="1800" b="0" i="0">
                            <a:solidFill>
                              <a:srgbClr val="6565FF"/>
                            </a:solidFill>
                            <a:latin typeface="Cambria Math" pitchFamily="34" charset="0"/>
                            <a:ea typeface="Cambria Math" pitchFamily="34" charset="-122"/>
                            <a:cs typeface="Cambria Math" pitchFamily="34" charset="-120"/>
                          </a:rPr>
                          <m:t>𝜃</m:t>
                        </m:r>
                      </m:num>
                      <m:den>
                        <m:r>
                          <m:rPr>
                            <m:sty m:val="p"/>
                          </m:rPr>
                          <a:rPr lang="en-US" altLang="zh-CN" sz="1800" b="0" i="0">
                            <a:solidFill>
                              <a:srgbClr val="6565FF"/>
                            </a:solidFill>
                            <a:latin typeface="Cambria Math" pitchFamily="34" charset="0"/>
                            <a:ea typeface="Cambria Math" pitchFamily="34" charset="-122"/>
                            <a:cs typeface="Cambria Math" pitchFamily="34" charset="-120"/>
                          </a:rPr>
                          <m:t>cos</m:t>
                        </m:r>
                        <m:r>
                          <m:rPr>
                            <m:nor/>
                          </m:rPr>
                          <a:rPr lang="en-US" altLang="zh-CN" sz="1800" b="0" i="0">
                            <a:solidFill>
                              <a:srgbClr val="6565FF"/>
                            </a:solidFill>
                            <a:latin typeface="Cambria Math" pitchFamily="34" charset="0"/>
                            <a:ea typeface="Cambria Math" pitchFamily="34" charset="-122"/>
                            <a:cs typeface="Cambria Math" pitchFamily="34" charset="-120"/>
                          </a:rPr>
                          <m:t> </m:t>
                        </m:r>
                        <m:r>
                          <a:rPr lang="en-US" altLang="zh-CN" sz="1800" b="0" i="0">
                            <a:solidFill>
                              <a:srgbClr val="6565FF"/>
                            </a:solidFill>
                            <a:latin typeface="Cambria Math" pitchFamily="34" charset="0"/>
                            <a:ea typeface="Cambria Math" pitchFamily="34" charset="-122"/>
                            <a:cs typeface="Cambria Math" pitchFamily="34" charset="-120"/>
                          </a:rPr>
                          <m:t>𝜃</m:t>
                        </m:r>
                      </m:den>
                    </m:f>
                    <m:r>
                      <a:rPr lang="en-US" altLang="zh-CN" sz="1800" b="0" i="0">
                        <a:solidFill>
                          <a:srgbClr val="6565FF"/>
                        </a:solidFill>
                        <a:latin typeface="Cambria Math" pitchFamily="34" charset="0"/>
                        <a:ea typeface="Cambria Math" pitchFamily="34" charset="-122"/>
                        <a:cs typeface="Cambria Math" pitchFamily="34" charset="-120"/>
                      </a:rPr>
                      <m:t>(0&lt;</m:t>
                    </m:r>
                    <m:r>
                      <a:rPr lang="en-US" altLang="zh-CN" sz="1800" b="0" i="0">
                        <a:solidFill>
                          <a:srgbClr val="6565FF"/>
                        </a:solidFill>
                        <a:latin typeface="Cambria Math" pitchFamily="34" charset="0"/>
                        <a:ea typeface="Cambria Math" pitchFamily="34" charset="-122"/>
                        <a:cs typeface="Cambria Math" pitchFamily="34" charset="-120"/>
                      </a:rPr>
                      <m:t>𝜃</m:t>
                    </m:r>
                    <m:r>
                      <a:rPr lang="en-US" altLang="zh-CN" sz="1800" b="0" i="0">
                        <a:solidFill>
                          <a:srgbClr val="6565FF"/>
                        </a:solidFill>
                        <a:latin typeface="Cambria Math" pitchFamily="34" charset="0"/>
                        <a:ea typeface="Cambria Math" pitchFamily="34" charset="-122"/>
                        <a:cs typeface="Cambria Math" pitchFamily="34" charset="-120"/>
                      </a:rPr>
                      <m:t>&lt;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6565FF"/>
                            </a:solidFill>
                            <a:latin typeface="Cambria Math" pitchFamily="34" charset="0"/>
                            <a:ea typeface="Cambria Math" pitchFamily="34" charset="-122"/>
                            <a:cs typeface="Cambria Math" pitchFamily="34" charset="-120"/>
                          </a:rPr>
                          <m:t>π</m:t>
                        </m:r>
                      </m:num>
                      <m:den>
                        <m:r>
                          <a:rPr lang="en-US" altLang="zh-CN" sz="1800" b="0" i="0">
                            <a:solidFill>
                              <a:srgbClr val="6565FF"/>
                            </a:solidFill>
                            <a:latin typeface="Cambria Math" pitchFamily="34" charset="0"/>
                            <a:ea typeface="Cambria Math" pitchFamily="34" charset="-122"/>
                            <a:cs typeface="Cambria Math" pitchFamily="34" charset="-120"/>
                          </a:rPr>
                          <m:t>4</m:t>
                        </m:r>
                      </m:den>
                    </m:f>
                    <m:r>
                      <a:rPr lang="en-US" altLang="zh-CN" sz="1800" b="0" i="0">
                        <a:solidFill>
                          <a:srgbClr val="6565FF"/>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p:txBody>
          </p:sp>
        </mc:Choice>
        <mc:Fallback xmlns="">
          <p:sp>
            <p:nvSpPr>
              <p:cNvPr id="7" name="QO_7_AN.98_1#f7e5049ce?vcp=1&amp;vop=1&amp;pid=404bcc806&amp;color=36,64,97&amp;vtp=1&amp;bbb=1"/>
              <p:cNvSpPr>
                <a:spLocks noRot="1" noChangeAspect="1" noMove="1" noResize="1" noEditPoints="1" noAdjustHandles="1" noChangeArrowheads="1" noChangeShapeType="1" noTextEdit="1"/>
              </p:cNvSpPr>
              <p:nvPr/>
            </p:nvSpPr>
            <p:spPr>
              <a:xfrm>
                <a:off x="539496" y="4181683"/>
                <a:ext cx="11109960" cy="1270000"/>
              </a:xfrm>
              <a:prstGeom prst="rect">
                <a:avLst/>
              </a:prstGeom>
              <a:blipFill>
                <a:blip r:embed="rId7"/>
                <a:stretch>
                  <a:fillRect l="-1317" b="-6250"/>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anim calcmode="lin" valueType="num">
                                      <p:cBhvr>
                                        <p:cTn id="8" dur="500" fill="hold"/>
                                        <p:tgtEl>
                                          <p:spTgt spid="3">
                                            <p:bg/>
                                          </p:spTgt>
                                        </p:tgtEl>
                                        <p:attrNameLst>
                                          <p:attrName>ppt_x</p:attrName>
                                        </p:attrNameLst>
                                      </p:cBhvr>
                                      <p:tavLst>
                                        <p:tav tm="0">
                                          <p:val>
                                            <p:strVal val="#ppt_x"/>
                                          </p:val>
                                        </p:tav>
                                        <p:tav tm="100000">
                                          <p:val>
                                            <p:strVal val="#ppt_x"/>
                                          </p:val>
                                        </p:tav>
                                      </p:tavLst>
                                    </p:anim>
                                    <p:anim calcmode="lin" valueType="num">
                                      <p:cBhvr>
                                        <p:cTn id="9" dur="500" fill="hold"/>
                                        <p:tgtEl>
                                          <p:spTgt spid="3">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500"/>
                                        <p:tgtEl>
                                          <p:spTgt spid="3">
                                            <p:txEl>
                                              <p:pRg st="0" end="0"/>
                                            </p:txEl>
                                          </p:spTgt>
                                        </p:tgtEl>
                                      </p:cBhvr>
                                    </p:animEffect>
                                    <p:anim calcmode="lin" valueType="num">
                                      <p:cBhvr>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3">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fade">
                                      <p:cBhvr>
                                        <p:cTn id="17" dur="500"/>
                                        <p:tgtEl>
                                          <p:spTgt spid="3">
                                            <p:txEl>
                                              <p:pRg st="1" end="1"/>
                                            </p:txEl>
                                          </p:spTgt>
                                        </p:tgtEl>
                                      </p:cBhvr>
                                    </p:animEffect>
                                    <p:anim calcmode="lin" valueType="num">
                                      <p:cBhvr>
                                        <p:cTn id="18"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grpId="0" nodeType="clickEffect">
                                  <p:stCondLst>
                                    <p:cond delay="0"/>
                                  </p:stCondLst>
                                  <p:childTnLst>
                                    <p:set>
                                      <p:cBhvr>
                                        <p:cTn id="23" dur="1" fill="hold">
                                          <p:stCondLst>
                                            <p:cond delay="0"/>
                                          </p:stCondLst>
                                        </p:cTn>
                                        <p:tgtEl>
                                          <p:spTgt spid="5">
                                            <p:bg/>
                                          </p:spTgt>
                                        </p:tgtEl>
                                        <p:attrNameLst>
                                          <p:attrName>style.visibility</p:attrName>
                                        </p:attrNameLst>
                                      </p:cBhvr>
                                      <p:to>
                                        <p:strVal val="visible"/>
                                      </p:to>
                                    </p:set>
                                    <p:animEffect transition="in" filter="fade">
                                      <p:cBhvr>
                                        <p:cTn id="24" dur="500"/>
                                        <p:tgtEl>
                                          <p:spTgt spid="5">
                                            <p:bg/>
                                          </p:spTgt>
                                        </p:tgtEl>
                                      </p:cBhvr>
                                    </p:animEffect>
                                    <p:anim calcmode="lin" valueType="num">
                                      <p:cBhvr>
                                        <p:cTn id="25" dur="500" fill="hold"/>
                                        <p:tgtEl>
                                          <p:spTgt spid="5">
                                            <p:bg/>
                                          </p:spTgt>
                                        </p:tgtEl>
                                        <p:attrNameLst>
                                          <p:attrName>ppt_x</p:attrName>
                                        </p:attrNameLst>
                                      </p:cBhvr>
                                      <p:tavLst>
                                        <p:tav tm="0">
                                          <p:val>
                                            <p:strVal val="#ppt_x"/>
                                          </p:val>
                                        </p:tav>
                                        <p:tav tm="100000">
                                          <p:val>
                                            <p:strVal val="#ppt_x"/>
                                          </p:val>
                                        </p:tav>
                                      </p:tavLst>
                                    </p:anim>
                                    <p:anim calcmode="lin" valueType="num">
                                      <p:cBhvr>
                                        <p:cTn id="26" dur="500" fill="hold"/>
                                        <p:tgtEl>
                                          <p:spTgt spid="5">
                                            <p:bg/>
                                          </p:spTgt>
                                        </p:tgtEl>
                                        <p:attrNameLst>
                                          <p:attrName>ppt_y</p:attrName>
                                        </p:attrNameLst>
                                      </p:cBhvr>
                                      <p:tavLst>
                                        <p:tav tm="0">
                                          <p:val>
                                            <p:strVal val="#ppt_y+.1"/>
                                          </p:val>
                                        </p:tav>
                                        <p:tav tm="100000">
                                          <p:val>
                                            <p:strVal val="#ppt_y"/>
                                          </p:val>
                                        </p:tav>
                                      </p:tavLst>
                                    </p:anim>
                                  </p:childTnLst>
                                </p:cTn>
                              </p:par>
                              <p:par>
                                <p:cTn id="27" presetID="42" presetClass="entr" presetSubtype="0" fill="hold" grpId="0" nodeType="withEffect">
                                  <p:stCondLst>
                                    <p:cond delay="0"/>
                                  </p:stCondLst>
                                  <p:childTnLst>
                                    <p:set>
                                      <p:cBhvr>
                                        <p:cTn id="28" dur="1" fill="hold">
                                          <p:stCondLst>
                                            <p:cond delay="0"/>
                                          </p:stCondLst>
                                        </p:cTn>
                                        <p:tgtEl>
                                          <p:spTgt spid="5">
                                            <p:txEl>
                                              <p:pRg st="0" end="0"/>
                                            </p:txEl>
                                          </p:spTgt>
                                        </p:tgtEl>
                                        <p:attrNameLst>
                                          <p:attrName>style.visibility</p:attrName>
                                        </p:attrNameLst>
                                      </p:cBhvr>
                                      <p:to>
                                        <p:strVal val="visible"/>
                                      </p:to>
                                    </p:set>
                                    <p:animEffect transition="in" filter="fade">
                                      <p:cBhvr>
                                        <p:cTn id="29" dur="500"/>
                                        <p:tgtEl>
                                          <p:spTgt spid="5">
                                            <p:txEl>
                                              <p:pRg st="0" end="0"/>
                                            </p:txEl>
                                          </p:spTgt>
                                        </p:tgtEl>
                                      </p:cBhvr>
                                    </p:animEffect>
                                    <p:anim calcmode="lin" valueType="num">
                                      <p:cBhvr>
                                        <p:cTn id="30"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31" dur="500" fill="hold"/>
                                        <p:tgtEl>
                                          <p:spTgt spid="5">
                                            <p:txEl>
                                              <p:pRg st="0" end="0"/>
                                            </p:txEl>
                                          </p:spTgt>
                                        </p:tgtEl>
                                        <p:attrNameLst>
                                          <p:attrName>ppt_y</p:attrName>
                                        </p:attrNameLst>
                                      </p:cBhvr>
                                      <p:tavLst>
                                        <p:tav tm="0">
                                          <p:val>
                                            <p:strVal val="#ppt_y+.1"/>
                                          </p:val>
                                        </p:tav>
                                        <p:tav tm="100000">
                                          <p:val>
                                            <p:strVal val="#ppt_y"/>
                                          </p:val>
                                        </p:tav>
                                      </p:tavLst>
                                    </p:anim>
                                  </p:childTnLst>
                                </p:cTn>
                              </p:par>
                              <p:par>
                                <p:cTn id="32" presetID="42" presetClass="entr" presetSubtype="0" fill="hold" grpId="0" nodeType="withEffect">
                                  <p:stCondLst>
                                    <p:cond delay="0"/>
                                  </p:stCondLst>
                                  <p:childTnLst>
                                    <p:set>
                                      <p:cBhvr>
                                        <p:cTn id="33" dur="1" fill="hold">
                                          <p:stCondLst>
                                            <p:cond delay="0"/>
                                          </p:stCondLst>
                                        </p:cTn>
                                        <p:tgtEl>
                                          <p:spTgt spid="5">
                                            <p:txEl>
                                              <p:pRg st="1" end="1"/>
                                            </p:txEl>
                                          </p:spTgt>
                                        </p:tgtEl>
                                        <p:attrNameLst>
                                          <p:attrName>style.visibility</p:attrName>
                                        </p:attrNameLst>
                                      </p:cBhvr>
                                      <p:to>
                                        <p:strVal val="visible"/>
                                      </p:to>
                                    </p:set>
                                    <p:animEffect transition="in" filter="fade">
                                      <p:cBhvr>
                                        <p:cTn id="34" dur="500"/>
                                        <p:tgtEl>
                                          <p:spTgt spid="5">
                                            <p:txEl>
                                              <p:pRg st="1" end="1"/>
                                            </p:txEl>
                                          </p:spTgt>
                                        </p:tgtEl>
                                      </p:cBhvr>
                                    </p:animEffect>
                                    <p:anim calcmode="lin" valueType="num">
                                      <p:cBhvr>
                                        <p:cTn id="35"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36" dur="500" fill="hold"/>
                                        <p:tgtEl>
                                          <p:spTgt spid="5">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42" presetClass="entr" presetSubtype="0" fill="hold" grpId="0" nodeType="clickEffect">
                                  <p:stCondLst>
                                    <p:cond delay="0"/>
                                  </p:stCondLst>
                                  <p:childTnLst>
                                    <p:set>
                                      <p:cBhvr>
                                        <p:cTn id="40" dur="1" fill="hold">
                                          <p:stCondLst>
                                            <p:cond delay="0"/>
                                          </p:stCondLst>
                                        </p:cTn>
                                        <p:tgtEl>
                                          <p:spTgt spid="7">
                                            <p:bg/>
                                          </p:spTgt>
                                        </p:tgtEl>
                                        <p:attrNameLst>
                                          <p:attrName>style.visibility</p:attrName>
                                        </p:attrNameLst>
                                      </p:cBhvr>
                                      <p:to>
                                        <p:strVal val="visible"/>
                                      </p:to>
                                    </p:set>
                                    <p:animEffect transition="in" filter="fade">
                                      <p:cBhvr>
                                        <p:cTn id="41" dur="500"/>
                                        <p:tgtEl>
                                          <p:spTgt spid="7">
                                            <p:bg/>
                                          </p:spTgt>
                                        </p:tgtEl>
                                      </p:cBhvr>
                                    </p:animEffect>
                                    <p:anim calcmode="lin" valueType="num">
                                      <p:cBhvr>
                                        <p:cTn id="42" dur="500" fill="hold"/>
                                        <p:tgtEl>
                                          <p:spTgt spid="7">
                                            <p:bg/>
                                          </p:spTgt>
                                        </p:tgtEl>
                                        <p:attrNameLst>
                                          <p:attrName>ppt_x</p:attrName>
                                        </p:attrNameLst>
                                      </p:cBhvr>
                                      <p:tavLst>
                                        <p:tav tm="0">
                                          <p:val>
                                            <p:strVal val="#ppt_x"/>
                                          </p:val>
                                        </p:tav>
                                        <p:tav tm="100000">
                                          <p:val>
                                            <p:strVal val="#ppt_x"/>
                                          </p:val>
                                        </p:tav>
                                      </p:tavLst>
                                    </p:anim>
                                    <p:anim calcmode="lin" valueType="num">
                                      <p:cBhvr>
                                        <p:cTn id="43" dur="500" fill="hold"/>
                                        <p:tgtEl>
                                          <p:spTgt spid="7">
                                            <p:bg/>
                                          </p:spTgt>
                                        </p:tgtEl>
                                        <p:attrNameLst>
                                          <p:attrName>ppt_y</p:attrName>
                                        </p:attrNameLst>
                                      </p:cBhvr>
                                      <p:tavLst>
                                        <p:tav tm="0">
                                          <p:val>
                                            <p:strVal val="#ppt_y+.1"/>
                                          </p:val>
                                        </p:tav>
                                        <p:tav tm="100000">
                                          <p:val>
                                            <p:strVal val="#ppt_y"/>
                                          </p:val>
                                        </p:tav>
                                      </p:tavLst>
                                    </p:anim>
                                  </p:childTnLst>
                                </p:cTn>
                              </p:par>
                              <p:par>
                                <p:cTn id="44" presetID="42" presetClass="entr" presetSubtype="0" fill="hold" grpId="0" nodeType="withEffect">
                                  <p:stCondLst>
                                    <p:cond delay="0"/>
                                  </p:stCondLst>
                                  <p:childTnLst>
                                    <p:set>
                                      <p:cBhvr>
                                        <p:cTn id="45" dur="1" fill="hold">
                                          <p:stCondLst>
                                            <p:cond delay="0"/>
                                          </p:stCondLst>
                                        </p:cTn>
                                        <p:tgtEl>
                                          <p:spTgt spid="7">
                                            <p:txEl>
                                              <p:pRg st="0" end="0"/>
                                            </p:txEl>
                                          </p:spTgt>
                                        </p:tgtEl>
                                        <p:attrNameLst>
                                          <p:attrName>style.visibility</p:attrName>
                                        </p:attrNameLst>
                                      </p:cBhvr>
                                      <p:to>
                                        <p:strVal val="visible"/>
                                      </p:to>
                                    </p:set>
                                    <p:animEffect transition="in" filter="fade">
                                      <p:cBhvr>
                                        <p:cTn id="46" dur="500"/>
                                        <p:tgtEl>
                                          <p:spTgt spid="7">
                                            <p:txEl>
                                              <p:pRg st="0" end="0"/>
                                            </p:txEl>
                                          </p:spTgt>
                                        </p:tgtEl>
                                      </p:cBhvr>
                                    </p:animEffect>
                                    <p:anim calcmode="lin" valueType="num">
                                      <p:cBhvr>
                                        <p:cTn id="47"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p:cTn id="48" dur="500" fill="hold"/>
                                        <p:tgtEl>
                                          <p:spTgt spid="7">
                                            <p:txEl>
                                              <p:pRg st="0" end="0"/>
                                            </p:txEl>
                                          </p:spTgt>
                                        </p:tgtEl>
                                        <p:attrNameLst>
                                          <p:attrName>ppt_y</p:attrName>
                                        </p:attrNameLst>
                                      </p:cBhvr>
                                      <p:tavLst>
                                        <p:tav tm="0">
                                          <p:val>
                                            <p:strVal val="#ppt_y+.1"/>
                                          </p:val>
                                        </p:tav>
                                        <p:tav tm="100000">
                                          <p:val>
                                            <p:strVal val="#ppt_y"/>
                                          </p:val>
                                        </p:tav>
                                      </p:tavLst>
                                    </p:anim>
                                  </p:childTnLst>
                                </p:cTn>
                              </p:par>
                              <p:par>
                                <p:cTn id="49" presetID="42" presetClass="entr" presetSubtype="0" fill="hold" grpId="0" nodeType="withEffect">
                                  <p:stCondLst>
                                    <p:cond delay="0"/>
                                  </p:stCondLst>
                                  <p:childTnLst>
                                    <p:set>
                                      <p:cBhvr>
                                        <p:cTn id="50" dur="1" fill="hold">
                                          <p:stCondLst>
                                            <p:cond delay="0"/>
                                          </p:stCondLst>
                                        </p:cTn>
                                        <p:tgtEl>
                                          <p:spTgt spid="7">
                                            <p:txEl>
                                              <p:pRg st="1" end="1"/>
                                            </p:txEl>
                                          </p:spTgt>
                                        </p:tgtEl>
                                        <p:attrNameLst>
                                          <p:attrName>style.visibility</p:attrName>
                                        </p:attrNameLst>
                                      </p:cBhvr>
                                      <p:to>
                                        <p:strVal val="visible"/>
                                      </p:to>
                                    </p:set>
                                    <p:animEffect transition="in" filter="fade">
                                      <p:cBhvr>
                                        <p:cTn id="51" dur="500"/>
                                        <p:tgtEl>
                                          <p:spTgt spid="7">
                                            <p:txEl>
                                              <p:pRg st="1" end="1"/>
                                            </p:txEl>
                                          </p:spTgt>
                                        </p:tgtEl>
                                      </p:cBhvr>
                                    </p:animEffect>
                                    <p:anim calcmode="lin" valueType="num">
                                      <p:cBhvr>
                                        <p:cTn id="52"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p:cTn id="53" dur="500" fill="hold"/>
                                        <p:tgtEl>
                                          <p:spTgt spid="7">
                                            <p:txEl>
                                              <p:pRg st="1" end="1"/>
                                            </p:txEl>
                                          </p:spTgt>
                                        </p:tgtEl>
                                        <p:attrNameLst>
                                          <p:attrName>ppt_y</p:attrName>
                                        </p:attrNameLst>
                                      </p:cBhvr>
                                      <p:tavLst>
                                        <p:tav tm="0">
                                          <p:val>
                                            <p:strVal val="#ppt_y+.1"/>
                                          </p:val>
                                        </p:tav>
                                        <p:tav tm="100000">
                                          <p:val>
                                            <p:strVal val="#ppt_y"/>
                                          </p:val>
                                        </p:tav>
                                      </p:tavLst>
                                    </p:anim>
                                  </p:childTnLst>
                                </p:cTn>
                              </p:par>
                              <p:par>
                                <p:cTn id="54" presetID="42" presetClass="entr" presetSubtype="0" fill="hold" grpId="0" nodeType="withEffect">
                                  <p:stCondLst>
                                    <p:cond delay="0"/>
                                  </p:stCondLst>
                                  <p:childTnLst>
                                    <p:set>
                                      <p:cBhvr>
                                        <p:cTn id="55" dur="1" fill="hold">
                                          <p:stCondLst>
                                            <p:cond delay="0"/>
                                          </p:stCondLst>
                                        </p:cTn>
                                        <p:tgtEl>
                                          <p:spTgt spid="7">
                                            <p:txEl>
                                              <p:pRg st="2" end="2"/>
                                            </p:txEl>
                                          </p:spTgt>
                                        </p:tgtEl>
                                        <p:attrNameLst>
                                          <p:attrName>style.visibility</p:attrName>
                                        </p:attrNameLst>
                                      </p:cBhvr>
                                      <p:to>
                                        <p:strVal val="visible"/>
                                      </p:to>
                                    </p:set>
                                    <p:animEffect transition="in" filter="fade">
                                      <p:cBhvr>
                                        <p:cTn id="56" dur="500"/>
                                        <p:tgtEl>
                                          <p:spTgt spid="7">
                                            <p:txEl>
                                              <p:pRg st="2" end="2"/>
                                            </p:txEl>
                                          </p:spTgt>
                                        </p:tgtEl>
                                      </p:cBhvr>
                                    </p:animEffect>
                                    <p:anim calcmode="lin" valueType="num">
                                      <p:cBhvr>
                                        <p:cTn id="57"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p:cTn id="58" dur="500" fill="hold"/>
                                        <p:tgtEl>
                                          <p:spTgt spid="7">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P spid="7" grpId="0" build="p" animBg="1"/>
    </p:bldLst>
  </p:timing>
</p:sld>
</file>

<file path=ppt/slides/slide44.xml><?xml version="1.0" encoding="utf-8"?>
<p:sld xmlns:a="http://schemas.openxmlformats.org/drawingml/2006/main" xmlns:r="http://schemas.openxmlformats.org/officeDocument/2006/relationships" xmlns:p="http://schemas.openxmlformats.org/presentationml/2006/main">
  <p:cSld name="Slide 44&amp;si=44checked= 1 &amp; amp; version = 1.0.5checked=1&amp;version=1.0.5">
    <p:spTree>
      <p:nvGrpSpPr>
        <p:cNvPr id="1" name=""/>
        <p:cNvGrpSpPr/>
        <p:nvPr/>
      </p:nvGrpSpPr>
      <p:grpSpPr>
        <a:xfrm>
          <a:off x="0" y="0"/>
          <a:ext cx="0" cy="0"/>
          <a:chOff x="0" y="0"/>
          <a:chExt cx="0" cy="0"/>
        </a:xfrm>
      </p:grpSpPr>
      <p:sp>
        <p:nvSpPr>
          <p:cNvPr id="2" name="QO_6_BD.99_1#6188681fe?vcp=1&amp;vop=1&amp;pid=200c74145&amp;color=36,64,97&amp;vtp=1&amp;bt=1&amp;bbb=1"/>
          <p:cNvSpPr/>
          <p:nvPr/>
        </p:nvSpPr>
        <p:spPr>
          <a:xfrm>
            <a:off x="539496" y="1455565"/>
            <a:ext cx="11109960" cy="363665"/>
          </a:xfrm>
          <a:prstGeom prst="rect">
            <a:avLst/>
          </a:prstGeom>
          <a:noFill/>
          <a:ln/>
        </p:spPr>
        <p:txBody>
          <a:bodyPr wrap="none" lIns="0" tIns="0" rIns="0" bIns="0" rtlCol="0" anchor="t"/>
          <a:lstStyle/>
          <a:p>
            <a:pPr algn="l" latinLnBrk="1">
              <a:lnSpc>
                <a:spcPts val="3200"/>
              </a:lnSpc>
            </a:pPr>
            <a:r>
              <a:rPr lang="en-US" altLang="zh-CN" sz="1800" b="0" i="0" dirty="0">
                <a:solidFill>
                  <a:srgbClr val="003760"/>
                </a:solidFill>
                <a:latin typeface="Times New Roman" pitchFamily="34" charset="0"/>
                <a:ea typeface="微软雅黑" pitchFamily="34" charset="-122"/>
                <a:cs typeface="Times New Roman" pitchFamily="34" charset="-120"/>
              </a:rPr>
              <a:t>（2）</a:t>
            </a:r>
            <a:r>
              <a:rPr lang="en-US" altLang="zh-CN" sz="1800" b="0" i="0" dirty="0">
                <a:solidFill>
                  <a:srgbClr val="244061"/>
                </a:solidFill>
                <a:latin typeface="Times New Roman" pitchFamily="34" charset="0"/>
                <a:ea typeface="微软雅黑" pitchFamily="34" charset="-122"/>
                <a:cs typeface="Times New Roman" pitchFamily="34" charset="-120"/>
              </a:rPr>
              <a:t>请选用（1）中的一个函数关系式,说明如何设计,所用的钢管材料最省?</a:t>
            </a:r>
            <a:endParaRPr lang="en-US" altLang="zh-CN" sz="1800" dirty="0"/>
          </a:p>
        </p:txBody>
      </p:sp>
      <mc:AlternateContent xmlns:mc="http://schemas.openxmlformats.org/markup-compatibility/2006" xmlns:a14="http://schemas.microsoft.com/office/drawing/2010/main">
        <mc:Choice Requires="a14">
          <p:sp>
            <p:nvSpPr>
              <p:cNvPr id="3" name="QO_6_AN.100_1#6188681fe?vcp=1&amp;vop=1&amp;pid=200c74145&amp;color=36,64,97&amp;vtp=1&amp;bbb=1&amp;hb=1"/>
              <p:cNvSpPr/>
              <p:nvPr/>
            </p:nvSpPr>
            <p:spPr>
              <a:xfrm>
                <a:off x="539496" y="1829199"/>
                <a:ext cx="11109960" cy="3719640"/>
              </a:xfrm>
              <a:prstGeom prst="rect">
                <a:avLst/>
              </a:prstGeom>
              <a:noFill/>
              <a:ln/>
            </p:spPr>
            <p:txBody>
              <a:bodyPr wrap="none" lIns="0" tIns="0" rIns="0" bIns="0" rtlCol="0" anchor="t"/>
              <a:lstStyle/>
              <a:p>
                <a:pPr algn="l" latinLnBrk="1">
                  <a:lnSpc>
                    <a:spcPts val="4000"/>
                  </a:lnSpc>
                </a:pPr>
                <a:r>
                  <a:rPr lang="en-US" altLang="zh-CN" sz="1800" b="0" i="0" dirty="0">
                    <a:solidFill>
                      <a:srgbClr val="6565FF"/>
                    </a:solidFill>
                    <a:latin typeface="Times New Roman" pitchFamily="34" charset="0"/>
                    <a:ea typeface="微软雅黑" pitchFamily="34" charset="-122"/>
                    <a:cs typeface="Times New Roman" pitchFamily="34" charset="-120"/>
                  </a:rPr>
                  <a:t>【解】若选取①中的函数关系式,</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𝐿</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𝑥</m:t>
                    </m:r>
                    <m:r>
                      <a:rPr lang="en-US" altLang="zh-CN" sz="1800" b="0" i="0">
                        <a:solidFill>
                          <a:srgbClr val="6565FF"/>
                        </a:solidFill>
                        <a:latin typeface="Cambria Math" pitchFamily="34" charset="0"/>
                        <a:ea typeface="Cambria Math" pitchFamily="34" charset="-122"/>
                        <a:cs typeface="Cambria Math" pitchFamily="34" charset="-120"/>
                      </a:rPr>
                      <m:t>+2</m:t>
                    </m:r>
                    <m:rad>
                      <m:radPr>
                        <m:degHide m:val="on"/>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radPr>
                      <m:deg/>
                      <m:e>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(4−</m:t>
                            </m:r>
                            <m:r>
                              <a:rPr lang="en-US" altLang="zh-CN" sz="1800" b="0" i="0">
                                <a:solidFill>
                                  <a:srgbClr val="6565FF"/>
                                </a:solidFill>
                                <a:latin typeface="Cambria Math" pitchFamily="34" charset="0"/>
                                <a:ea typeface="Cambria Math" pitchFamily="34" charset="-122"/>
                                <a:cs typeface="Cambria Math" pitchFamily="34" charset="-120"/>
                              </a:rPr>
                              <m:t>𝑥</m:t>
                            </m:r>
                            <m:r>
                              <a:rPr lang="en-US" altLang="zh-CN" sz="1800" b="0" i="0">
                                <a:solidFill>
                                  <a:srgbClr val="6565FF"/>
                                </a:solidFill>
                                <a:latin typeface="Cambria Math" pitchFamily="34" charset="0"/>
                                <a:ea typeface="Cambria Math" pitchFamily="34" charset="-122"/>
                                <a:cs typeface="Cambria Math" pitchFamily="34" charset="-120"/>
                              </a:rPr>
                              <m:t>)</m:t>
                            </m:r>
                          </m:e>
                          <m:sup>
                            <m:r>
                              <a:rPr lang="en-US" altLang="zh-CN" sz="1800" b="0" i="0">
                                <a:solidFill>
                                  <a:srgbClr val="6565FF"/>
                                </a:solidFill>
                                <a:latin typeface="Cambria Math" pitchFamily="34" charset="0"/>
                                <a:ea typeface="Cambria Math" pitchFamily="34" charset="-122"/>
                                <a:cs typeface="Cambria Math" pitchFamily="34" charset="-120"/>
                              </a:rPr>
                              <m:t>2</m:t>
                            </m:r>
                          </m:sup>
                        </m:sSup>
                        <m:r>
                          <a:rPr lang="en-US" altLang="zh-CN" sz="1800" b="0" i="0">
                            <a:solidFill>
                              <a:srgbClr val="6565FF"/>
                            </a:solidFill>
                            <a:latin typeface="Cambria Math" pitchFamily="34" charset="0"/>
                            <a:ea typeface="Cambria Math" pitchFamily="34" charset="-122"/>
                            <a:cs typeface="Cambria Math" pitchFamily="34" charset="-120"/>
                          </a:rPr>
                          <m:t>+16</m:t>
                        </m:r>
                      </m:e>
                    </m:rad>
                    <m:r>
                      <a:rPr lang="en-US" altLang="zh-CN" sz="1800" b="0" i="0">
                        <a:solidFill>
                          <a:srgbClr val="6565FF"/>
                        </a:solidFill>
                        <a:latin typeface="Cambria Math" pitchFamily="34" charset="0"/>
                        <a:ea typeface="Cambria Math" pitchFamily="34" charset="-122"/>
                        <a:cs typeface="Cambria Math" pitchFamily="34" charset="-120"/>
                      </a:rPr>
                      <m:t>(0&lt;</m:t>
                    </m:r>
                    <m:r>
                      <a:rPr lang="en-US" altLang="zh-CN" sz="1800" b="0" i="0">
                        <a:solidFill>
                          <a:srgbClr val="6565FF"/>
                        </a:solidFill>
                        <a:latin typeface="Cambria Math" pitchFamily="34" charset="0"/>
                        <a:ea typeface="Cambria Math" pitchFamily="34" charset="-122"/>
                        <a:cs typeface="Cambria Math" pitchFamily="34" charset="-120"/>
                      </a:rPr>
                      <m:t>𝑥</m:t>
                    </m:r>
                    <m:r>
                      <a:rPr lang="en-US" altLang="zh-CN" sz="1800" b="0" i="0">
                        <a:solidFill>
                          <a:srgbClr val="6565FF"/>
                        </a:solidFill>
                        <a:latin typeface="Cambria Math" pitchFamily="34" charset="0"/>
                        <a:ea typeface="Cambria Math" pitchFamily="34" charset="-122"/>
                        <a:cs typeface="Cambria Math" pitchFamily="34" charset="-120"/>
                      </a:rPr>
                      <m:t>&lt;4)</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4000"/>
                  </a:lnSpc>
                </a:pPr>
                <a:r>
                  <a:rPr lang="en-US" altLang="zh-CN" b="0" i="0">
                    <a:solidFill>
                      <a:srgbClr val="6565FF"/>
                    </a:solidFill>
                    <a:latin typeface="Times New Roman" pitchFamily="34" charset="0"/>
                    <a:ea typeface="微软雅黑" pitchFamily="34" charset="-122"/>
                    <a:cs typeface="Times New Roman" pitchFamily="34" charset="-120"/>
                  </a:rPr>
                  <a:t>记</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𝑓</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𝑥</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𝑥</m:t>
                    </m:r>
                    <m:r>
                      <a:rPr lang="en-US" altLang="zh-CN" sz="1800" b="0" i="0">
                        <a:solidFill>
                          <a:srgbClr val="6565FF"/>
                        </a:solidFill>
                        <a:latin typeface="Cambria Math" pitchFamily="34" charset="0"/>
                        <a:ea typeface="Cambria Math" pitchFamily="34" charset="-122"/>
                        <a:cs typeface="Cambria Math" pitchFamily="34" charset="-120"/>
                      </a:rPr>
                      <m:t>+2</m:t>
                    </m:r>
                    <m:rad>
                      <m:radPr>
                        <m:degHide m:val="on"/>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6565FF"/>
                            </a:solidFill>
                            <a:latin typeface="Cambria Math" pitchFamily="34" charset="0"/>
                            <a:ea typeface="Cambria Math" pitchFamily="34" charset="-122"/>
                            <a:cs typeface="Cambria Math" pitchFamily="34" charset="-120"/>
                          </a:rPr>
                          <m:t>(4−</m:t>
                        </m:r>
                        <m:r>
                          <a:rPr lang="en-US" altLang="zh-CN" sz="1800" b="0" i="0">
                            <a:solidFill>
                              <a:srgbClr val="6565FF"/>
                            </a:solidFill>
                            <a:latin typeface="Cambria Math" pitchFamily="34" charset="0"/>
                            <a:ea typeface="Cambria Math" pitchFamily="34" charset="-122"/>
                            <a:cs typeface="Cambria Math" pitchFamily="34" charset="-120"/>
                          </a:rPr>
                          <m:t>𝑥</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m:t>
                            </m:r>
                          </m:e>
                          <m:sup>
                            <m:r>
                              <a:rPr lang="en-US" altLang="zh-CN" sz="1800" b="0" i="0">
                                <a:solidFill>
                                  <a:srgbClr val="6565FF"/>
                                </a:solidFill>
                                <a:latin typeface="Cambria Math" pitchFamily="34" charset="0"/>
                                <a:ea typeface="Cambria Math" pitchFamily="34" charset="-122"/>
                                <a:cs typeface="Cambria Math" pitchFamily="34" charset="-120"/>
                              </a:rPr>
                              <m:t>2</m:t>
                            </m:r>
                          </m:sup>
                        </m:sSup>
                        <m:r>
                          <a:rPr lang="en-US" altLang="zh-CN" sz="1800" b="0" i="0">
                            <a:solidFill>
                              <a:srgbClr val="6565FF"/>
                            </a:solidFill>
                            <a:latin typeface="Cambria Math" pitchFamily="34" charset="0"/>
                            <a:ea typeface="Cambria Math" pitchFamily="34" charset="-122"/>
                            <a:cs typeface="Cambria Math" pitchFamily="34" charset="-120"/>
                          </a:rPr>
                          <m:t>+16</m:t>
                        </m:r>
                      </m:e>
                    </m:rad>
                    <m:r>
                      <a:rPr lang="en-US" altLang="zh-CN" sz="1800" b="0" i="0">
                        <a:solidFill>
                          <a:srgbClr val="6565FF"/>
                        </a:solidFill>
                        <a:latin typeface="Cambria Math" pitchFamily="34" charset="0"/>
                        <a:ea typeface="Cambria Math" pitchFamily="34" charset="-122"/>
                        <a:cs typeface="Cambria Math" pitchFamily="34" charset="-120"/>
                      </a:rPr>
                      <m:t>(0&lt;</m:t>
                    </m:r>
                    <m:r>
                      <a:rPr lang="en-US" altLang="zh-CN" sz="1800" b="0" i="0">
                        <a:solidFill>
                          <a:srgbClr val="6565FF"/>
                        </a:solidFill>
                        <a:latin typeface="Cambria Math" pitchFamily="34" charset="0"/>
                        <a:ea typeface="Cambria Math" pitchFamily="34" charset="-122"/>
                        <a:cs typeface="Cambria Math" pitchFamily="34" charset="-120"/>
                      </a:rPr>
                      <m:t>𝑥</m:t>
                    </m:r>
                    <m:r>
                      <a:rPr lang="en-US" altLang="zh-CN" sz="1800" b="0" i="0">
                        <a:solidFill>
                          <a:srgbClr val="6565FF"/>
                        </a:solidFill>
                        <a:latin typeface="Cambria Math" pitchFamily="34" charset="0"/>
                        <a:ea typeface="Cambria Math" pitchFamily="34" charset="-122"/>
                        <a:cs typeface="Cambria Math" pitchFamily="34" charset="-120"/>
                      </a:rPr>
                      <m:t>&lt;4)</m:t>
                    </m:r>
                  </m:oMath>
                </a14:m>
                <a:r>
                  <a:rPr lang="en-US" altLang="zh-CN" sz="1800" b="0" i="0" dirty="0">
                    <a:solidFill>
                      <a:srgbClr val="6565FF"/>
                    </a:solidFill>
                    <a:latin typeface="Times New Roman" pitchFamily="34" charset="0"/>
                    <a:ea typeface="微软雅黑" pitchFamily="34" charset="-122"/>
                    <a:cs typeface="Times New Roman" pitchFamily="34" charset="-120"/>
                  </a:rPr>
                  <a:t>,则</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𝑓</m:t>
                    </m:r>
                    <m:r>
                      <m:rPr>
                        <m:nor/>
                      </m:rPr>
                      <a:rPr lang="en-US" altLang="zh-CN" sz="1800" b="0" i="0">
                        <a:solidFill>
                          <a:srgbClr val="6565FF"/>
                        </a:solidFill>
                        <a:latin typeface="Cambria Math" pitchFamily="34" charset="0"/>
                        <a:ea typeface="Cambria Math" pitchFamily="34" charset="-122"/>
                        <a:cs typeface="Cambria Math" pitchFamily="34" charset="-120"/>
                      </a:rPr>
                      <m:t> </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𝑥</m:t>
                    </m:r>
                    <m:r>
                      <a:rPr lang="en-US" altLang="zh-CN" sz="1800" b="0" i="0">
                        <a:solidFill>
                          <a:srgbClr val="6565FF"/>
                        </a:solidFill>
                        <a:latin typeface="Cambria Math" pitchFamily="34" charset="0"/>
                        <a:ea typeface="Cambria Math" pitchFamily="34" charset="-122"/>
                        <a:cs typeface="Cambria Math" pitchFamily="34" charset="-120"/>
                      </a:rPr>
                      <m:t>)=1+2×</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1</m:t>
                        </m:r>
                      </m:num>
                      <m:den>
                        <m:r>
                          <a:rPr lang="en-US" altLang="zh-CN" sz="1800" b="0" i="0">
                            <a:solidFill>
                              <a:srgbClr val="6565FF"/>
                            </a:solidFill>
                            <a:latin typeface="Cambria Math" pitchFamily="34" charset="0"/>
                            <a:ea typeface="Cambria Math" pitchFamily="34" charset="-122"/>
                            <a:cs typeface="Cambria Math" pitchFamily="34" charset="-120"/>
                          </a:rPr>
                          <m:t>2</m:t>
                        </m:r>
                      </m:den>
                    </m:f>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−2(4−</m:t>
                        </m:r>
                        <m:r>
                          <a:rPr lang="en-US" altLang="zh-CN" sz="1800" b="0" i="0">
                            <a:solidFill>
                              <a:srgbClr val="6565FF"/>
                            </a:solidFill>
                            <a:latin typeface="Cambria Math" pitchFamily="34" charset="0"/>
                            <a:ea typeface="Cambria Math" pitchFamily="34" charset="-122"/>
                            <a:cs typeface="Cambria Math" pitchFamily="34" charset="-120"/>
                          </a:rPr>
                          <m:t>𝑥</m:t>
                        </m:r>
                        <m:r>
                          <a:rPr lang="en-US" altLang="zh-CN" sz="1800" b="0" i="0">
                            <a:solidFill>
                              <a:srgbClr val="6565FF"/>
                            </a:solidFill>
                            <a:latin typeface="Cambria Math" pitchFamily="34" charset="0"/>
                            <a:ea typeface="Cambria Math" pitchFamily="34" charset="-122"/>
                            <a:cs typeface="Cambria Math" pitchFamily="34" charset="-120"/>
                          </a:rPr>
                          <m:t>)</m:t>
                        </m:r>
                      </m:num>
                      <m:den>
                        <m:rad>
                          <m:radPr>
                            <m:degHide m:val="on"/>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6565FF"/>
                                </a:solidFill>
                                <a:latin typeface="Cambria Math" pitchFamily="34" charset="0"/>
                                <a:ea typeface="Cambria Math" pitchFamily="34" charset="-122"/>
                                <a:cs typeface="Cambria Math" pitchFamily="34" charset="-120"/>
                              </a:rPr>
                              <m:t>(4−</m:t>
                            </m:r>
                            <m:r>
                              <a:rPr lang="en-US" altLang="zh-CN" sz="1800" b="0" i="0">
                                <a:solidFill>
                                  <a:srgbClr val="6565FF"/>
                                </a:solidFill>
                                <a:latin typeface="Cambria Math" pitchFamily="34" charset="0"/>
                                <a:ea typeface="Cambria Math" pitchFamily="34" charset="-122"/>
                                <a:cs typeface="Cambria Math" pitchFamily="34" charset="-120"/>
                              </a:rPr>
                              <m:t>𝑥</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m:t>
                                </m:r>
                              </m:e>
                              <m:sup>
                                <m:r>
                                  <a:rPr lang="en-US" altLang="zh-CN" sz="1800" b="0" i="0">
                                    <a:solidFill>
                                      <a:srgbClr val="6565FF"/>
                                    </a:solidFill>
                                    <a:latin typeface="Cambria Math" pitchFamily="34" charset="0"/>
                                    <a:ea typeface="Cambria Math" pitchFamily="34" charset="-122"/>
                                    <a:cs typeface="Cambria Math" pitchFamily="34" charset="-120"/>
                                  </a:rPr>
                                  <m:t>2</m:t>
                                </m:r>
                              </m:sup>
                            </m:sSup>
                            <m:r>
                              <a:rPr lang="en-US" altLang="zh-CN" sz="1800" b="0" i="0">
                                <a:solidFill>
                                  <a:srgbClr val="6565FF"/>
                                </a:solidFill>
                                <a:latin typeface="Cambria Math" pitchFamily="34" charset="0"/>
                                <a:ea typeface="Cambria Math" pitchFamily="34" charset="-122"/>
                                <a:cs typeface="Cambria Math" pitchFamily="34" charset="-120"/>
                              </a:rPr>
                              <m:t>+16</m:t>
                            </m:r>
                          </m:e>
                        </m:rad>
                      </m:den>
                    </m:f>
                    <m:r>
                      <a:rPr lang="en-US" altLang="zh-CN" sz="1800" b="0" i="0">
                        <a:solidFill>
                          <a:srgbClr val="6565FF"/>
                        </a:solidFill>
                        <a:latin typeface="Cambria Math" pitchFamily="34" charset="0"/>
                        <a:ea typeface="Cambria Math" pitchFamily="34" charset="-122"/>
                        <a:cs typeface="Cambria Math" pitchFamily="34" charset="-120"/>
                      </a:rPr>
                      <m:t>=1−</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2(4−</m:t>
                        </m:r>
                        <m:r>
                          <a:rPr lang="en-US" altLang="zh-CN" sz="1800" b="0" i="0">
                            <a:solidFill>
                              <a:srgbClr val="6565FF"/>
                            </a:solidFill>
                            <a:latin typeface="Cambria Math" pitchFamily="34" charset="0"/>
                            <a:ea typeface="Cambria Math" pitchFamily="34" charset="-122"/>
                            <a:cs typeface="Cambria Math" pitchFamily="34" charset="-120"/>
                          </a:rPr>
                          <m:t>𝑥</m:t>
                        </m:r>
                        <m:r>
                          <a:rPr lang="en-US" altLang="zh-CN" sz="1800" b="0" i="0">
                            <a:solidFill>
                              <a:srgbClr val="6565FF"/>
                            </a:solidFill>
                            <a:latin typeface="Cambria Math" pitchFamily="34" charset="0"/>
                            <a:ea typeface="Cambria Math" pitchFamily="34" charset="-122"/>
                            <a:cs typeface="Cambria Math" pitchFamily="34" charset="-120"/>
                          </a:rPr>
                          <m:t>)</m:t>
                        </m:r>
                      </m:num>
                      <m:den>
                        <m:rad>
                          <m:radPr>
                            <m:degHide m:val="on"/>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6565FF"/>
                                </a:solidFill>
                                <a:latin typeface="Cambria Math" pitchFamily="34" charset="0"/>
                                <a:ea typeface="Cambria Math" pitchFamily="34" charset="-122"/>
                                <a:cs typeface="Cambria Math" pitchFamily="34" charset="-120"/>
                              </a:rPr>
                              <m:t>(4−</m:t>
                            </m:r>
                            <m:r>
                              <a:rPr lang="en-US" altLang="zh-CN" sz="1800" b="0" i="0">
                                <a:solidFill>
                                  <a:srgbClr val="6565FF"/>
                                </a:solidFill>
                                <a:latin typeface="Cambria Math" pitchFamily="34" charset="0"/>
                                <a:ea typeface="Cambria Math" pitchFamily="34" charset="-122"/>
                                <a:cs typeface="Cambria Math" pitchFamily="34" charset="-120"/>
                              </a:rPr>
                              <m:t>𝑥</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m:t>
                                </m:r>
                              </m:e>
                              <m:sup>
                                <m:r>
                                  <a:rPr lang="en-US" altLang="zh-CN" sz="1800" b="0" i="0">
                                    <a:solidFill>
                                      <a:srgbClr val="6565FF"/>
                                    </a:solidFill>
                                    <a:latin typeface="Cambria Math" pitchFamily="34" charset="0"/>
                                    <a:ea typeface="Cambria Math" pitchFamily="34" charset="-122"/>
                                    <a:cs typeface="Cambria Math" pitchFamily="34" charset="-120"/>
                                  </a:rPr>
                                  <m:t>2</m:t>
                                </m:r>
                              </m:sup>
                            </m:sSup>
                            <m:r>
                              <a:rPr lang="en-US" altLang="zh-CN" sz="1800" b="0" i="0">
                                <a:solidFill>
                                  <a:srgbClr val="6565FF"/>
                                </a:solidFill>
                                <a:latin typeface="Cambria Math" pitchFamily="34" charset="0"/>
                                <a:ea typeface="Cambria Math" pitchFamily="34" charset="-122"/>
                                <a:cs typeface="Cambria Math" pitchFamily="34" charset="-120"/>
                              </a:rPr>
                              <m:t>+16</m:t>
                            </m:r>
                          </m:e>
                        </m:rad>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3300"/>
                  </a:lnSpc>
                </a:pPr>
                <a:r>
                  <a:rPr lang="en-US" altLang="zh-CN" b="0" i="0">
                    <a:solidFill>
                      <a:srgbClr val="6565FF"/>
                    </a:solidFill>
                    <a:latin typeface="Times New Roman" pitchFamily="34" charset="0"/>
                    <a:ea typeface="微软雅黑" pitchFamily="34" charset="-122"/>
                    <a:cs typeface="Times New Roman" pitchFamily="34" charset="-120"/>
                  </a:rPr>
                  <a:t>令</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𝑓</m:t>
                    </m:r>
                    <m:r>
                      <m:rPr>
                        <m:nor/>
                      </m:rPr>
                      <a:rPr lang="en-US" altLang="zh-CN" sz="1800" b="0" i="0">
                        <a:solidFill>
                          <a:srgbClr val="6565FF"/>
                        </a:solidFill>
                        <a:latin typeface="Cambria Math" pitchFamily="34" charset="0"/>
                        <a:ea typeface="Cambria Math" pitchFamily="34" charset="-122"/>
                        <a:cs typeface="Cambria Math" pitchFamily="34" charset="-120"/>
                      </a:rPr>
                      <m:t> </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𝑥</m:t>
                    </m:r>
                    <m:r>
                      <a:rPr lang="en-US" altLang="zh-CN" sz="1800" b="0" i="0">
                        <a:solidFill>
                          <a:srgbClr val="6565FF"/>
                        </a:solidFill>
                        <a:latin typeface="Cambria Math" pitchFamily="34" charset="0"/>
                        <a:ea typeface="Cambria Math" pitchFamily="34" charset="-122"/>
                        <a:cs typeface="Cambria Math" pitchFamily="34" charset="-120"/>
                      </a:rPr>
                      <m:t>)=0</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3800"/>
                  </a:lnSpc>
                </a:pPr>
                <a:r>
                  <a:rPr lang="en-US" altLang="zh-CN" b="0" i="0">
                    <a:solidFill>
                      <a:srgbClr val="6565FF"/>
                    </a:solidFill>
                    <a:latin typeface="Times New Roman" pitchFamily="34" charset="0"/>
                    <a:ea typeface="微软雅黑" pitchFamily="34" charset="-122"/>
                    <a:cs typeface="Times New Roman" pitchFamily="34" charset="-120"/>
                  </a:rPr>
                  <a:t>解</a:t>
                </a:r>
                <a:r>
                  <a:rPr lang="en-US" altLang="zh-CN" sz="1800" b="0" i="0">
                    <a:solidFill>
                      <a:srgbClr val="6565FF"/>
                    </a:solidFill>
                    <a:latin typeface="Times New Roman" pitchFamily="34" charset="0"/>
                    <a:ea typeface="微软雅黑" pitchFamily="34" charset="-122"/>
                    <a:cs typeface="Times New Roman" pitchFamily="34" charset="-120"/>
                  </a:rPr>
                  <a:t>得</a:t>
                </a: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𝑥</m:t>
                        </m:r>
                      </m:e>
                      <m:sub>
                        <m:r>
                          <a:rPr lang="en-US" altLang="zh-CN" sz="1800" b="0" i="0">
                            <a:solidFill>
                              <a:srgbClr val="6565FF"/>
                            </a:solidFill>
                            <a:latin typeface="Cambria Math" pitchFamily="34" charset="0"/>
                            <a:ea typeface="Cambria Math" pitchFamily="34" charset="-122"/>
                            <a:cs typeface="Cambria Math" pitchFamily="34" charset="-120"/>
                          </a:rPr>
                          <m:t>1</m:t>
                        </m:r>
                      </m:sub>
                    </m:sSub>
                    <m:r>
                      <a:rPr lang="en-US" altLang="zh-CN" sz="1800" b="0" i="0">
                        <a:solidFill>
                          <a:srgbClr val="6565FF"/>
                        </a:solidFill>
                        <a:latin typeface="Cambria Math" pitchFamily="34" charset="0"/>
                        <a:ea typeface="Cambria Math" pitchFamily="34" charset="-122"/>
                        <a:cs typeface="Cambria Math" pitchFamily="34" charset="-120"/>
                      </a:rPr>
                      <m:t>=4−</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4</m:t>
                        </m:r>
                        <m:rad>
                          <m:radPr>
                            <m:degHide m:val="on"/>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6565FF"/>
                                </a:solidFill>
                                <a:latin typeface="Cambria Math" pitchFamily="34" charset="0"/>
                                <a:ea typeface="Cambria Math" pitchFamily="34" charset="-122"/>
                                <a:cs typeface="Cambria Math" pitchFamily="34" charset="-120"/>
                              </a:rPr>
                              <m:t>3</m:t>
                            </m:r>
                          </m:e>
                        </m:rad>
                      </m:num>
                      <m:den>
                        <m:r>
                          <a:rPr lang="en-US" altLang="zh-CN" sz="1800" b="0" i="0">
                            <a:solidFill>
                              <a:srgbClr val="6565FF"/>
                            </a:solidFill>
                            <a:latin typeface="Cambria Math" pitchFamily="34" charset="0"/>
                            <a:ea typeface="Cambria Math" pitchFamily="34" charset="-122"/>
                            <a:cs typeface="Cambria Math" pitchFamily="34" charset="-120"/>
                          </a:rPr>
                          <m:t>3</m:t>
                        </m:r>
                      </m:den>
                    </m:f>
                  </m:oMath>
                </a14:m>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𝑥</m:t>
                        </m:r>
                      </m:e>
                      <m:sub>
                        <m:r>
                          <a:rPr lang="en-US" altLang="zh-CN" sz="1800" b="0" i="0">
                            <a:solidFill>
                              <a:srgbClr val="6565FF"/>
                            </a:solidFill>
                            <a:latin typeface="Cambria Math" pitchFamily="34" charset="0"/>
                            <a:ea typeface="Cambria Math" pitchFamily="34" charset="-122"/>
                            <a:cs typeface="Cambria Math" pitchFamily="34" charset="-120"/>
                          </a:rPr>
                          <m:t>2</m:t>
                        </m:r>
                      </m:sub>
                    </m:sSub>
                    <m:r>
                      <a:rPr lang="en-US" altLang="zh-CN" sz="1800" b="0" i="0">
                        <a:solidFill>
                          <a:srgbClr val="6565FF"/>
                        </a:solidFill>
                        <a:latin typeface="Cambria Math" pitchFamily="34" charset="0"/>
                        <a:ea typeface="Cambria Math" pitchFamily="34" charset="-122"/>
                        <a:cs typeface="Cambria Math" pitchFamily="34" charset="-120"/>
                      </a:rPr>
                      <m:t>=4+</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4</m:t>
                        </m:r>
                        <m:rad>
                          <m:radPr>
                            <m:degHide m:val="on"/>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6565FF"/>
                                </a:solidFill>
                                <a:latin typeface="Cambria Math" pitchFamily="34" charset="0"/>
                                <a:ea typeface="Cambria Math" pitchFamily="34" charset="-122"/>
                                <a:cs typeface="Cambria Math" pitchFamily="34" charset="-120"/>
                              </a:rPr>
                              <m:t>3</m:t>
                            </m:r>
                          </m:e>
                        </m:rad>
                      </m:num>
                      <m:den>
                        <m:r>
                          <a:rPr lang="en-US" altLang="zh-CN" sz="1800" b="0" i="0">
                            <a:solidFill>
                              <a:srgbClr val="6565FF"/>
                            </a:solidFill>
                            <a:latin typeface="Cambria Math" pitchFamily="34" charset="0"/>
                            <a:ea typeface="Cambria Math" pitchFamily="34" charset="-122"/>
                            <a:cs typeface="Cambria Math" pitchFamily="34" charset="-120"/>
                          </a:rPr>
                          <m:t>3</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（舍去）.</a:t>
                </a:r>
                <a:endParaRPr lang="en-US" altLang="zh-CN" sz="1800" dirty="0"/>
              </a:p>
              <a:p>
                <a:pPr latinLnBrk="1">
                  <a:lnSpc>
                    <a:spcPts val="3800"/>
                  </a:lnSpc>
                </a:pPr>
                <a:r>
                  <a:rPr lang="en-US" altLang="zh-CN" b="0" i="0">
                    <a:solidFill>
                      <a:srgbClr val="6565FF"/>
                    </a:solidFill>
                    <a:latin typeface="Times New Roman" pitchFamily="34" charset="0"/>
                    <a:ea typeface="微软雅黑" pitchFamily="34" charset="-122"/>
                    <a:cs typeface="Times New Roman" pitchFamily="34" charset="-120"/>
                  </a:rPr>
                  <a:t>当</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𝑥</m:t>
                    </m:r>
                    <m:r>
                      <a:rPr lang="en-US" altLang="zh-CN" sz="1800" b="0" i="0">
                        <a:solidFill>
                          <a:srgbClr val="6565FF"/>
                        </a:solidFill>
                        <a:latin typeface="Cambria Math" pitchFamily="34" charset="0"/>
                        <a:ea typeface="Cambria Math" pitchFamily="34" charset="-122"/>
                        <a:cs typeface="Cambria Math" pitchFamily="34" charset="-120"/>
                      </a:rPr>
                      <m:t>∈(0,4−</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4</m:t>
                        </m:r>
                        <m:rad>
                          <m:radPr>
                            <m:degHide m:val="on"/>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6565FF"/>
                                </a:solidFill>
                                <a:latin typeface="Cambria Math" pitchFamily="34" charset="0"/>
                                <a:ea typeface="Cambria Math" pitchFamily="34" charset="-122"/>
                                <a:cs typeface="Cambria Math" pitchFamily="34" charset="-120"/>
                              </a:rPr>
                              <m:t>3</m:t>
                            </m:r>
                          </m:e>
                        </m:rad>
                      </m:num>
                      <m:den>
                        <m:r>
                          <a:rPr lang="en-US" altLang="zh-CN" sz="1800" b="0" i="0">
                            <a:solidFill>
                              <a:srgbClr val="6565FF"/>
                            </a:solidFill>
                            <a:latin typeface="Cambria Math" pitchFamily="34" charset="0"/>
                            <a:ea typeface="Cambria Math" pitchFamily="34" charset="-122"/>
                            <a:cs typeface="Cambria Math" pitchFamily="34" charset="-120"/>
                          </a:rPr>
                          <m:t>3</m:t>
                        </m:r>
                      </m:den>
                    </m:f>
                    <m:r>
                      <a:rPr lang="en-US" altLang="zh-CN" sz="1800" b="0" i="0">
                        <a:solidFill>
                          <a:srgbClr val="6565FF"/>
                        </a:solidFill>
                        <a:latin typeface="Cambria Math" pitchFamily="34" charset="0"/>
                        <a:ea typeface="Cambria Math" pitchFamily="34" charset="-122"/>
                        <a:cs typeface="Cambria Math" pitchFamily="34" charset="-120"/>
                      </a:rPr>
                      <m:t>)</m:t>
                    </m:r>
                  </m:oMath>
                </a14:m>
                <a:r>
                  <a:rPr lang="en-US" altLang="zh-CN" sz="1800" b="0" i="0" dirty="0">
                    <a:solidFill>
                      <a:srgbClr val="6565FF"/>
                    </a:solidFill>
                    <a:latin typeface="Times New Roman" pitchFamily="34" charset="0"/>
                    <a:ea typeface="微软雅黑" pitchFamily="34" charset="-122"/>
                    <a:cs typeface="Times New Roman" pitchFamily="34" charset="-120"/>
                  </a:rPr>
                  <a:t>时，</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𝑓</m:t>
                    </m:r>
                    <m:r>
                      <m:rPr>
                        <m:nor/>
                      </m:rPr>
                      <a:rPr lang="en-US" altLang="zh-CN" sz="1800" b="0" i="0">
                        <a:solidFill>
                          <a:srgbClr val="6565FF"/>
                        </a:solidFill>
                        <a:latin typeface="Cambria Math" pitchFamily="34" charset="0"/>
                        <a:ea typeface="Cambria Math" pitchFamily="34" charset="-122"/>
                        <a:cs typeface="Cambria Math" pitchFamily="34" charset="-120"/>
                      </a:rPr>
                      <m:t> </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𝑥</m:t>
                    </m:r>
                    <m:r>
                      <a:rPr lang="en-US" altLang="zh-CN" sz="1800" b="0" i="0">
                        <a:solidFill>
                          <a:srgbClr val="6565FF"/>
                        </a:solidFill>
                        <a:latin typeface="Cambria Math" pitchFamily="34" charset="0"/>
                        <a:ea typeface="Cambria Math" pitchFamily="34" charset="-122"/>
                        <a:cs typeface="Cambria Math" pitchFamily="34" charset="-120"/>
                      </a:rPr>
                      <m:t>)&lt;0</m:t>
                    </m:r>
                  </m:oMath>
                </a14:m>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𝑓</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𝑥</m:t>
                    </m:r>
                    <m:r>
                      <a:rPr lang="en-US" altLang="zh-CN" sz="1800" b="0" i="0">
                        <a:solidFill>
                          <a:srgbClr val="6565FF"/>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单调递减;</a:t>
                </a:r>
                <a:endParaRPr lang="en-US" altLang="zh-CN" sz="1800" dirty="0"/>
              </a:p>
              <a:p>
                <a:pPr latinLnBrk="1">
                  <a:lnSpc>
                    <a:spcPts val="3800"/>
                  </a:lnSpc>
                </a:pPr>
                <a:r>
                  <a:rPr lang="en-US" altLang="zh-CN" b="0" i="0">
                    <a:solidFill>
                      <a:srgbClr val="6565FF"/>
                    </a:solidFill>
                    <a:latin typeface="Times New Roman" pitchFamily="34" charset="0"/>
                    <a:ea typeface="微软雅黑" pitchFamily="34" charset="-122"/>
                    <a:cs typeface="Times New Roman" pitchFamily="34" charset="-120"/>
                  </a:rPr>
                  <a:t>当</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𝑥</m:t>
                    </m:r>
                    <m:r>
                      <a:rPr lang="en-US" altLang="zh-CN" sz="1800" b="0" i="0">
                        <a:solidFill>
                          <a:srgbClr val="6565FF"/>
                        </a:solidFill>
                        <a:latin typeface="Cambria Math" pitchFamily="34" charset="0"/>
                        <a:ea typeface="Cambria Math" pitchFamily="34" charset="-122"/>
                        <a:cs typeface="Cambria Math" pitchFamily="34" charset="-120"/>
                      </a:rPr>
                      <m:t>∈(4−</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4</m:t>
                        </m:r>
                        <m:rad>
                          <m:radPr>
                            <m:degHide m:val="on"/>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6565FF"/>
                                </a:solidFill>
                                <a:latin typeface="Cambria Math" pitchFamily="34" charset="0"/>
                                <a:ea typeface="Cambria Math" pitchFamily="34" charset="-122"/>
                                <a:cs typeface="Cambria Math" pitchFamily="34" charset="-120"/>
                              </a:rPr>
                              <m:t>3</m:t>
                            </m:r>
                          </m:e>
                        </m:rad>
                      </m:num>
                      <m:den>
                        <m:r>
                          <a:rPr lang="en-US" altLang="zh-CN" sz="1800" b="0" i="0">
                            <a:solidFill>
                              <a:srgbClr val="6565FF"/>
                            </a:solidFill>
                            <a:latin typeface="Cambria Math" pitchFamily="34" charset="0"/>
                            <a:ea typeface="Cambria Math" pitchFamily="34" charset="-122"/>
                            <a:cs typeface="Cambria Math" pitchFamily="34" charset="-120"/>
                          </a:rPr>
                          <m:t>3</m:t>
                        </m:r>
                      </m:den>
                    </m:f>
                    <m:r>
                      <a:rPr lang="en-US" altLang="zh-CN" sz="1800" b="0" i="0">
                        <a:solidFill>
                          <a:srgbClr val="6565FF"/>
                        </a:solidFill>
                        <a:latin typeface="Cambria Math" pitchFamily="34" charset="0"/>
                        <a:ea typeface="Cambria Math" pitchFamily="34" charset="-122"/>
                        <a:cs typeface="Cambria Math" pitchFamily="34" charset="-120"/>
                      </a:rPr>
                      <m:t>,4)</m:t>
                    </m:r>
                  </m:oMath>
                </a14:m>
                <a:r>
                  <a:rPr lang="en-US" altLang="zh-CN" sz="1800" b="0" i="0" dirty="0">
                    <a:solidFill>
                      <a:srgbClr val="6565FF"/>
                    </a:solidFill>
                    <a:latin typeface="Times New Roman" pitchFamily="34" charset="0"/>
                    <a:ea typeface="微软雅黑" pitchFamily="34" charset="-122"/>
                    <a:cs typeface="Times New Roman" pitchFamily="34" charset="-120"/>
                  </a:rPr>
                  <a:t>时，</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𝑓</m:t>
                    </m:r>
                    <m:r>
                      <m:rPr>
                        <m:nor/>
                      </m:rPr>
                      <a:rPr lang="en-US" altLang="zh-CN" sz="1800" b="0" i="0">
                        <a:solidFill>
                          <a:srgbClr val="6565FF"/>
                        </a:solidFill>
                        <a:latin typeface="Cambria Math" pitchFamily="34" charset="0"/>
                        <a:ea typeface="Cambria Math" pitchFamily="34" charset="-122"/>
                        <a:cs typeface="Cambria Math" pitchFamily="34" charset="-120"/>
                      </a:rPr>
                      <m:t> </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𝑥</m:t>
                    </m:r>
                    <m:r>
                      <a:rPr lang="en-US" altLang="zh-CN" sz="1800" b="0" i="0">
                        <a:solidFill>
                          <a:srgbClr val="6565FF"/>
                        </a:solidFill>
                        <a:latin typeface="Cambria Math" pitchFamily="34" charset="0"/>
                        <a:ea typeface="Cambria Math" pitchFamily="34" charset="-122"/>
                        <a:cs typeface="Cambria Math" pitchFamily="34" charset="-120"/>
                      </a:rPr>
                      <m:t>)&gt;0</m:t>
                    </m:r>
                  </m:oMath>
                </a14:m>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𝑓</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𝑥</m:t>
                    </m:r>
                    <m:r>
                      <a:rPr lang="en-US" altLang="zh-CN" sz="1800" b="0" i="0">
                        <a:solidFill>
                          <a:srgbClr val="6565FF"/>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单调递增，</a:t>
                </a:r>
                <a:endParaRPr lang="en-US" altLang="zh-CN" sz="1800" dirty="0"/>
              </a:p>
              <a:p>
                <a:pPr latinLnBrk="1">
                  <a:lnSpc>
                    <a:spcPts val="3800"/>
                  </a:lnSpc>
                </a:pPr>
                <a:r>
                  <a:rPr lang="en-US" altLang="zh-CN" b="0" i="0">
                    <a:solidFill>
                      <a:srgbClr val="6565FF"/>
                    </a:solidFill>
                    <a:latin typeface="Times New Roman" pitchFamily="34" charset="0"/>
                    <a:ea typeface="微软雅黑" pitchFamily="34" charset="-122"/>
                    <a:cs typeface="Times New Roman" pitchFamily="34" charset="-120"/>
                  </a:rPr>
                  <a:t>所</a:t>
                </a:r>
                <a:r>
                  <a:rPr lang="en-US" altLang="zh-CN" sz="1800" b="0" i="0">
                    <a:solidFill>
                      <a:srgbClr val="6565FF"/>
                    </a:solidFill>
                    <a:latin typeface="Times New Roman" pitchFamily="34" charset="0"/>
                    <a:ea typeface="微软雅黑" pitchFamily="34" charset="-122"/>
                    <a:cs typeface="Times New Roman" pitchFamily="34" charset="-120"/>
                  </a:rPr>
                  <a:t>以当</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𝑥</m:t>
                    </m:r>
                    <m:r>
                      <a:rPr lang="en-US" altLang="zh-CN" sz="1800" b="0" i="0">
                        <a:solidFill>
                          <a:srgbClr val="6565FF"/>
                        </a:solidFill>
                        <a:latin typeface="Cambria Math" pitchFamily="34" charset="0"/>
                        <a:ea typeface="Cambria Math" pitchFamily="34" charset="-122"/>
                        <a:cs typeface="Cambria Math" pitchFamily="34" charset="-120"/>
                      </a:rPr>
                      <m:t>=4−</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4</m:t>
                        </m:r>
                        <m:rad>
                          <m:radPr>
                            <m:degHide m:val="on"/>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6565FF"/>
                                </a:solidFill>
                                <a:latin typeface="Cambria Math" pitchFamily="34" charset="0"/>
                                <a:ea typeface="Cambria Math" pitchFamily="34" charset="-122"/>
                                <a:cs typeface="Cambria Math" pitchFamily="34" charset="-120"/>
                              </a:rPr>
                              <m:t>3</m:t>
                            </m:r>
                          </m:e>
                        </m:rad>
                      </m:num>
                      <m:den>
                        <m:r>
                          <a:rPr lang="en-US" altLang="zh-CN" sz="1800" b="0" i="0">
                            <a:solidFill>
                              <a:srgbClr val="6565FF"/>
                            </a:solidFill>
                            <a:latin typeface="Cambria Math" pitchFamily="34" charset="0"/>
                            <a:ea typeface="Cambria Math" pitchFamily="34" charset="-122"/>
                            <a:cs typeface="Cambria Math" pitchFamily="34" charset="-120"/>
                          </a:rPr>
                          <m:t>3</m:t>
                        </m:r>
                      </m:den>
                    </m:f>
                  </m:oMath>
                </a14:m>
                <a:r>
                  <a:rPr lang="en-US" altLang="zh-CN" sz="1800" b="0" i="0" dirty="0">
                    <a:solidFill>
                      <a:srgbClr val="6565FF"/>
                    </a:solidFill>
                    <a:latin typeface="Times New Roman" pitchFamily="34" charset="0"/>
                    <a:ea typeface="微软雅黑" pitchFamily="34" charset="-122"/>
                    <a:cs typeface="Times New Roman" pitchFamily="34" charset="-120"/>
                  </a:rPr>
                  <a:t>时，</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𝑓</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𝑥</m:t>
                    </m:r>
                    <m:r>
                      <a:rPr lang="en-US" altLang="zh-CN" sz="1800" b="0" i="0" smtClean="0">
                        <a:solidFill>
                          <a:srgbClr val="6565FF"/>
                        </a:solidFill>
                        <a:latin typeface="Cambria Math" pitchFamily="34" charset="0"/>
                        <a:ea typeface="Cambria Math" pitchFamily="34" charset="-122"/>
                        <a:cs typeface="Cambria Math" pitchFamily="34" charset="-120"/>
                      </a:rPr>
                      <m:t>)</m:t>
                    </m:r>
                  </m:oMath>
                </a14:m>
                <a:r>
                  <a:rPr lang="en-US" altLang="zh-CN" sz="1800" b="0" i="0" dirty="0">
                    <a:solidFill>
                      <a:srgbClr val="6565FF"/>
                    </a:solidFill>
                    <a:latin typeface="Times New Roman" pitchFamily="34" charset="0"/>
                    <a:ea typeface="微软雅黑" pitchFamily="34" charset="-122"/>
                    <a:cs typeface="Times New Roman" pitchFamily="34" charset="-120"/>
                  </a:rPr>
                  <a:t>取得最小值，即钢管总长度</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𝐿</m:t>
                    </m:r>
                  </m:oMath>
                </a14:m>
                <a:r>
                  <a:rPr lang="en-US" altLang="zh-CN" sz="1800" b="0" i="0" dirty="0">
                    <a:solidFill>
                      <a:srgbClr val="6565FF"/>
                    </a:solidFill>
                    <a:latin typeface="Times New Roman" pitchFamily="34" charset="0"/>
                    <a:ea typeface="微软雅黑" pitchFamily="34" charset="-122"/>
                    <a:cs typeface="Times New Roman" pitchFamily="34" charset="-120"/>
                  </a:rPr>
                  <a:t>取得最小值，即当</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𝑃𝑄</m:t>
                    </m:r>
                  </m:oMath>
                </a14:m>
                <a:r>
                  <a:rPr lang="en-US" altLang="zh-CN" sz="1800" b="0" i="0" dirty="0">
                    <a:solidFill>
                      <a:srgbClr val="6565FF"/>
                    </a:solidFill>
                    <a:latin typeface="Times New Roman" pitchFamily="34" charset="0"/>
                    <a:ea typeface="微软雅黑" pitchFamily="34" charset="-122"/>
                    <a:cs typeface="Times New Roman" pitchFamily="34" charset="-120"/>
                  </a:rPr>
                  <a:t>的长度为</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4−</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4</m:t>
                        </m:r>
                        <m:rad>
                          <m:radPr>
                            <m:degHide m:val="on"/>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6565FF"/>
                                </a:solidFill>
                                <a:latin typeface="Cambria Math" pitchFamily="34" charset="0"/>
                                <a:ea typeface="Cambria Math" pitchFamily="34" charset="-122"/>
                                <a:cs typeface="Cambria Math" pitchFamily="34" charset="-120"/>
                              </a:rPr>
                              <m:t>3</m:t>
                            </m:r>
                          </m:e>
                        </m:rad>
                      </m:num>
                      <m:den>
                        <m:r>
                          <a:rPr lang="en-US" altLang="zh-CN" sz="1800" b="0" i="0">
                            <a:solidFill>
                              <a:srgbClr val="6565FF"/>
                            </a:solidFill>
                            <a:latin typeface="Cambria Math" pitchFamily="34" charset="0"/>
                            <a:ea typeface="Cambria Math" pitchFamily="34" charset="-122"/>
                            <a:cs typeface="Cambria Math" pitchFamily="34" charset="-120"/>
                          </a:rPr>
                          <m:t>3</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时</a:t>
                </a:r>
                <a:r>
                  <a:rPr lang="en-US" altLang="zh-CN" sz="1800" b="0" i="0">
                    <a:solidFill>
                      <a:srgbClr val="6565FF"/>
                    </a:solidFill>
                    <a:latin typeface="Times New Roman" pitchFamily="34" charset="0"/>
                    <a:ea typeface="微软雅黑" pitchFamily="34" charset="-122"/>
                    <a:cs typeface="Times New Roman" pitchFamily="34" charset="-120"/>
                  </a:rPr>
                  <a:t>,所用的钢管材</a:t>
                </a:r>
              </a:p>
              <a:p>
                <a:pPr latinLnBrk="1">
                  <a:lnSpc>
                    <a:spcPts val="3100"/>
                  </a:lnSpc>
                </a:pPr>
                <a:r>
                  <a:rPr lang="en-US" altLang="zh-CN" b="0" i="0">
                    <a:solidFill>
                      <a:srgbClr val="6565FF"/>
                    </a:solidFill>
                    <a:latin typeface="Times New Roman" pitchFamily="34" charset="0"/>
                    <a:ea typeface="微软雅黑" pitchFamily="34" charset="-122"/>
                    <a:cs typeface="Times New Roman" pitchFamily="34" charset="-120"/>
                  </a:rPr>
                  <a:t>料最省</a:t>
                </a:r>
                <a:r>
                  <a:rPr lang="en-US" altLang="zh-CN" b="0" i="0" dirty="0">
                    <a:solidFill>
                      <a:srgbClr val="6565FF"/>
                    </a:solidFill>
                    <a:latin typeface="Times New Roman" pitchFamily="34" charset="0"/>
                    <a:ea typeface="微软雅黑" pitchFamily="34" charset="-122"/>
                    <a:cs typeface="Times New Roman" pitchFamily="34" charset="-120"/>
                  </a:rPr>
                  <a:t>.</a:t>
                </a:r>
                <a:endParaRPr lang="en-US" altLang="zh-CN" dirty="0"/>
              </a:p>
            </p:txBody>
          </p:sp>
        </mc:Choice>
        <mc:Fallback xmlns="">
          <p:sp>
            <p:nvSpPr>
              <p:cNvPr id="3" name="QO_6_AN.100_1#6188681fe?vcp=1&amp;vop=1&amp;pid=200c74145&amp;color=36,64,97&amp;vtp=1&amp;bbb=1&amp;hb=1"/>
              <p:cNvSpPr>
                <a:spLocks noRot="1" noChangeAspect="1" noMove="1" noResize="1" noEditPoints="1" noAdjustHandles="1" noChangeArrowheads="1" noChangeShapeType="1" noTextEdit="1"/>
              </p:cNvSpPr>
              <p:nvPr/>
            </p:nvSpPr>
            <p:spPr>
              <a:xfrm>
                <a:off x="539496" y="1829199"/>
                <a:ext cx="11109960" cy="3719640"/>
              </a:xfrm>
              <a:prstGeom prst="rect">
                <a:avLst/>
              </a:prstGeom>
              <a:blipFill>
                <a:blip r:embed="rId3"/>
                <a:stretch>
                  <a:fillRect l="-1317" r="-494" b="-3934"/>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anim calcmode="lin" valueType="num">
                                      <p:cBhvr>
                                        <p:cTn id="8" dur="500" fill="hold"/>
                                        <p:tgtEl>
                                          <p:spTgt spid="3">
                                            <p:bg/>
                                          </p:spTgt>
                                        </p:tgtEl>
                                        <p:attrNameLst>
                                          <p:attrName>ppt_x</p:attrName>
                                        </p:attrNameLst>
                                      </p:cBhvr>
                                      <p:tavLst>
                                        <p:tav tm="0">
                                          <p:val>
                                            <p:strVal val="#ppt_x"/>
                                          </p:val>
                                        </p:tav>
                                        <p:tav tm="100000">
                                          <p:val>
                                            <p:strVal val="#ppt_x"/>
                                          </p:val>
                                        </p:tav>
                                      </p:tavLst>
                                    </p:anim>
                                    <p:anim calcmode="lin" valueType="num">
                                      <p:cBhvr>
                                        <p:cTn id="9" dur="500" fill="hold"/>
                                        <p:tgtEl>
                                          <p:spTgt spid="3">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500"/>
                                        <p:tgtEl>
                                          <p:spTgt spid="3">
                                            <p:txEl>
                                              <p:pRg st="0" end="0"/>
                                            </p:txEl>
                                          </p:spTgt>
                                        </p:tgtEl>
                                      </p:cBhvr>
                                    </p:animEffect>
                                    <p:anim calcmode="lin" valueType="num">
                                      <p:cBhvr>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3">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fade">
                                      <p:cBhvr>
                                        <p:cTn id="17" dur="500"/>
                                        <p:tgtEl>
                                          <p:spTgt spid="3">
                                            <p:txEl>
                                              <p:pRg st="1" end="1"/>
                                            </p:txEl>
                                          </p:spTgt>
                                        </p:tgtEl>
                                      </p:cBhvr>
                                    </p:animEffect>
                                    <p:anim calcmode="lin" valueType="num">
                                      <p:cBhvr>
                                        <p:cTn id="18"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3">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fade">
                                      <p:cBhvr>
                                        <p:cTn id="22" dur="500"/>
                                        <p:tgtEl>
                                          <p:spTgt spid="3">
                                            <p:txEl>
                                              <p:pRg st="2" end="2"/>
                                            </p:txEl>
                                          </p:spTgt>
                                        </p:tgtEl>
                                      </p:cBhvr>
                                    </p:animEffect>
                                    <p:anim calcmode="lin" valueType="num">
                                      <p:cBhvr>
                                        <p:cTn id="2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3">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Effect transition="in" filter="fade">
                                      <p:cBhvr>
                                        <p:cTn id="27" dur="500"/>
                                        <p:tgtEl>
                                          <p:spTgt spid="3">
                                            <p:txEl>
                                              <p:pRg st="3" end="3"/>
                                            </p:txEl>
                                          </p:spTgt>
                                        </p:tgtEl>
                                      </p:cBhvr>
                                    </p:animEffect>
                                    <p:anim calcmode="lin" valueType="num">
                                      <p:cBhvr>
                                        <p:cTn id="28"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3">
                                            <p:txEl>
                                              <p:pRg st="3" end="3"/>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3">
                                            <p:txEl>
                                              <p:pRg st="4" end="4"/>
                                            </p:txEl>
                                          </p:spTgt>
                                        </p:tgtEl>
                                        <p:attrNameLst>
                                          <p:attrName>style.visibility</p:attrName>
                                        </p:attrNameLst>
                                      </p:cBhvr>
                                      <p:to>
                                        <p:strVal val="visible"/>
                                      </p:to>
                                    </p:set>
                                    <p:animEffect transition="in" filter="fade">
                                      <p:cBhvr>
                                        <p:cTn id="32" dur="500"/>
                                        <p:tgtEl>
                                          <p:spTgt spid="3">
                                            <p:txEl>
                                              <p:pRg st="4" end="4"/>
                                            </p:txEl>
                                          </p:spTgt>
                                        </p:tgtEl>
                                      </p:cBhvr>
                                    </p:animEffect>
                                    <p:anim calcmode="lin" valueType="num">
                                      <p:cBhvr>
                                        <p:cTn id="33"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4" dur="500" fill="hold"/>
                                        <p:tgtEl>
                                          <p:spTgt spid="3">
                                            <p:txEl>
                                              <p:pRg st="4" end="4"/>
                                            </p:txEl>
                                          </p:spTgt>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Effect transition="in" filter="fade">
                                      <p:cBhvr>
                                        <p:cTn id="37" dur="500"/>
                                        <p:tgtEl>
                                          <p:spTgt spid="3">
                                            <p:txEl>
                                              <p:pRg st="5" end="5"/>
                                            </p:txEl>
                                          </p:spTgt>
                                        </p:tgtEl>
                                      </p:cBhvr>
                                    </p:animEffect>
                                    <p:anim calcmode="lin" valueType="num">
                                      <p:cBhvr>
                                        <p:cTn id="38"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39" dur="500" fill="hold"/>
                                        <p:tgtEl>
                                          <p:spTgt spid="3">
                                            <p:txEl>
                                              <p:pRg st="5" end="5"/>
                                            </p:txEl>
                                          </p:spTgt>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3">
                                            <p:txEl>
                                              <p:pRg st="6" end="6"/>
                                            </p:txEl>
                                          </p:spTgt>
                                        </p:tgtEl>
                                        <p:attrNameLst>
                                          <p:attrName>style.visibility</p:attrName>
                                        </p:attrNameLst>
                                      </p:cBhvr>
                                      <p:to>
                                        <p:strVal val="visible"/>
                                      </p:to>
                                    </p:set>
                                    <p:animEffect transition="in" filter="fade">
                                      <p:cBhvr>
                                        <p:cTn id="42" dur="500"/>
                                        <p:tgtEl>
                                          <p:spTgt spid="3">
                                            <p:txEl>
                                              <p:pRg st="6" end="6"/>
                                            </p:txEl>
                                          </p:spTgt>
                                        </p:tgtEl>
                                      </p:cBhvr>
                                    </p:animEffect>
                                    <p:anim calcmode="lin" valueType="num">
                                      <p:cBhvr>
                                        <p:cTn id="43"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44" dur="500" fill="hold"/>
                                        <p:tgtEl>
                                          <p:spTgt spid="3">
                                            <p:txEl>
                                              <p:pRg st="6" end="6"/>
                                            </p:txEl>
                                          </p:spTgt>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3">
                                            <p:txEl>
                                              <p:pRg st="7" end="7"/>
                                            </p:txEl>
                                          </p:spTgt>
                                        </p:tgtEl>
                                        <p:attrNameLst>
                                          <p:attrName>style.visibility</p:attrName>
                                        </p:attrNameLst>
                                      </p:cBhvr>
                                      <p:to>
                                        <p:strVal val="visible"/>
                                      </p:to>
                                    </p:set>
                                    <p:animEffect transition="in" filter="fade">
                                      <p:cBhvr>
                                        <p:cTn id="47" dur="500"/>
                                        <p:tgtEl>
                                          <p:spTgt spid="3">
                                            <p:txEl>
                                              <p:pRg st="7" end="7"/>
                                            </p:txEl>
                                          </p:spTgt>
                                        </p:tgtEl>
                                      </p:cBhvr>
                                    </p:animEffect>
                                    <p:anim calcmode="lin" valueType="num">
                                      <p:cBhvr>
                                        <p:cTn id="48"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49" dur="500" fill="hold"/>
                                        <p:tgtEl>
                                          <p:spTgt spid="3">
                                            <p:txEl>
                                              <p:pRg st="7" end="7"/>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45.xml><?xml version="1.0" encoding="utf-8"?>
<p:sld xmlns:a="http://schemas.openxmlformats.org/drawingml/2006/main" xmlns:r="http://schemas.openxmlformats.org/officeDocument/2006/relationships" xmlns:p="http://schemas.openxmlformats.org/presentationml/2006/main">
  <p:cSld name="Slide 45&amp;si=45checked= 1 &amp; amp; version = 1.0.5checked=1&amp;version=1.0.5">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O_6_AN.100_2#6188681fe?vcp=1&amp;vop=1&amp;pid=200c74145&amp;color=36,64,97&amp;mp=1&amp;vtp=1&amp;bt=1&amp;bbb=1&amp;hb=1"/>
              <p:cNvSpPr/>
              <p:nvPr/>
            </p:nvSpPr>
            <p:spPr>
              <a:xfrm>
                <a:off x="539496" y="2503283"/>
                <a:ext cx="11109960" cy="1778000"/>
              </a:xfrm>
              <a:prstGeom prst="rect">
                <a:avLst/>
              </a:prstGeom>
              <a:noFill/>
              <a:ln/>
            </p:spPr>
            <p:txBody>
              <a:bodyPr wrap="none" lIns="0" tIns="0" rIns="0" bIns="0" rtlCol="0" anchor="t"/>
              <a:lstStyle/>
              <a:p>
                <a:pPr algn="l" latinLnBrk="1">
                  <a:lnSpc>
                    <a:spcPts val="3500"/>
                  </a:lnSpc>
                </a:pPr>
                <a:r>
                  <a:rPr lang="en-US" altLang="zh-CN" sz="1800" b="0" i="0" dirty="0">
                    <a:solidFill>
                      <a:srgbClr val="6565FF"/>
                    </a:solidFill>
                    <a:latin typeface="Times New Roman" pitchFamily="34" charset="0"/>
                    <a:ea typeface="微软雅黑" pitchFamily="34" charset="-122"/>
                    <a:cs typeface="Times New Roman" pitchFamily="34" charset="-120"/>
                  </a:rPr>
                  <a:t>若选取②中的函数关系式,</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𝐿</m:t>
                    </m:r>
                    <m:r>
                      <a:rPr lang="en-US" altLang="zh-CN" sz="1800" b="0" i="0">
                        <a:solidFill>
                          <a:srgbClr val="6565FF"/>
                        </a:solidFill>
                        <a:latin typeface="Cambria Math" pitchFamily="34" charset="0"/>
                        <a:ea typeface="Cambria Math" pitchFamily="34" charset="-122"/>
                        <a:cs typeface="Cambria Math" pitchFamily="34" charset="-120"/>
                      </a:rPr>
                      <m:t>=4+4×</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2−</m:t>
                        </m:r>
                        <m:r>
                          <m:rPr>
                            <m:sty m:val="p"/>
                          </m:rPr>
                          <a:rPr lang="en-US" altLang="zh-CN" sz="1800" b="0" i="0">
                            <a:solidFill>
                              <a:srgbClr val="6565FF"/>
                            </a:solidFill>
                            <a:latin typeface="Cambria Math" pitchFamily="34" charset="0"/>
                            <a:ea typeface="Cambria Math" pitchFamily="34" charset="-122"/>
                            <a:cs typeface="Cambria Math" pitchFamily="34" charset="-120"/>
                          </a:rPr>
                          <m:t>sin</m:t>
                        </m:r>
                        <m:r>
                          <m:rPr>
                            <m:nor/>
                          </m:rPr>
                          <a:rPr lang="en-US" altLang="zh-CN" sz="1800" b="0" i="0">
                            <a:solidFill>
                              <a:srgbClr val="6565FF"/>
                            </a:solidFill>
                            <a:latin typeface="Cambria Math" pitchFamily="34" charset="0"/>
                            <a:ea typeface="Cambria Math" pitchFamily="34" charset="-122"/>
                            <a:cs typeface="Cambria Math" pitchFamily="34" charset="-120"/>
                          </a:rPr>
                          <m:t> </m:t>
                        </m:r>
                        <m:r>
                          <a:rPr lang="en-US" altLang="zh-CN" sz="1800" b="0" i="0">
                            <a:solidFill>
                              <a:srgbClr val="6565FF"/>
                            </a:solidFill>
                            <a:latin typeface="Cambria Math" pitchFamily="34" charset="0"/>
                            <a:ea typeface="Cambria Math" pitchFamily="34" charset="-122"/>
                            <a:cs typeface="Cambria Math" pitchFamily="34" charset="-120"/>
                          </a:rPr>
                          <m:t>𝜃</m:t>
                        </m:r>
                      </m:num>
                      <m:den>
                        <m:r>
                          <m:rPr>
                            <m:sty m:val="p"/>
                          </m:rPr>
                          <a:rPr lang="en-US" altLang="zh-CN" sz="1800" b="0" i="0">
                            <a:solidFill>
                              <a:srgbClr val="6565FF"/>
                            </a:solidFill>
                            <a:latin typeface="Cambria Math" pitchFamily="34" charset="0"/>
                            <a:ea typeface="Cambria Math" pitchFamily="34" charset="-122"/>
                            <a:cs typeface="Cambria Math" pitchFamily="34" charset="-120"/>
                          </a:rPr>
                          <m:t>cos</m:t>
                        </m:r>
                        <m:r>
                          <m:rPr>
                            <m:nor/>
                          </m:rPr>
                          <a:rPr lang="en-US" altLang="zh-CN" sz="1800" b="0" i="0">
                            <a:solidFill>
                              <a:srgbClr val="6565FF"/>
                            </a:solidFill>
                            <a:latin typeface="Cambria Math" pitchFamily="34" charset="0"/>
                            <a:ea typeface="Cambria Math" pitchFamily="34" charset="-122"/>
                            <a:cs typeface="Cambria Math" pitchFamily="34" charset="-120"/>
                          </a:rPr>
                          <m:t> </m:t>
                        </m:r>
                        <m:r>
                          <a:rPr lang="en-US" altLang="zh-CN" sz="1800" b="0" i="0">
                            <a:solidFill>
                              <a:srgbClr val="6565FF"/>
                            </a:solidFill>
                            <a:latin typeface="Cambria Math" pitchFamily="34" charset="0"/>
                            <a:ea typeface="Cambria Math" pitchFamily="34" charset="-122"/>
                            <a:cs typeface="Cambria Math" pitchFamily="34" charset="-120"/>
                          </a:rPr>
                          <m:t>𝜃</m:t>
                        </m:r>
                      </m:den>
                    </m:f>
                    <m:r>
                      <a:rPr lang="en-US" altLang="zh-CN" sz="1800" b="0" i="0">
                        <a:solidFill>
                          <a:srgbClr val="6565FF"/>
                        </a:solidFill>
                        <a:latin typeface="Cambria Math" pitchFamily="34" charset="0"/>
                        <a:ea typeface="Cambria Math" pitchFamily="34" charset="-122"/>
                        <a:cs typeface="Cambria Math" pitchFamily="34" charset="-120"/>
                      </a:rPr>
                      <m:t>(0&lt;</m:t>
                    </m:r>
                    <m:r>
                      <a:rPr lang="en-US" altLang="zh-CN" sz="1800" b="0" i="0">
                        <a:solidFill>
                          <a:srgbClr val="6565FF"/>
                        </a:solidFill>
                        <a:latin typeface="Cambria Math" pitchFamily="34" charset="0"/>
                        <a:ea typeface="Cambria Math" pitchFamily="34" charset="-122"/>
                        <a:cs typeface="Cambria Math" pitchFamily="34" charset="-120"/>
                      </a:rPr>
                      <m:t>𝜃</m:t>
                    </m:r>
                    <m:r>
                      <a:rPr lang="en-US" altLang="zh-CN" sz="1800" b="0" i="0">
                        <a:solidFill>
                          <a:srgbClr val="6565FF"/>
                        </a:solidFill>
                        <a:latin typeface="Cambria Math" pitchFamily="34" charset="0"/>
                        <a:ea typeface="Cambria Math" pitchFamily="34" charset="-122"/>
                        <a:cs typeface="Cambria Math" pitchFamily="34" charset="-120"/>
                      </a:rPr>
                      <m:t>&lt;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6565FF"/>
                            </a:solidFill>
                            <a:latin typeface="Cambria Math" pitchFamily="34" charset="0"/>
                            <a:ea typeface="Cambria Math" pitchFamily="34" charset="-122"/>
                            <a:cs typeface="Cambria Math" pitchFamily="34" charset="-120"/>
                          </a:rPr>
                          <m:t>π</m:t>
                        </m:r>
                      </m:num>
                      <m:den>
                        <m:r>
                          <a:rPr lang="en-US" altLang="zh-CN" sz="1800" b="0" i="0">
                            <a:solidFill>
                              <a:srgbClr val="6565FF"/>
                            </a:solidFill>
                            <a:latin typeface="Cambria Math" pitchFamily="34" charset="0"/>
                            <a:ea typeface="Cambria Math" pitchFamily="34" charset="-122"/>
                            <a:cs typeface="Cambria Math" pitchFamily="34" charset="-120"/>
                          </a:rPr>
                          <m:t>4</m:t>
                        </m:r>
                      </m:den>
                    </m:f>
                    <m:r>
                      <a:rPr lang="en-US" altLang="zh-CN" sz="1800" b="0" i="0" smtClean="0">
                        <a:solidFill>
                          <a:srgbClr val="6565FF"/>
                        </a:solidFill>
                        <a:latin typeface="Cambria Math" pitchFamily="34" charset="0"/>
                        <a:ea typeface="Cambria Math" pitchFamily="34" charset="-122"/>
                        <a:cs typeface="Cambria Math" pitchFamily="34" charset="-120"/>
                      </a:rPr>
                      <m:t>)</m:t>
                    </m:r>
                  </m:oMath>
                </a14:m>
                <a:r>
                  <a:rPr lang="en-US" altLang="zh-CN" sz="1800" b="0" i="0" dirty="0">
                    <a:solidFill>
                      <a:srgbClr val="6565FF"/>
                    </a:solidFill>
                    <a:latin typeface="Times New Roman" pitchFamily="34" charset="0"/>
                    <a:ea typeface="微软雅黑" pitchFamily="34" charset="-122"/>
                    <a:cs typeface="Times New Roman" pitchFamily="34" charset="-120"/>
                  </a:rPr>
                  <a:t>,记</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𝑔</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𝜃</m:t>
                    </m:r>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2−</m:t>
                        </m:r>
                        <m:r>
                          <m:rPr>
                            <m:sty m:val="p"/>
                          </m:rPr>
                          <a:rPr lang="en-US" altLang="zh-CN" sz="1800" b="0" i="0">
                            <a:solidFill>
                              <a:srgbClr val="6565FF"/>
                            </a:solidFill>
                            <a:latin typeface="Cambria Math" pitchFamily="34" charset="0"/>
                            <a:ea typeface="Cambria Math" pitchFamily="34" charset="-122"/>
                            <a:cs typeface="Cambria Math" pitchFamily="34" charset="-120"/>
                          </a:rPr>
                          <m:t>sin</m:t>
                        </m:r>
                        <m:r>
                          <m:rPr>
                            <m:nor/>
                          </m:rPr>
                          <a:rPr lang="en-US" altLang="zh-CN" sz="1800" b="0" i="0">
                            <a:solidFill>
                              <a:srgbClr val="6565FF"/>
                            </a:solidFill>
                            <a:latin typeface="Cambria Math" pitchFamily="34" charset="0"/>
                            <a:ea typeface="Cambria Math" pitchFamily="34" charset="-122"/>
                            <a:cs typeface="Cambria Math" pitchFamily="34" charset="-120"/>
                          </a:rPr>
                          <m:t> </m:t>
                        </m:r>
                        <m:r>
                          <a:rPr lang="en-US" altLang="zh-CN" sz="1800" b="0" i="0">
                            <a:solidFill>
                              <a:srgbClr val="6565FF"/>
                            </a:solidFill>
                            <a:latin typeface="Cambria Math" pitchFamily="34" charset="0"/>
                            <a:ea typeface="Cambria Math" pitchFamily="34" charset="-122"/>
                            <a:cs typeface="Cambria Math" pitchFamily="34" charset="-120"/>
                          </a:rPr>
                          <m:t>𝜃</m:t>
                        </m:r>
                      </m:num>
                      <m:den>
                        <m:r>
                          <m:rPr>
                            <m:sty m:val="p"/>
                          </m:rPr>
                          <a:rPr lang="en-US" altLang="zh-CN" sz="1800" b="0" i="0">
                            <a:solidFill>
                              <a:srgbClr val="6565FF"/>
                            </a:solidFill>
                            <a:latin typeface="Cambria Math" pitchFamily="34" charset="0"/>
                            <a:ea typeface="Cambria Math" pitchFamily="34" charset="-122"/>
                            <a:cs typeface="Cambria Math" pitchFamily="34" charset="-120"/>
                          </a:rPr>
                          <m:t>cos</m:t>
                        </m:r>
                        <m:r>
                          <m:rPr>
                            <m:nor/>
                          </m:rPr>
                          <a:rPr lang="en-US" altLang="zh-CN" sz="1800" b="0" i="0">
                            <a:solidFill>
                              <a:srgbClr val="6565FF"/>
                            </a:solidFill>
                            <a:latin typeface="Cambria Math" pitchFamily="34" charset="0"/>
                            <a:ea typeface="Cambria Math" pitchFamily="34" charset="-122"/>
                            <a:cs typeface="Cambria Math" pitchFamily="34" charset="-120"/>
                          </a:rPr>
                          <m:t> </m:t>
                        </m:r>
                        <m:r>
                          <a:rPr lang="en-US" altLang="zh-CN" sz="1800" b="0" i="0">
                            <a:solidFill>
                              <a:srgbClr val="6565FF"/>
                            </a:solidFill>
                            <a:latin typeface="Cambria Math" pitchFamily="34" charset="0"/>
                            <a:ea typeface="Cambria Math" pitchFamily="34" charset="-122"/>
                            <a:cs typeface="Cambria Math" pitchFamily="34" charset="-120"/>
                          </a:rPr>
                          <m:t>𝜃</m:t>
                        </m:r>
                      </m:den>
                    </m:f>
                    <m:r>
                      <a:rPr lang="en-US" altLang="zh-CN" sz="1800" b="0" i="0">
                        <a:solidFill>
                          <a:srgbClr val="6565FF"/>
                        </a:solidFill>
                        <a:latin typeface="Cambria Math" pitchFamily="34" charset="0"/>
                        <a:ea typeface="Cambria Math" pitchFamily="34" charset="-122"/>
                        <a:cs typeface="Cambria Math" pitchFamily="34" charset="-120"/>
                      </a:rPr>
                      <m:t>(0&lt;</m:t>
                    </m:r>
                    <m:r>
                      <a:rPr lang="en-US" altLang="zh-CN" sz="1800" b="0" i="0">
                        <a:solidFill>
                          <a:srgbClr val="6565FF"/>
                        </a:solidFill>
                        <a:latin typeface="Cambria Math" pitchFamily="34" charset="0"/>
                        <a:ea typeface="Cambria Math" pitchFamily="34" charset="-122"/>
                        <a:cs typeface="Cambria Math" pitchFamily="34" charset="-120"/>
                      </a:rPr>
                      <m:t>𝜃</m:t>
                    </m:r>
                    <m:r>
                      <a:rPr lang="en-US" altLang="zh-CN" sz="1800" b="0" i="0">
                        <a:solidFill>
                          <a:srgbClr val="6565FF"/>
                        </a:solidFill>
                        <a:latin typeface="Cambria Math" pitchFamily="34" charset="0"/>
                        <a:ea typeface="Cambria Math" pitchFamily="34" charset="-122"/>
                        <a:cs typeface="Cambria Math" pitchFamily="34" charset="-120"/>
                      </a:rPr>
                      <m:t>&lt;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6565FF"/>
                            </a:solidFill>
                            <a:latin typeface="Cambria Math" pitchFamily="34" charset="0"/>
                            <a:ea typeface="Cambria Math" pitchFamily="34" charset="-122"/>
                            <a:cs typeface="Cambria Math" pitchFamily="34" charset="-120"/>
                          </a:rPr>
                          <m:t>π</m:t>
                        </m:r>
                      </m:num>
                      <m:den>
                        <m:r>
                          <a:rPr lang="en-US" altLang="zh-CN" sz="1800" b="0" i="0">
                            <a:solidFill>
                              <a:srgbClr val="6565FF"/>
                            </a:solidFill>
                            <a:latin typeface="Cambria Math" pitchFamily="34" charset="0"/>
                            <a:ea typeface="Cambria Math" pitchFamily="34" charset="-122"/>
                            <a:cs typeface="Cambria Math" pitchFamily="34" charset="-120"/>
                          </a:rPr>
                          <m:t>4</m:t>
                        </m:r>
                      </m:den>
                    </m:f>
                    <m:r>
                      <a:rPr lang="en-US" altLang="zh-CN" sz="1800" b="0" i="0" smtClean="0">
                        <a:solidFill>
                          <a:srgbClr val="6565FF"/>
                        </a:solidFill>
                        <a:latin typeface="Cambria Math" pitchFamily="34" charset="0"/>
                        <a:ea typeface="Cambria Math" pitchFamily="34" charset="-122"/>
                        <a:cs typeface="Cambria Math" pitchFamily="34" charset="-120"/>
                      </a:rPr>
                      <m:t>)</m:t>
                    </m:r>
                  </m:oMath>
                </a14:m>
                <a:r>
                  <a:rPr lang="en-US" altLang="zh-CN" sz="1800" b="0" i="0" dirty="0">
                    <a:solidFill>
                      <a:srgbClr val="6565FF"/>
                    </a:solidFill>
                    <a:latin typeface="Times New Roman" pitchFamily="34" charset="0"/>
                    <a:ea typeface="微软雅黑" pitchFamily="34" charset="-122"/>
                    <a:cs typeface="Times New Roman" pitchFamily="34" charset="-120"/>
                  </a:rPr>
                  <a:t>,则</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𝑔</m:t>
                    </m:r>
                    <m:r>
                      <m:rPr>
                        <m:nor/>
                      </m:rPr>
                      <a:rPr lang="en-US" altLang="zh-CN" sz="1800" b="0" i="0">
                        <a:solidFill>
                          <a:srgbClr val="6565FF"/>
                        </a:solidFill>
                        <a:latin typeface="Cambria Math" pitchFamily="34" charset="0"/>
                        <a:ea typeface="Cambria Math" pitchFamily="34" charset="-122"/>
                        <a:cs typeface="Cambria Math" pitchFamily="34" charset="-120"/>
                      </a:rPr>
                      <m:t> </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𝜃</m:t>
                    </m:r>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2</m:t>
                        </m:r>
                        <m:r>
                          <m:rPr>
                            <m:sty m:val="p"/>
                          </m:rPr>
                          <a:rPr lang="en-US" altLang="zh-CN" sz="1800" b="0" i="0">
                            <a:solidFill>
                              <a:srgbClr val="6565FF"/>
                            </a:solidFill>
                            <a:latin typeface="Cambria Math" pitchFamily="34" charset="0"/>
                            <a:ea typeface="Cambria Math" pitchFamily="34" charset="-122"/>
                            <a:cs typeface="Cambria Math" pitchFamily="34" charset="-120"/>
                          </a:rPr>
                          <m:t>sin</m:t>
                        </m:r>
                        <m:r>
                          <m:rPr>
                            <m:nor/>
                          </m:rPr>
                          <a:rPr lang="en-US" altLang="zh-CN" sz="1800" b="0" i="0">
                            <a:solidFill>
                              <a:srgbClr val="6565FF"/>
                            </a:solidFill>
                            <a:latin typeface="Cambria Math" pitchFamily="34" charset="0"/>
                            <a:ea typeface="Cambria Math" pitchFamily="34" charset="-122"/>
                            <a:cs typeface="Cambria Math" pitchFamily="34" charset="-120"/>
                          </a:rPr>
                          <m:t> </m:t>
                        </m:r>
                        <m:r>
                          <a:rPr lang="en-US" altLang="zh-CN" sz="1800" b="0" i="0">
                            <a:solidFill>
                              <a:srgbClr val="6565FF"/>
                            </a:solidFill>
                            <a:latin typeface="Cambria Math" pitchFamily="34" charset="0"/>
                            <a:ea typeface="Cambria Math" pitchFamily="34" charset="-122"/>
                            <a:cs typeface="Cambria Math" pitchFamily="34" charset="-120"/>
                          </a:rPr>
                          <m:t>𝜃</m:t>
                        </m:r>
                        <m:r>
                          <a:rPr lang="en-US" altLang="zh-CN" sz="1800" b="0" i="0">
                            <a:solidFill>
                              <a:srgbClr val="6565FF"/>
                            </a:solidFill>
                            <a:latin typeface="Cambria Math" pitchFamily="34" charset="0"/>
                            <a:ea typeface="Cambria Math" pitchFamily="34" charset="-122"/>
                            <a:cs typeface="Cambria Math" pitchFamily="34" charset="-120"/>
                          </a:rPr>
                          <m:t>−1</m:t>
                        </m:r>
                      </m:num>
                      <m:den>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m:rPr>
                                <m:sty m:val="p"/>
                              </m:rPr>
                              <a:rPr lang="en-US" altLang="zh-CN" sz="1800" b="0" i="0">
                                <a:solidFill>
                                  <a:srgbClr val="6565FF"/>
                                </a:solidFill>
                                <a:latin typeface="Cambria Math" pitchFamily="34" charset="0"/>
                                <a:ea typeface="Cambria Math" pitchFamily="34" charset="-122"/>
                                <a:cs typeface="Cambria Math" pitchFamily="34" charset="-120"/>
                              </a:rPr>
                              <m:t>cos</m:t>
                            </m:r>
                          </m:e>
                          <m:sup>
                            <m:r>
                              <a:rPr lang="en-US" altLang="zh-CN" sz="1800" b="0" i="0">
                                <a:solidFill>
                                  <a:srgbClr val="6565FF"/>
                                </a:solidFill>
                                <a:latin typeface="Cambria Math" pitchFamily="34" charset="0"/>
                                <a:ea typeface="Cambria Math" pitchFamily="34" charset="-122"/>
                                <a:cs typeface="Cambria Math" pitchFamily="34" charset="-120"/>
                              </a:rPr>
                              <m:t>2</m:t>
                            </m:r>
                          </m:sup>
                        </m:sSup>
                        <m:r>
                          <a:rPr lang="en-US" altLang="zh-CN" sz="1800" b="0" i="0">
                            <a:solidFill>
                              <a:srgbClr val="6565FF"/>
                            </a:solidFill>
                            <a:latin typeface="Cambria Math" pitchFamily="34" charset="0"/>
                            <a:ea typeface="Cambria Math" pitchFamily="34" charset="-122"/>
                            <a:cs typeface="Cambria Math" pitchFamily="34" charset="-120"/>
                          </a:rPr>
                          <m:t>𝜃</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6565FF"/>
                    </a:solidFill>
                    <a:latin typeface="Times New Roman" pitchFamily="34" charset="0"/>
                    <a:ea typeface="微软雅黑" pitchFamily="34" charset="-122"/>
                    <a:cs typeface="Times New Roman" pitchFamily="34" charset="-120"/>
                  </a:rPr>
                  <a:t>,由</a:t>
                </a:r>
              </a:p>
              <a:p>
                <a:pPr latinLnBrk="1">
                  <a:lnSpc>
                    <a:spcPts val="3500"/>
                  </a:lnSpc>
                </a:pP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𝑔</m:t>
                    </m:r>
                    <m:r>
                      <m:rPr>
                        <m:nor/>
                      </m:rPr>
                      <a:rPr lang="en-US" altLang="zh-CN" sz="1800" b="0" i="0">
                        <a:solidFill>
                          <a:srgbClr val="6565FF"/>
                        </a:solidFill>
                        <a:latin typeface="Cambria Math" pitchFamily="34" charset="0"/>
                        <a:ea typeface="Cambria Math" pitchFamily="34" charset="-122"/>
                        <a:cs typeface="Cambria Math" pitchFamily="34" charset="-120"/>
                      </a:rPr>
                      <m:t> </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𝜃</m:t>
                    </m:r>
                    <m:r>
                      <a:rPr lang="en-US" altLang="zh-CN" sz="1800" b="0" i="0">
                        <a:solidFill>
                          <a:srgbClr val="6565FF"/>
                        </a:solidFill>
                        <a:latin typeface="Cambria Math" pitchFamily="34" charset="0"/>
                        <a:ea typeface="Cambria Math" pitchFamily="34" charset="-122"/>
                        <a:cs typeface="Cambria Math" pitchFamily="34" charset="-120"/>
                      </a:rPr>
                      <m:t>)=0</m:t>
                    </m:r>
                  </m:oMath>
                </a14:m>
                <a:r>
                  <a:rPr lang="en-US" altLang="zh-CN" sz="1800" b="0" i="0" dirty="0">
                    <a:solidFill>
                      <a:srgbClr val="6565FF"/>
                    </a:solidFill>
                    <a:latin typeface="Times New Roman" pitchFamily="34" charset="0"/>
                    <a:ea typeface="微软雅黑" pitchFamily="34" charset="-122"/>
                    <a:cs typeface="Times New Roman" pitchFamily="34" charset="-120"/>
                  </a:rPr>
                  <a:t>及</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0&lt;</m:t>
                    </m:r>
                    <m:r>
                      <a:rPr lang="en-US" altLang="zh-CN" sz="1800" b="0" i="0">
                        <a:solidFill>
                          <a:srgbClr val="6565FF"/>
                        </a:solidFill>
                        <a:latin typeface="Cambria Math" pitchFamily="34" charset="0"/>
                        <a:ea typeface="Cambria Math" pitchFamily="34" charset="-122"/>
                        <a:cs typeface="Cambria Math" pitchFamily="34" charset="-120"/>
                      </a:rPr>
                      <m:t>𝜃</m:t>
                    </m:r>
                    <m:r>
                      <a:rPr lang="en-US" altLang="zh-CN" sz="1800" b="0" i="0">
                        <a:solidFill>
                          <a:srgbClr val="6565FF"/>
                        </a:solidFill>
                        <a:latin typeface="Cambria Math" pitchFamily="34" charset="0"/>
                        <a:ea typeface="Cambria Math" pitchFamily="34" charset="-122"/>
                        <a:cs typeface="Cambria Math" pitchFamily="34" charset="-120"/>
                      </a:rPr>
                      <m:t>&lt;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6565FF"/>
                            </a:solidFill>
                            <a:latin typeface="Cambria Math" pitchFamily="34" charset="0"/>
                            <a:ea typeface="Cambria Math" pitchFamily="34" charset="-122"/>
                            <a:cs typeface="Cambria Math" pitchFamily="34" charset="-120"/>
                          </a:rPr>
                          <m:t>π</m:t>
                        </m:r>
                      </m:num>
                      <m:den>
                        <m:r>
                          <a:rPr lang="en-US" altLang="zh-CN" sz="1800" b="0" i="0">
                            <a:solidFill>
                              <a:srgbClr val="6565FF"/>
                            </a:solidFill>
                            <a:latin typeface="Cambria Math" pitchFamily="34" charset="0"/>
                            <a:ea typeface="Cambria Math" pitchFamily="34" charset="-122"/>
                            <a:cs typeface="Cambria Math" pitchFamily="34" charset="-120"/>
                          </a:rPr>
                          <m:t>4</m:t>
                        </m:r>
                      </m:den>
                    </m:f>
                  </m:oMath>
                </a14:m>
                <a:r>
                  <a:rPr lang="en-US" altLang="zh-CN" sz="1800" b="0" i="0" dirty="0">
                    <a:solidFill>
                      <a:srgbClr val="6565FF"/>
                    </a:solidFill>
                    <a:latin typeface="Times New Roman" pitchFamily="34" charset="0"/>
                    <a:ea typeface="微软雅黑" pitchFamily="34" charset="-122"/>
                    <a:cs typeface="Times New Roman" pitchFamily="34" charset="-120"/>
                  </a:rPr>
                  <a:t>得,</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𝜃</m:t>
                    </m:r>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6565FF"/>
                            </a:solidFill>
                            <a:latin typeface="Cambria Math" pitchFamily="34" charset="0"/>
                            <a:ea typeface="Cambria Math" pitchFamily="34" charset="-122"/>
                            <a:cs typeface="Cambria Math" pitchFamily="34" charset="-120"/>
                          </a:rPr>
                          <m:t>π</m:t>
                        </m:r>
                      </m:num>
                      <m:den>
                        <m:r>
                          <a:rPr lang="en-US" altLang="zh-CN" sz="1800" b="0" i="0">
                            <a:solidFill>
                              <a:srgbClr val="6565FF"/>
                            </a:solidFill>
                            <a:latin typeface="Cambria Math" pitchFamily="34" charset="0"/>
                            <a:ea typeface="Cambria Math" pitchFamily="34" charset="-122"/>
                            <a:cs typeface="Cambria Math" pitchFamily="34" charset="-120"/>
                          </a:rPr>
                          <m:t>6</m:t>
                        </m:r>
                      </m:den>
                    </m:f>
                  </m:oMath>
                </a14:m>
                <a:r>
                  <a:rPr lang="en-US" altLang="zh-CN" sz="1800" b="0" i="0" dirty="0">
                    <a:solidFill>
                      <a:srgbClr val="6565FF"/>
                    </a:solidFill>
                    <a:latin typeface="Times New Roman" pitchFamily="34" charset="0"/>
                    <a:ea typeface="微软雅黑" pitchFamily="34" charset="-122"/>
                    <a:cs typeface="Times New Roman" pitchFamily="34" charset="-120"/>
                  </a:rPr>
                  <a:t>,当</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𝜃</m:t>
                    </m:r>
                    <m:r>
                      <a:rPr lang="en-US" altLang="zh-CN" sz="1800" b="0" i="0">
                        <a:solidFill>
                          <a:srgbClr val="6565FF"/>
                        </a:solidFill>
                        <a:latin typeface="Cambria Math" pitchFamily="34" charset="0"/>
                        <a:ea typeface="Cambria Math" pitchFamily="34" charset="-122"/>
                        <a:cs typeface="Cambria Math" pitchFamily="34" charset="-120"/>
                      </a:rPr>
                      <m:t>∈(0,</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6565FF"/>
                            </a:solidFill>
                            <a:latin typeface="Cambria Math" pitchFamily="34" charset="0"/>
                            <a:ea typeface="Cambria Math" pitchFamily="34" charset="-122"/>
                            <a:cs typeface="Cambria Math" pitchFamily="34" charset="-120"/>
                          </a:rPr>
                          <m:t>π</m:t>
                        </m:r>
                      </m:num>
                      <m:den>
                        <m:r>
                          <a:rPr lang="en-US" altLang="zh-CN" sz="1800" b="0" i="0">
                            <a:solidFill>
                              <a:srgbClr val="6565FF"/>
                            </a:solidFill>
                            <a:latin typeface="Cambria Math" pitchFamily="34" charset="0"/>
                            <a:ea typeface="Cambria Math" pitchFamily="34" charset="-122"/>
                            <a:cs typeface="Cambria Math" pitchFamily="34" charset="-120"/>
                          </a:rPr>
                          <m:t>6</m:t>
                        </m:r>
                      </m:den>
                    </m:f>
                    <m:r>
                      <a:rPr lang="en-US" altLang="zh-CN" sz="1800" b="0" i="0" smtClean="0">
                        <a:solidFill>
                          <a:srgbClr val="6565FF"/>
                        </a:solidFill>
                        <a:latin typeface="Cambria Math" pitchFamily="34" charset="0"/>
                        <a:ea typeface="Cambria Math" pitchFamily="34" charset="-122"/>
                        <a:cs typeface="Cambria Math" pitchFamily="34" charset="-120"/>
                      </a:rPr>
                      <m:t>)</m:t>
                    </m:r>
                  </m:oMath>
                </a14:m>
                <a:r>
                  <a:rPr lang="en-US" altLang="zh-CN" sz="1800" b="0" i="0" dirty="0">
                    <a:solidFill>
                      <a:srgbClr val="6565FF"/>
                    </a:solidFill>
                    <a:latin typeface="Times New Roman" pitchFamily="34" charset="0"/>
                    <a:ea typeface="微软雅黑" pitchFamily="34" charset="-122"/>
                    <a:cs typeface="Times New Roman" pitchFamily="34" charset="-120"/>
                  </a:rPr>
                  <a:t>时,</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𝑔</m:t>
                    </m:r>
                    <m:r>
                      <m:rPr>
                        <m:nor/>
                      </m:rPr>
                      <a:rPr lang="en-US" altLang="zh-CN" sz="1800" b="0" i="0">
                        <a:solidFill>
                          <a:srgbClr val="6565FF"/>
                        </a:solidFill>
                        <a:latin typeface="Cambria Math" pitchFamily="34" charset="0"/>
                        <a:ea typeface="Cambria Math" pitchFamily="34" charset="-122"/>
                        <a:cs typeface="Cambria Math" pitchFamily="34" charset="-120"/>
                      </a:rPr>
                      <m:t> </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𝜃</m:t>
                    </m:r>
                    <m:r>
                      <a:rPr lang="en-US" altLang="zh-CN" sz="1800" b="0" i="0">
                        <a:solidFill>
                          <a:srgbClr val="6565FF"/>
                        </a:solidFill>
                        <a:latin typeface="Cambria Math" pitchFamily="34" charset="0"/>
                        <a:ea typeface="Cambria Math" pitchFamily="34" charset="-122"/>
                        <a:cs typeface="Cambria Math" pitchFamily="34" charset="-120"/>
                      </a:rPr>
                      <m:t>)&lt;0</m:t>
                    </m:r>
                  </m:oMath>
                </a14:m>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𝑔</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𝜃</m:t>
                    </m:r>
                    <m:r>
                      <a:rPr lang="en-US" altLang="zh-CN" sz="1800" b="0" i="0" smtClean="0">
                        <a:solidFill>
                          <a:srgbClr val="6565FF"/>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单调递减;</a:t>
                </a:r>
                <a:endParaRPr lang="en-US" altLang="zh-CN" sz="1800" dirty="0"/>
              </a:p>
              <a:p>
                <a:pPr latinLnBrk="1">
                  <a:lnSpc>
                    <a:spcPts val="3500"/>
                  </a:lnSpc>
                </a:pPr>
                <a:r>
                  <a:rPr lang="en-US" altLang="zh-CN" b="0" i="0">
                    <a:solidFill>
                      <a:srgbClr val="6565FF"/>
                    </a:solidFill>
                    <a:latin typeface="Times New Roman" pitchFamily="34" charset="0"/>
                    <a:ea typeface="微软雅黑" pitchFamily="34" charset="-122"/>
                    <a:cs typeface="Times New Roman" pitchFamily="34" charset="-120"/>
                  </a:rPr>
                  <a:t>当</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𝜃</m:t>
                    </m:r>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6565FF"/>
                            </a:solidFill>
                            <a:latin typeface="Cambria Math" pitchFamily="34" charset="0"/>
                            <a:ea typeface="Cambria Math" pitchFamily="34" charset="-122"/>
                            <a:cs typeface="Cambria Math" pitchFamily="34" charset="-120"/>
                          </a:rPr>
                          <m:t>π</m:t>
                        </m:r>
                      </m:num>
                      <m:den>
                        <m:r>
                          <a:rPr lang="en-US" altLang="zh-CN" sz="1800" b="0" i="0">
                            <a:solidFill>
                              <a:srgbClr val="6565FF"/>
                            </a:solidFill>
                            <a:latin typeface="Cambria Math" pitchFamily="34" charset="0"/>
                            <a:ea typeface="Cambria Math" pitchFamily="34" charset="-122"/>
                            <a:cs typeface="Cambria Math" pitchFamily="34" charset="-120"/>
                          </a:rPr>
                          <m:t>6</m:t>
                        </m:r>
                      </m:den>
                    </m:f>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6565FF"/>
                            </a:solidFill>
                            <a:latin typeface="Cambria Math" pitchFamily="34" charset="0"/>
                            <a:ea typeface="Cambria Math" pitchFamily="34" charset="-122"/>
                            <a:cs typeface="Cambria Math" pitchFamily="34" charset="-120"/>
                          </a:rPr>
                          <m:t>π</m:t>
                        </m:r>
                      </m:num>
                      <m:den>
                        <m:r>
                          <a:rPr lang="en-US" altLang="zh-CN" sz="1800" b="0" i="0">
                            <a:solidFill>
                              <a:srgbClr val="6565FF"/>
                            </a:solidFill>
                            <a:latin typeface="Cambria Math" pitchFamily="34" charset="0"/>
                            <a:ea typeface="Cambria Math" pitchFamily="34" charset="-122"/>
                            <a:cs typeface="Cambria Math" pitchFamily="34" charset="-120"/>
                          </a:rPr>
                          <m:t>4</m:t>
                        </m:r>
                      </m:den>
                    </m:f>
                    <m:r>
                      <a:rPr lang="en-US" altLang="zh-CN" sz="1800" b="0" i="0">
                        <a:solidFill>
                          <a:srgbClr val="6565FF"/>
                        </a:solidFill>
                        <a:latin typeface="Cambria Math" pitchFamily="34" charset="0"/>
                        <a:ea typeface="Cambria Math" pitchFamily="34" charset="-122"/>
                        <a:cs typeface="Cambria Math" pitchFamily="34" charset="-120"/>
                      </a:rPr>
                      <m:t>)</m:t>
                    </m:r>
                  </m:oMath>
                </a14:m>
                <a:r>
                  <a:rPr lang="en-US" altLang="zh-CN" sz="1800" b="0" i="0" dirty="0">
                    <a:solidFill>
                      <a:srgbClr val="6565FF"/>
                    </a:solidFill>
                    <a:latin typeface="Times New Roman" pitchFamily="34" charset="0"/>
                    <a:ea typeface="微软雅黑" pitchFamily="34" charset="-122"/>
                    <a:cs typeface="Times New Roman" pitchFamily="34" charset="-120"/>
                  </a:rPr>
                  <a:t>时,</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𝑔</m:t>
                    </m:r>
                    <m:r>
                      <m:rPr>
                        <m:nor/>
                      </m:rPr>
                      <a:rPr lang="en-US" altLang="zh-CN" sz="1800" b="0" i="0">
                        <a:solidFill>
                          <a:srgbClr val="6565FF"/>
                        </a:solidFill>
                        <a:latin typeface="Cambria Math" pitchFamily="34" charset="0"/>
                        <a:ea typeface="Cambria Math" pitchFamily="34" charset="-122"/>
                        <a:cs typeface="Cambria Math" pitchFamily="34" charset="-120"/>
                      </a:rPr>
                      <m:t> </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𝜃</m:t>
                    </m:r>
                    <m:r>
                      <a:rPr lang="en-US" altLang="zh-CN" sz="1800" b="0" i="0">
                        <a:solidFill>
                          <a:srgbClr val="6565FF"/>
                        </a:solidFill>
                        <a:latin typeface="Cambria Math" pitchFamily="34" charset="0"/>
                        <a:ea typeface="Cambria Math" pitchFamily="34" charset="-122"/>
                        <a:cs typeface="Cambria Math" pitchFamily="34" charset="-120"/>
                      </a:rPr>
                      <m:t>)&gt;0</m:t>
                    </m:r>
                  </m:oMath>
                </a14:m>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𝑔</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𝜃</m:t>
                    </m:r>
                    <m:r>
                      <a:rPr lang="en-US" altLang="zh-CN" sz="1800" b="0" i="0">
                        <a:solidFill>
                          <a:srgbClr val="6565FF"/>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单调递增,</a:t>
                </a:r>
                <a:endParaRPr lang="en-US" altLang="zh-CN" sz="1800" dirty="0"/>
              </a:p>
              <a:p>
                <a:pPr latinLnBrk="1">
                  <a:lnSpc>
                    <a:spcPts val="3500"/>
                  </a:lnSpc>
                </a:pPr>
                <a:r>
                  <a:rPr lang="en-US" altLang="zh-CN" b="0" i="0">
                    <a:solidFill>
                      <a:srgbClr val="6565FF"/>
                    </a:solidFill>
                    <a:latin typeface="Times New Roman" pitchFamily="34" charset="0"/>
                    <a:ea typeface="微软雅黑" pitchFamily="34" charset="-122"/>
                    <a:cs typeface="Times New Roman" pitchFamily="34" charset="-120"/>
                  </a:rPr>
                  <a:t>所以当</a:t>
                </a:r>
                <a14:m>
                  <m:oMath xmlns:m="http://schemas.openxmlformats.org/officeDocument/2006/math">
                    <m:r>
                      <a:rPr lang="en-US" altLang="zh-CN" b="0" i="0">
                        <a:solidFill>
                          <a:srgbClr val="6565FF"/>
                        </a:solidFill>
                        <a:latin typeface="Cambria Math" pitchFamily="34" charset="0"/>
                        <a:ea typeface="Cambria Math" pitchFamily="34" charset="-122"/>
                        <a:cs typeface="Cambria Math" pitchFamily="34" charset="-120"/>
                      </a:rPr>
                      <m:t>𝜃</m:t>
                    </m:r>
                    <m:r>
                      <a:rPr lang="en-US" altLang="zh-CN" b="0" i="0">
                        <a:solidFill>
                          <a:srgbClr val="6565FF"/>
                        </a:solidFill>
                        <a:latin typeface="Cambria Math" pitchFamily="34" charset="0"/>
                        <a:ea typeface="Cambria Math" pitchFamily="34" charset="-122"/>
                        <a:cs typeface="Cambria Math" pitchFamily="34" charset="-120"/>
                      </a:rPr>
                      <m:t>=</m:t>
                    </m:r>
                    <m:f>
                      <m:fPr>
                        <m:ctrlPr>
                          <a:rPr lang="en-US" altLang="zh-CN" b="0" i="1" dirty="0">
                            <a:solidFill>
                              <a:srgbClr val="6565FF"/>
                            </a:solidFill>
                            <a:latin typeface="Cambria Math" panose="02040503050406030204" pitchFamily="18" charset="0"/>
                            <a:ea typeface="微软雅黑" pitchFamily="34" charset="-122"/>
                            <a:cs typeface="Times New Roman" pitchFamily="34" charset="-120"/>
                          </a:rPr>
                        </m:ctrlPr>
                      </m:fPr>
                      <m:num>
                        <m:r>
                          <m:rPr>
                            <m:sty m:val="p"/>
                          </m:rPr>
                          <a:rPr lang="en-US" altLang="zh-CN" b="0" i="0">
                            <a:solidFill>
                              <a:srgbClr val="6565FF"/>
                            </a:solidFill>
                            <a:latin typeface="Cambria Math" pitchFamily="34" charset="0"/>
                            <a:ea typeface="Cambria Math" pitchFamily="34" charset="-122"/>
                            <a:cs typeface="Cambria Math" pitchFamily="34" charset="-120"/>
                          </a:rPr>
                          <m:t>π</m:t>
                        </m:r>
                      </m:num>
                      <m:den>
                        <m:r>
                          <a:rPr lang="en-US" altLang="zh-CN" b="0" i="0">
                            <a:solidFill>
                              <a:srgbClr val="6565FF"/>
                            </a:solidFill>
                            <a:latin typeface="Cambria Math" pitchFamily="34" charset="0"/>
                            <a:ea typeface="Cambria Math" pitchFamily="34" charset="-122"/>
                            <a:cs typeface="Cambria Math" pitchFamily="34" charset="-120"/>
                          </a:rPr>
                          <m:t>6</m:t>
                        </m:r>
                      </m:den>
                    </m:f>
                  </m:oMath>
                </a14:m>
                <a:r>
                  <a:rPr lang="en-US" altLang="zh-CN" b="0" i="0" dirty="0">
                    <a:solidFill>
                      <a:srgbClr val="6565FF"/>
                    </a:solidFill>
                    <a:latin typeface="Times New Roman" pitchFamily="34" charset="0"/>
                    <a:ea typeface="微软雅黑" pitchFamily="34" charset="-122"/>
                    <a:cs typeface="Times New Roman" pitchFamily="34" charset="-120"/>
                  </a:rPr>
                  <a:t>时,</a:t>
                </a:r>
                <a14:m>
                  <m:oMath xmlns:m="http://schemas.openxmlformats.org/officeDocument/2006/math">
                    <m:r>
                      <a:rPr lang="en-US" altLang="zh-CN" b="0" i="0">
                        <a:solidFill>
                          <a:srgbClr val="6565FF"/>
                        </a:solidFill>
                        <a:latin typeface="Cambria Math" pitchFamily="34" charset="0"/>
                        <a:ea typeface="Cambria Math" pitchFamily="34" charset="-122"/>
                        <a:cs typeface="Cambria Math" pitchFamily="34" charset="-120"/>
                      </a:rPr>
                      <m:t>𝑔</m:t>
                    </m:r>
                    <m:r>
                      <a:rPr lang="en-US" altLang="zh-CN" b="0" i="0">
                        <a:solidFill>
                          <a:srgbClr val="6565FF"/>
                        </a:solidFill>
                        <a:latin typeface="Cambria Math" pitchFamily="34" charset="0"/>
                        <a:ea typeface="Cambria Math" pitchFamily="34" charset="-122"/>
                        <a:cs typeface="Cambria Math" pitchFamily="34" charset="-120"/>
                      </a:rPr>
                      <m:t>(</m:t>
                    </m:r>
                    <m:r>
                      <a:rPr lang="en-US" altLang="zh-CN" b="0" i="0">
                        <a:solidFill>
                          <a:srgbClr val="6565FF"/>
                        </a:solidFill>
                        <a:latin typeface="Cambria Math" pitchFamily="34" charset="0"/>
                        <a:ea typeface="Cambria Math" pitchFamily="34" charset="-122"/>
                        <a:cs typeface="Cambria Math" pitchFamily="34" charset="-120"/>
                      </a:rPr>
                      <m:t>𝜃</m:t>
                    </m:r>
                    <m:r>
                      <a:rPr lang="en-US" altLang="zh-CN" b="0" i="0">
                        <a:solidFill>
                          <a:srgbClr val="6565FF"/>
                        </a:solidFill>
                        <a:latin typeface="Cambria Math" pitchFamily="34" charset="0"/>
                        <a:ea typeface="Cambria Math" pitchFamily="34" charset="-122"/>
                        <a:cs typeface="Cambria Math" pitchFamily="34" charset="-120"/>
                      </a:rPr>
                      <m:t>)</m:t>
                    </m:r>
                  </m:oMath>
                </a14:m>
                <a:r>
                  <a:rPr lang="en-US" altLang="zh-CN" b="0" i="0" dirty="0">
                    <a:solidFill>
                      <a:srgbClr val="6565FF"/>
                    </a:solidFill>
                    <a:latin typeface="Times New Roman" pitchFamily="34" charset="0"/>
                    <a:ea typeface="微软雅黑" pitchFamily="34" charset="-122"/>
                    <a:cs typeface="Times New Roman" pitchFamily="34" charset="-120"/>
                  </a:rPr>
                  <a:t>取得最小值,即钢管总长度</a:t>
                </a:r>
                <a14:m>
                  <m:oMath xmlns:m="http://schemas.openxmlformats.org/officeDocument/2006/math">
                    <m:r>
                      <a:rPr lang="en-US" altLang="zh-CN" b="0" i="0">
                        <a:solidFill>
                          <a:srgbClr val="6565FF"/>
                        </a:solidFill>
                        <a:latin typeface="Cambria Math" pitchFamily="34" charset="0"/>
                        <a:ea typeface="Cambria Math" pitchFamily="34" charset="-122"/>
                        <a:cs typeface="Cambria Math" pitchFamily="34" charset="-120"/>
                      </a:rPr>
                      <m:t>𝐿</m:t>
                    </m:r>
                  </m:oMath>
                </a14:m>
                <a:r>
                  <a:rPr lang="en-US" altLang="zh-CN" b="0" i="0" dirty="0">
                    <a:solidFill>
                      <a:srgbClr val="6565FF"/>
                    </a:solidFill>
                    <a:latin typeface="Times New Roman" pitchFamily="34" charset="0"/>
                    <a:ea typeface="微软雅黑" pitchFamily="34" charset="-122"/>
                    <a:cs typeface="Times New Roman" pitchFamily="34" charset="-120"/>
                  </a:rPr>
                  <a:t>取得最小值,即当</a:t>
                </a:r>
                <a14:m>
                  <m:oMath xmlns:m="http://schemas.openxmlformats.org/officeDocument/2006/math">
                    <m:r>
                      <a:rPr lang="en-US" altLang="zh-CN" b="0" i="0">
                        <a:solidFill>
                          <a:srgbClr val="6565FF"/>
                        </a:solidFill>
                        <a:latin typeface="Cambria Math" pitchFamily="34" charset="0"/>
                        <a:ea typeface="Cambria Math" pitchFamily="34" charset="-122"/>
                        <a:cs typeface="Cambria Math" pitchFamily="34" charset="-120"/>
                      </a:rPr>
                      <m:t>∠</m:t>
                    </m:r>
                    <m:r>
                      <a:rPr lang="en-US" altLang="zh-CN" b="0" i="0">
                        <a:solidFill>
                          <a:srgbClr val="6565FF"/>
                        </a:solidFill>
                        <a:latin typeface="Cambria Math" pitchFamily="34" charset="0"/>
                        <a:ea typeface="Cambria Math" pitchFamily="34" charset="-122"/>
                        <a:cs typeface="Cambria Math" pitchFamily="34" charset="-120"/>
                      </a:rPr>
                      <m:t>𝑃𝐴𝐵</m:t>
                    </m:r>
                    <m:r>
                      <a:rPr lang="en-US" altLang="zh-CN" b="0" i="0">
                        <a:solidFill>
                          <a:srgbClr val="6565FF"/>
                        </a:solidFill>
                        <a:latin typeface="Cambria Math" pitchFamily="34" charset="0"/>
                        <a:ea typeface="Cambria Math" pitchFamily="34" charset="-122"/>
                        <a:cs typeface="Cambria Math" pitchFamily="34" charset="-120"/>
                      </a:rPr>
                      <m:t>=</m:t>
                    </m:r>
                    <m:f>
                      <m:fPr>
                        <m:ctrlPr>
                          <a:rPr lang="en-US" altLang="zh-CN" b="0" i="1" dirty="0">
                            <a:solidFill>
                              <a:srgbClr val="6565FF"/>
                            </a:solidFill>
                            <a:latin typeface="Cambria Math" panose="02040503050406030204" pitchFamily="18" charset="0"/>
                            <a:ea typeface="微软雅黑" pitchFamily="34" charset="-122"/>
                            <a:cs typeface="Times New Roman" pitchFamily="34" charset="-120"/>
                          </a:rPr>
                        </m:ctrlPr>
                      </m:fPr>
                      <m:num>
                        <m:r>
                          <m:rPr>
                            <m:sty m:val="p"/>
                          </m:rPr>
                          <a:rPr lang="en-US" altLang="zh-CN" b="0" i="0">
                            <a:solidFill>
                              <a:srgbClr val="6565FF"/>
                            </a:solidFill>
                            <a:latin typeface="Cambria Math" pitchFamily="34" charset="0"/>
                            <a:ea typeface="Cambria Math" pitchFamily="34" charset="-122"/>
                            <a:cs typeface="Cambria Math" pitchFamily="34" charset="-120"/>
                          </a:rPr>
                          <m:t>π</m:t>
                        </m:r>
                      </m:num>
                      <m:den>
                        <m:r>
                          <a:rPr lang="en-US" altLang="zh-CN" b="0" i="0">
                            <a:solidFill>
                              <a:srgbClr val="6565FF"/>
                            </a:solidFill>
                            <a:latin typeface="Cambria Math" pitchFamily="34" charset="0"/>
                            <a:ea typeface="Cambria Math" pitchFamily="34" charset="-122"/>
                            <a:cs typeface="Cambria Math" pitchFamily="34" charset="-120"/>
                          </a:rPr>
                          <m:t>6</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6565FF"/>
                    </a:solidFill>
                    <a:latin typeface="Times New Roman" pitchFamily="34" charset="0"/>
                    <a:ea typeface="微软雅黑" pitchFamily="34" charset="-122"/>
                    <a:cs typeface="Times New Roman" pitchFamily="34" charset="-120"/>
                  </a:rPr>
                  <a:t>时，所用的钢管材料最省.</a:t>
                </a:r>
                <a:endParaRPr lang="en-US" altLang="zh-CN" dirty="0"/>
              </a:p>
            </p:txBody>
          </p:sp>
        </mc:Choice>
        <mc:Fallback xmlns="">
          <p:sp>
            <p:nvSpPr>
              <p:cNvPr id="2" name="QO_6_AN.100_2#6188681fe?vcp=1&amp;vop=1&amp;pid=200c74145&amp;color=36,64,97&amp;mp=1&amp;vtp=1&amp;bt=1&amp;bbb=1&amp;hb=1"/>
              <p:cNvSpPr>
                <a:spLocks noRot="1" noChangeAspect="1" noMove="1" noResize="1" noEditPoints="1" noAdjustHandles="1" noChangeArrowheads="1" noChangeShapeType="1" noTextEdit="1"/>
              </p:cNvSpPr>
              <p:nvPr/>
            </p:nvSpPr>
            <p:spPr>
              <a:xfrm>
                <a:off x="539496" y="2503283"/>
                <a:ext cx="11109960" cy="1778000"/>
              </a:xfrm>
              <a:prstGeom prst="rect">
                <a:avLst/>
              </a:prstGeom>
              <a:blipFill>
                <a:blip r:embed="rId3"/>
                <a:stretch>
                  <a:fillRect l="-1317" b="-4811"/>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anim calcmode="lin" valueType="num">
                                      <p:cBhvr>
                                        <p:cTn id="8" dur="500" fill="hold"/>
                                        <p:tgtEl>
                                          <p:spTgt spid="2">
                                            <p:bg/>
                                          </p:spTgt>
                                        </p:tgtEl>
                                        <p:attrNameLst>
                                          <p:attrName>ppt_x</p:attrName>
                                        </p:attrNameLst>
                                      </p:cBhvr>
                                      <p:tavLst>
                                        <p:tav tm="0">
                                          <p:val>
                                            <p:strVal val="#ppt_x"/>
                                          </p:val>
                                        </p:tav>
                                        <p:tav tm="100000">
                                          <p:val>
                                            <p:strVal val="#ppt_x"/>
                                          </p:val>
                                        </p:tav>
                                      </p:tavLst>
                                    </p:anim>
                                    <p:anim calcmode="lin" valueType="num">
                                      <p:cBhvr>
                                        <p:cTn id="9" dur="500" fill="hold"/>
                                        <p:tgtEl>
                                          <p:spTgt spid="2">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2">
                                            <p:txEl>
                                              <p:pRg st="0" end="0"/>
                                            </p:txEl>
                                          </p:spTgt>
                                        </p:tgtEl>
                                        <p:attrNameLst>
                                          <p:attrName>style.visibility</p:attrName>
                                        </p:attrNameLst>
                                      </p:cBhvr>
                                      <p:to>
                                        <p:strVal val="visible"/>
                                      </p:to>
                                    </p:set>
                                    <p:animEffect transition="in" filter="fade">
                                      <p:cBhvr>
                                        <p:cTn id="12" dur="500"/>
                                        <p:tgtEl>
                                          <p:spTgt spid="2">
                                            <p:txEl>
                                              <p:pRg st="0" end="0"/>
                                            </p:txEl>
                                          </p:spTgt>
                                        </p:tgtEl>
                                      </p:cBhvr>
                                    </p:animEffect>
                                    <p:anim calcmode="lin" valueType="num">
                                      <p:cBhvr>
                                        <p:cTn id="13"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2">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2">
                                            <p:txEl>
                                              <p:pRg st="1" end="1"/>
                                            </p:txEl>
                                          </p:spTgt>
                                        </p:tgtEl>
                                        <p:attrNameLst>
                                          <p:attrName>style.visibility</p:attrName>
                                        </p:attrNameLst>
                                      </p:cBhvr>
                                      <p:to>
                                        <p:strVal val="visible"/>
                                      </p:to>
                                    </p:set>
                                    <p:animEffect transition="in" filter="fade">
                                      <p:cBhvr>
                                        <p:cTn id="17" dur="500"/>
                                        <p:tgtEl>
                                          <p:spTgt spid="2">
                                            <p:txEl>
                                              <p:pRg st="1" end="1"/>
                                            </p:txEl>
                                          </p:spTgt>
                                        </p:tgtEl>
                                      </p:cBhvr>
                                    </p:animEffect>
                                    <p:anim calcmode="lin" valueType="num">
                                      <p:cBhvr>
                                        <p:cTn id="18"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2">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2">
                                            <p:txEl>
                                              <p:pRg st="2" end="2"/>
                                            </p:txEl>
                                          </p:spTgt>
                                        </p:tgtEl>
                                        <p:attrNameLst>
                                          <p:attrName>style.visibility</p:attrName>
                                        </p:attrNameLst>
                                      </p:cBhvr>
                                      <p:to>
                                        <p:strVal val="visible"/>
                                      </p:to>
                                    </p:set>
                                    <p:animEffect transition="in" filter="fade">
                                      <p:cBhvr>
                                        <p:cTn id="22" dur="500"/>
                                        <p:tgtEl>
                                          <p:spTgt spid="2">
                                            <p:txEl>
                                              <p:pRg st="2" end="2"/>
                                            </p:txEl>
                                          </p:spTgt>
                                        </p:tgtEl>
                                      </p:cBhvr>
                                    </p:animEffect>
                                    <p:anim calcmode="lin" valueType="num">
                                      <p:cBhvr>
                                        <p:cTn id="23"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2">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2">
                                            <p:txEl>
                                              <p:pRg st="3" end="3"/>
                                            </p:txEl>
                                          </p:spTgt>
                                        </p:tgtEl>
                                        <p:attrNameLst>
                                          <p:attrName>style.visibility</p:attrName>
                                        </p:attrNameLst>
                                      </p:cBhvr>
                                      <p:to>
                                        <p:strVal val="visible"/>
                                      </p:to>
                                    </p:set>
                                    <p:animEffect transition="in" filter="fade">
                                      <p:cBhvr>
                                        <p:cTn id="27" dur="500"/>
                                        <p:tgtEl>
                                          <p:spTgt spid="2">
                                            <p:txEl>
                                              <p:pRg st="3" end="3"/>
                                            </p:txEl>
                                          </p:spTgt>
                                        </p:tgtEl>
                                      </p:cBhvr>
                                    </p:animEffect>
                                    <p:anim calcmode="lin" valueType="num">
                                      <p:cBhvr>
                                        <p:cTn id="28" dur="500" fill="hold"/>
                                        <p:tgtEl>
                                          <p:spTgt spid="2">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2">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5.xml><?xml version="1.0" encoding="utf-8"?>
<p:sld xmlns:a="http://schemas.openxmlformats.org/drawingml/2006/main" xmlns:r="http://schemas.openxmlformats.org/officeDocument/2006/relationships" xmlns:p="http://schemas.openxmlformats.org/presentationml/2006/main">
  <p:cSld name="Slide 5&amp;si=5checked= 1 &amp; amp; version = 1.0.5checked=1&amp;version=1.0.5">
    <p:spTree>
      <p:nvGrpSpPr>
        <p:cNvPr id="1" name=""/>
        <p:cNvGrpSpPr/>
        <p:nvPr/>
      </p:nvGrpSpPr>
      <p:grpSpPr>
        <a:xfrm>
          <a:off x="0" y="0"/>
          <a:ext cx="0" cy="0"/>
          <a:chOff x="0" y="0"/>
          <a:chExt cx="0" cy="0"/>
        </a:xfrm>
      </p:grpSpPr>
      <p:pic>
        <p:nvPicPr>
          <p:cNvPr id="2" name="C_3#228a2d254?vcp=1&amp;pid=fc7441d39&amp;color=36,64,97&amp;tib=255,255,255&amp;vtp=1&amp;bt=1" descr="preencoded.png"/>
          <p:cNvPicPr>
            <a:picLocks noChangeAspect="1"/>
          </p:cNvPicPr>
          <p:nvPr/>
        </p:nvPicPr>
        <p:blipFill>
          <a:blip r:embed="rId3"/>
          <a:stretch>
            <a:fillRect/>
          </a:stretch>
        </p:blipFill>
        <p:spPr>
          <a:xfrm>
            <a:off x="557784" y="832104"/>
            <a:ext cx="566928" cy="694944"/>
          </a:xfrm>
          <a:prstGeom prst="rect">
            <a:avLst/>
          </a:prstGeom>
        </p:spPr>
      </p:pic>
      <p:sp>
        <p:nvSpPr>
          <p:cNvPr id="3" name="C_3_BD#228a2d254?vcp=1&amp;pid=fc7441d39&amp;color=61,88,159&amp;vtp=1&amp;bbb=1"/>
          <p:cNvSpPr/>
          <p:nvPr/>
        </p:nvSpPr>
        <p:spPr>
          <a:xfrm>
            <a:off x="1252728" y="950976"/>
            <a:ext cx="1801368" cy="521208"/>
          </a:xfrm>
          <a:prstGeom prst="rect">
            <a:avLst/>
          </a:prstGeom>
          <a:noFill/>
          <a:ln/>
        </p:spPr>
        <p:txBody>
          <a:bodyPr wrap="none" lIns="0" tIns="0" rIns="0" bIns="0" rtlCol="0" anchor="ctr"/>
          <a:lstStyle/>
          <a:p>
            <a:pPr algn="l" latinLnBrk="1">
              <a:lnSpc>
                <a:spcPts val="2900"/>
              </a:lnSpc>
            </a:pPr>
            <a:r>
              <a:rPr lang="en-US" altLang="zh-CN" sz="2400" b="0" i="0" dirty="0">
                <a:solidFill>
                  <a:srgbClr val="3D589F"/>
                </a:solidFill>
                <a:latin typeface="微软雅黑" pitchFamily="34" charset="0"/>
                <a:ea typeface="微软雅黑" pitchFamily="34" charset="-122"/>
                <a:cs typeface="微软雅黑" pitchFamily="34" charset="-120"/>
              </a:rPr>
              <a:t>知识绘</a:t>
            </a:r>
            <a:endParaRPr lang="en-US" altLang="zh-CN" sz="2400" dirty="0"/>
          </a:p>
        </p:txBody>
      </p:sp>
      <p:sp>
        <p:nvSpPr>
          <p:cNvPr id="4" name="C_4_BD#666bb7a24?vcp=1&amp;pid=228a2d254&amp;color=101,101,255&amp;vtp=1&amp;bbb=1"/>
          <p:cNvSpPr/>
          <p:nvPr/>
        </p:nvSpPr>
        <p:spPr>
          <a:xfrm>
            <a:off x="539496" y="1527048"/>
            <a:ext cx="11109960" cy="849376"/>
          </a:xfrm>
          <a:prstGeom prst="rect">
            <a:avLst/>
          </a:prstGeom>
          <a:noFill/>
          <a:ln/>
        </p:spPr>
        <p:txBody>
          <a:bodyPr wrap="none" lIns="0" tIns="0" rIns="0" bIns="0" rtlCol="0" anchor="t"/>
          <a:lstStyle/>
          <a:p>
            <a:pPr algn="l" latinLnBrk="1">
              <a:lnSpc>
                <a:spcPts val="3900"/>
              </a:lnSpc>
            </a:pPr>
            <a:r>
              <a:rPr lang="en-US" altLang="zh-CN" sz="2200" b="0" i="0" dirty="0">
                <a:solidFill>
                  <a:srgbClr val="6565FF"/>
                </a:solidFill>
                <a:latin typeface="Times New Roman" pitchFamily="34" charset="0"/>
                <a:ea typeface="微软雅黑" pitchFamily="34" charset="-122"/>
                <a:cs typeface="Times New Roman" pitchFamily="34" charset="-120"/>
              </a:rPr>
              <a:t>知识点1</a:t>
            </a:r>
            <a:r>
              <a:rPr lang="en-US" altLang="zh-CN" sz="2200" b="0" i="0" dirty="0">
                <a:solidFill>
                  <a:srgbClr val="6565FF"/>
                </a:solidFill>
                <a:latin typeface="SimSun" pitchFamily="34" charset="0"/>
                <a:ea typeface="SimSun" pitchFamily="34" charset="-122"/>
                <a:cs typeface="SimSun" pitchFamily="34" charset="-120"/>
              </a:rPr>
              <a:t> </a:t>
            </a:r>
            <a:r>
              <a:rPr lang="en-US" altLang="zh-CN" sz="2200" b="0" i="0" dirty="0">
                <a:solidFill>
                  <a:srgbClr val="6565FF"/>
                </a:solidFill>
                <a:latin typeface="Times New Roman" pitchFamily="34" charset="0"/>
                <a:ea typeface="微软雅黑" pitchFamily="34" charset="-122"/>
                <a:cs typeface="Times New Roman" pitchFamily="34" charset="-120"/>
              </a:rPr>
              <a:t>导数在解决实际问题中的应用</a:t>
            </a:r>
            <a:endParaRPr lang="en-US" altLang="zh-CN" sz="2200" dirty="0"/>
          </a:p>
        </p:txBody>
      </p:sp>
      <p:sp>
        <p:nvSpPr>
          <p:cNvPr id="5" name="C_4_BD#a4c0caed1?vcp=1&amp;pid=228a2d254&amp;color=101,101,255&amp;vtp=1&amp;bbb=1"/>
          <p:cNvSpPr/>
          <p:nvPr/>
        </p:nvSpPr>
        <p:spPr>
          <a:xfrm>
            <a:off x="539496" y="2020824"/>
            <a:ext cx="11109960" cy="849376"/>
          </a:xfrm>
          <a:prstGeom prst="rect">
            <a:avLst/>
          </a:prstGeom>
          <a:noFill/>
          <a:ln/>
        </p:spPr>
        <p:txBody>
          <a:bodyPr wrap="none" lIns="0" tIns="0" rIns="0" bIns="0" rtlCol="0" anchor="t"/>
          <a:lstStyle/>
          <a:p>
            <a:pPr algn="l" latinLnBrk="1">
              <a:lnSpc>
                <a:spcPts val="3900"/>
              </a:lnSpc>
            </a:pPr>
            <a:r>
              <a:rPr lang="en-US" altLang="zh-CN" sz="2200" b="0" i="0" dirty="0">
                <a:solidFill>
                  <a:srgbClr val="6565FF"/>
                </a:solidFill>
                <a:latin typeface="Times New Roman" pitchFamily="34" charset="0"/>
                <a:ea typeface="微软雅黑" pitchFamily="34" charset="-122"/>
                <a:cs typeface="Times New Roman" pitchFamily="34" charset="-120"/>
              </a:rPr>
              <a:t>知识点2</a:t>
            </a:r>
            <a:r>
              <a:rPr lang="en-US" altLang="zh-CN" sz="2200" b="0" i="0" dirty="0">
                <a:solidFill>
                  <a:srgbClr val="6565FF"/>
                </a:solidFill>
                <a:latin typeface="SimSun" pitchFamily="34" charset="0"/>
                <a:ea typeface="SimSun" pitchFamily="34" charset="-122"/>
                <a:cs typeface="SimSun" pitchFamily="34" charset="-120"/>
              </a:rPr>
              <a:t> </a:t>
            </a:r>
            <a:r>
              <a:rPr lang="en-US" altLang="zh-CN" sz="2200" b="0" i="0" dirty="0">
                <a:solidFill>
                  <a:srgbClr val="6565FF"/>
                </a:solidFill>
                <a:latin typeface="Times New Roman" pitchFamily="34" charset="0"/>
                <a:ea typeface="微软雅黑" pitchFamily="34" charset="-122"/>
                <a:cs typeface="Times New Roman" pitchFamily="34" charset="-120"/>
              </a:rPr>
              <a:t>用导数解决最优化问题的基本思路</a:t>
            </a:r>
            <a:endParaRPr lang="en-US" altLang="zh-CN" sz="2200" dirty="0"/>
          </a:p>
        </p:txBody>
      </p:sp>
    </p:spTree>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name="Slide 6&amp;si=6checked= 1 &amp; amp; version = 1.0.5checked=1&amp;version=1.0.5">
    <p:spTree>
      <p:nvGrpSpPr>
        <p:cNvPr id="1" name=""/>
        <p:cNvGrpSpPr/>
        <p:nvPr/>
      </p:nvGrpSpPr>
      <p:grpSpPr>
        <a:xfrm>
          <a:off x="0" y="0"/>
          <a:ext cx="0" cy="0"/>
          <a:chOff x="0" y="0"/>
          <a:chExt cx="0" cy="0"/>
        </a:xfrm>
      </p:grpSpPr>
      <p:pic>
        <p:nvPicPr>
          <p:cNvPr id="2" name="C_3#a0a142087?vcp=1&amp;pid=fc7441d39&amp;color=36,64,97&amp;mp=1&amp;tib=255,255,255&amp;vtp=1&amp;bt=1" descr="preencoded.png"/>
          <p:cNvPicPr>
            <a:picLocks noChangeAspect="1"/>
          </p:cNvPicPr>
          <p:nvPr/>
        </p:nvPicPr>
        <p:blipFill>
          <a:blip r:embed="rId3"/>
          <a:stretch>
            <a:fillRect/>
          </a:stretch>
        </p:blipFill>
        <p:spPr>
          <a:xfrm>
            <a:off x="557784" y="828000"/>
            <a:ext cx="621792" cy="658368"/>
          </a:xfrm>
          <a:prstGeom prst="rect">
            <a:avLst/>
          </a:prstGeom>
        </p:spPr>
      </p:pic>
      <p:sp>
        <p:nvSpPr>
          <p:cNvPr id="3" name="C_3_BD#a0a142087?vcp=1&amp;pid=fc7441d39&amp;color=61,88,159&amp;mp=1&amp;vtp=1&amp;bbb=1"/>
          <p:cNvSpPr/>
          <p:nvPr/>
        </p:nvSpPr>
        <p:spPr>
          <a:xfrm>
            <a:off x="1289304" y="946872"/>
            <a:ext cx="1801368" cy="521208"/>
          </a:xfrm>
          <a:prstGeom prst="rect">
            <a:avLst/>
          </a:prstGeom>
          <a:noFill/>
          <a:ln/>
        </p:spPr>
        <p:txBody>
          <a:bodyPr wrap="none" lIns="0" tIns="0" rIns="0" bIns="0" rtlCol="0" anchor="ctr"/>
          <a:lstStyle/>
          <a:p>
            <a:pPr algn="l" latinLnBrk="1">
              <a:lnSpc>
                <a:spcPts val="2900"/>
              </a:lnSpc>
            </a:pPr>
            <a:r>
              <a:rPr lang="en-US" altLang="zh-CN" sz="2400" b="0" i="0" dirty="0">
                <a:solidFill>
                  <a:srgbClr val="3D589F"/>
                </a:solidFill>
                <a:latin typeface="微软雅黑" pitchFamily="34" charset="0"/>
                <a:ea typeface="微软雅黑" pitchFamily="34" charset="-122"/>
                <a:cs typeface="微软雅黑" pitchFamily="34" charset="-120"/>
              </a:rPr>
              <a:t>易错记</a:t>
            </a:r>
            <a:endParaRPr lang="en-US" altLang="zh-CN" sz="2400" dirty="0"/>
          </a:p>
        </p:txBody>
      </p:sp>
      <p:sp>
        <p:nvSpPr>
          <p:cNvPr id="4" name="C_4_BD#d8f356bf2?vcp=1&amp;pid=a0a142087&amp;color=101,101,255&amp;vtp=1&amp;bbb=1"/>
          <p:cNvSpPr/>
          <p:nvPr/>
        </p:nvSpPr>
        <p:spPr>
          <a:xfrm>
            <a:off x="539496" y="1469096"/>
            <a:ext cx="11109960" cy="849376"/>
          </a:xfrm>
          <a:prstGeom prst="rect">
            <a:avLst/>
          </a:prstGeom>
          <a:noFill/>
          <a:ln/>
        </p:spPr>
        <p:txBody>
          <a:bodyPr wrap="none" lIns="0" tIns="0" rIns="0" bIns="0" rtlCol="0" anchor="t"/>
          <a:lstStyle/>
          <a:p>
            <a:pPr algn="l" latinLnBrk="1">
              <a:lnSpc>
                <a:spcPts val="3900"/>
              </a:lnSpc>
            </a:pPr>
            <a:r>
              <a:rPr lang="en-US" altLang="zh-CN" sz="2200" b="0" i="0" dirty="0">
                <a:solidFill>
                  <a:srgbClr val="6565FF"/>
                </a:solidFill>
                <a:latin typeface="Times New Roman" pitchFamily="34" charset="0"/>
                <a:ea typeface="微软雅黑" pitchFamily="34" charset="-122"/>
                <a:cs typeface="Times New Roman" pitchFamily="34" charset="-120"/>
              </a:rPr>
              <a:t>易错点</a:t>
            </a:r>
            <a:r>
              <a:rPr lang="en-US" altLang="zh-CN" sz="2200" b="0" i="0" dirty="0">
                <a:solidFill>
                  <a:srgbClr val="6565FF"/>
                </a:solidFill>
                <a:latin typeface="SimSun" pitchFamily="34" charset="0"/>
                <a:ea typeface="SimSun" pitchFamily="34" charset="-122"/>
                <a:cs typeface="SimSun" pitchFamily="34" charset="-120"/>
              </a:rPr>
              <a:t> </a:t>
            </a:r>
            <a:r>
              <a:rPr lang="en-US" altLang="zh-CN" sz="2200" b="0" i="0" dirty="0">
                <a:solidFill>
                  <a:srgbClr val="6565FF"/>
                </a:solidFill>
                <a:latin typeface="Times New Roman" pitchFamily="34" charset="0"/>
                <a:ea typeface="微软雅黑" pitchFamily="34" charset="-122"/>
                <a:cs typeface="Times New Roman" pitchFamily="34" charset="-120"/>
              </a:rPr>
              <a:t>解决优化问题时忽略定义域致误</a:t>
            </a:r>
            <a:endParaRPr lang="en-US" altLang="zh-CN" sz="2200" dirty="0"/>
          </a:p>
        </p:txBody>
      </p:sp>
      <mc:AlternateContent xmlns:mc="http://schemas.openxmlformats.org/markup-compatibility/2006" xmlns:a14="http://schemas.microsoft.com/office/drawing/2010/main">
        <mc:Choice Requires="a14">
          <p:sp>
            <p:nvSpPr>
              <p:cNvPr id="5" name="QO_5_BD.1_1#53d4782cc?vcp=1&amp;vop=1&amp;pid=d8f356bf2&amp;color=36,64,97&amp;vtp=1&amp;bbb=1&amp;hb=1"/>
              <p:cNvSpPr/>
              <p:nvPr/>
            </p:nvSpPr>
            <p:spPr>
              <a:xfrm>
                <a:off x="539496" y="1966032"/>
                <a:ext cx="11109960" cy="1192340"/>
              </a:xfrm>
              <a:prstGeom prst="rect">
                <a:avLst/>
              </a:prstGeom>
              <a:noFill/>
              <a:ln/>
            </p:spPr>
            <p:txBody>
              <a:bodyPr wrap="none" lIns="0" tIns="0" rIns="0" bIns="0" rtlCol="0" anchor="t"/>
              <a:lstStyle/>
              <a:p>
                <a:pPr algn="l" latinLnBrk="1">
                  <a:lnSpc>
                    <a:spcPts val="3300"/>
                  </a:lnSpc>
                </a:pPr>
                <a:r>
                  <a:rPr lang="en-US" altLang="zh-CN" sz="1800" b="0" i="0" dirty="0">
                    <a:solidFill>
                      <a:srgbClr val="244061"/>
                    </a:solidFill>
                    <a:latin typeface="SimSun" pitchFamily="34" charset="0"/>
                    <a:ea typeface="SimSun" pitchFamily="34" charset="-122"/>
                    <a:cs typeface="SimSun" pitchFamily="34" charset="-120"/>
                  </a:rPr>
                  <a:t>    </a:t>
                </a:r>
                <a:r>
                  <a:rPr lang="en-US" altLang="zh-CN" sz="1800" b="1" i="0" dirty="0">
                    <a:solidFill>
                      <a:srgbClr val="244061"/>
                    </a:solidFill>
                    <a:latin typeface="Times New Roman" pitchFamily="34" charset="0"/>
                    <a:ea typeface="微软雅黑" pitchFamily="34" charset="-122"/>
                    <a:cs typeface="Times New Roman" pitchFamily="34" charset="-120"/>
                  </a:rPr>
                  <a:t>例1</a:t>
                </a:r>
                <a:r>
                  <a:rPr lang="en-US" altLang="zh-CN" sz="1800" b="1" i="0" dirty="0">
                    <a:solidFill>
                      <a:srgbClr val="244061"/>
                    </a:solidFill>
                    <a:latin typeface="SimSun" pitchFamily="34" charset="0"/>
                    <a:ea typeface="SimSun" pitchFamily="34" charset="-122"/>
                    <a:cs typeface="SimSu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现有一批货物由海上</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𝐴</m:t>
                    </m:r>
                  </m:oMath>
                </a14:m>
                <a:r>
                  <a:rPr lang="en-US" altLang="zh-CN" sz="1800" b="0" i="0" dirty="0">
                    <a:solidFill>
                      <a:srgbClr val="244061"/>
                    </a:solidFill>
                    <a:latin typeface="Times New Roman" pitchFamily="34" charset="0"/>
                    <a:ea typeface="微软雅黑" pitchFamily="34" charset="-122"/>
                    <a:cs typeface="Times New Roman" pitchFamily="34" charset="-120"/>
                  </a:rPr>
                  <a:t>地运往</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𝐵</m:t>
                    </m:r>
                  </m:oMath>
                </a14:m>
                <a:r>
                  <a:rPr lang="en-US" altLang="zh-CN" sz="1800" b="0" i="0" dirty="0">
                    <a:solidFill>
                      <a:srgbClr val="244061"/>
                    </a:solidFill>
                    <a:latin typeface="Times New Roman" pitchFamily="34" charset="0"/>
                    <a:ea typeface="微软雅黑" pitchFamily="34" charset="-122"/>
                    <a:cs typeface="Times New Roman" pitchFamily="34" charset="-120"/>
                  </a:rPr>
                  <a:t>地，已知轮船的最大航行速度为35海里/时，</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𝐴</m:t>
                    </m:r>
                  </m:oMath>
                </a14:m>
                <a:r>
                  <a:rPr lang="en-US" altLang="zh-CN" sz="1800" b="0" i="0" dirty="0">
                    <a:solidFill>
                      <a:srgbClr val="244061"/>
                    </a:solidFill>
                    <a:latin typeface="Times New Roman" pitchFamily="34" charset="0"/>
                    <a:ea typeface="微软雅黑" pitchFamily="34" charset="-122"/>
                    <a:cs typeface="Times New Roman" pitchFamily="34" charset="-120"/>
                  </a:rPr>
                  <a:t>地至</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𝐵</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地之间的航行距离</a:t>
                </a:r>
              </a:p>
              <a:p>
                <a:pPr latinLnBrk="1">
                  <a:lnSpc>
                    <a:spcPts val="3300"/>
                  </a:lnSpc>
                </a:pPr>
                <a:r>
                  <a:rPr lang="en-US" altLang="zh-CN" sz="1800" b="0" i="0">
                    <a:solidFill>
                      <a:srgbClr val="244061"/>
                    </a:solidFill>
                    <a:latin typeface="Times New Roman" pitchFamily="34" charset="0"/>
                    <a:ea typeface="微软雅黑" pitchFamily="34" charset="-122"/>
                    <a:cs typeface="Times New Roman" pitchFamily="34" charset="-120"/>
                  </a:rPr>
                  <a:t>约为</a:t>
                </a:r>
                <a:r>
                  <a:rPr lang="en-US" altLang="zh-CN" sz="1800" b="0" i="0" dirty="0">
                    <a:solidFill>
                      <a:srgbClr val="244061"/>
                    </a:solidFill>
                    <a:latin typeface="Times New Roman" pitchFamily="34" charset="0"/>
                    <a:ea typeface="微软雅黑" pitchFamily="34" charset="-122"/>
                    <a:cs typeface="Times New Roman" pitchFamily="34" charset="-120"/>
                  </a:rPr>
                  <a:t>500海里，每小时的运输成本由燃料费和其余费用组成</a:t>
                </a:r>
                <a:r>
                  <a:rPr lang="en-US" altLang="zh-CN" sz="1800" b="0" i="0">
                    <a:solidFill>
                      <a:srgbClr val="244061"/>
                    </a:solidFill>
                    <a:latin typeface="Times New Roman" pitchFamily="34" charset="0"/>
                    <a:ea typeface="微软雅黑" pitchFamily="34" charset="-122"/>
                    <a:cs typeface="Times New Roman" pitchFamily="34" charset="-120"/>
                  </a:rPr>
                  <a:t>，轮船每小时的燃料费与轮船速度的平方成正比</a:t>
                </a:r>
              </a:p>
              <a:p>
                <a:pPr latinLnBrk="1">
                  <a:lnSpc>
                    <a:spcPts val="3100"/>
                  </a:lnSpc>
                </a:pPr>
                <a:r>
                  <a:rPr lang="en-US" altLang="zh-CN" b="0" i="0">
                    <a:solidFill>
                      <a:srgbClr val="244061"/>
                    </a:solidFill>
                    <a:latin typeface="Times New Roman" pitchFamily="34" charset="0"/>
                    <a:ea typeface="微软雅黑" pitchFamily="34" charset="-122"/>
                    <a:cs typeface="Times New Roman" pitchFamily="34" charset="-120"/>
                  </a:rPr>
                  <a:t>（</a:t>
                </a:r>
                <a:r>
                  <a:rPr lang="en-US" altLang="zh-CN" b="0" i="0" dirty="0">
                    <a:solidFill>
                      <a:srgbClr val="244061"/>
                    </a:solidFill>
                    <a:latin typeface="Times New Roman" pitchFamily="34" charset="0"/>
                    <a:ea typeface="微软雅黑" pitchFamily="34" charset="-122"/>
                    <a:cs typeface="Times New Roman" pitchFamily="34" charset="-120"/>
                  </a:rPr>
                  <a:t>比例系数为</a:t>
                </a:r>
                <a14:m>
                  <m:oMath xmlns:m="http://schemas.openxmlformats.org/officeDocument/2006/math">
                    <m:r>
                      <a:rPr lang="en-US" altLang="zh-CN" b="0" i="0">
                        <a:solidFill>
                          <a:srgbClr val="244061"/>
                        </a:solidFill>
                        <a:latin typeface="Cambria Math" pitchFamily="34" charset="0"/>
                        <a:ea typeface="Cambria Math" pitchFamily="34" charset="-122"/>
                        <a:cs typeface="Cambria Math" pitchFamily="34" charset="-120"/>
                      </a:rPr>
                      <m:t>0.6</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244061"/>
                    </a:solidFill>
                    <a:latin typeface="Times New Roman" pitchFamily="34" charset="0"/>
                    <a:ea typeface="微软雅黑" pitchFamily="34" charset="-122"/>
                    <a:cs typeface="Times New Roman" pitchFamily="34" charset="-120"/>
                  </a:rPr>
                  <a:t>），其余费用为每小时960元.</a:t>
                </a:r>
                <a:endParaRPr lang="en-US" altLang="zh-CN" dirty="0"/>
              </a:p>
            </p:txBody>
          </p:sp>
        </mc:Choice>
        <mc:Fallback xmlns="">
          <p:sp>
            <p:nvSpPr>
              <p:cNvPr id="5" name="QO_5_BD.1_1#53d4782cc?vcp=1&amp;vop=1&amp;pid=d8f356bf2&amp;color=36,64,97&amp;vtp=1&amp;bbb=1&amp;hb=1"/>
              <p:cNvSpPr>
                <a:spLocks noRot="1" noChangeAspect="1" noMove="1" noResize="1" noEditPoints="1" noAdjustHandles="1" noChangeArrowheads="1" noChangeShapeType="1" noTextEdit="1"/>
              </p:cNvSpPr>
              <p:nvPr/>
            </p:nvSpPr>
            <p:spPr>
              <a:xfrm>
                <a:off x="539496" y="1966032"/>
                <a:ext cx="11109960" cy="1192340"/>
              </a:xfrm>
              <a:prstGeom prst="rect">
                <a:avLst/>
              </a:prstGeom>
              <a:blipFill>
                <a:blip r:embed="rId4"/>
                <a:stretch>
                  <a:fillRect l="-1317" r="-110" b="-11795"/>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6" name="QO_6_BD.2_1#485f8687d?vcp=1&amp;vop=1&amp;pid=53d4782cc&amp;color=36,64,97&amp;vtp=1&amp;bbb=1"/>
              <p:cNvSpPr/>
              <p:nvPr/>
            </p:nvSpPr>
            <p:spPr>
              <a:xfrm>
                <a:off x="539496" y="3207154"/>
                <a:ext cx="11109960" cy="363665"/>
              </a:xfrm>
              <a:prstGeom prst="rect">
                <a:avLst/>
              </a:prstGeom>
              <a:noFill/>
              <a:ln/>
            </p:spPr>
            <p:txBody>
              <a:bodyPr wrap="none" lIns="0" tIns="0" rIns="0" bIns="0" rtlCol="0" anchor="t"/>
              <a:lstStyle/>
              <a:p>
                <a:pPr algn="l" latinLnBrk="1">
                  <a:lnSpc>
                    <a:spcPts val="3200"/>
                  </a:lnSpc>
                </a:pPr>
                <a:r>
                  <a:rPr lang="en-US" altLang="zh-CN" sz="1800" b="0" i="0" dirty="0">
                    <a:solidFill>
                      <a:srgbClr val="003760"/>
                    </a:solidFill>
                    <a:latin typeface="Times New Roman" pitchFamily="34" charset="0"/>
                    <a:ea typeface="微软雅黑" pitchFamily="34" charset="-122"/>
                    <a:cs typeface="Times New Roman" pitchFamily="34" charset="-120"/>
                  </a:rPr>
                  <a:t>（1）</a:t>
                </a:r>
                <a:r>
                  <a:rPr lang="en-US" altLang="zh-CN" sz="1800" b="0" i="0" dirty="0">
                    <a:solidFill>
                      <a:srgbClr val="244061"/>
                    </a:solidFill>
                    <a:latin typeface="Times New Roman" pitchFamily="34" charset="0"/>
                    <a:ea typeface="微软雅黑" pitchFamily="34" charset="-122"/>
                    <a:cs typeface="Times New Roman" pitchFamily="34" charset="-120"/>
                  </a:rPr>
                  <a:t>把全程运输成本</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𝑦</m:t>
                    </m:r>
                  </m:oMath>
                </a14:m>
                <a:r>
                  <a:rPr lang="en-US" altLang="zh-CN" sz="1800" b="0" i="0" dirty="0">
                    <a:solidFill>
                      <a:srgbClr val="244061"/>
                    </a:solidFill>
                    <a:latin typeface="Times New Roman" pitchFamily="34" charset="0"/>
                    <a:ea typeface="微软雅黑" pitchFamily="34" charset="-122"/>
                    <a:cs typeface="Times New Roman" pitchFamily="34" charset="-120"/>
                  </a:rPr>
                  <a:t>（元）表示为速度</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𝑥</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（海里/时）的函数.</a:t>
                </a:r>
                <a:endParaRPr lang="en-US" altLang="zh-CN" sz="1800" dirty="0"/>
              </a:p>
            </p:txBody>
          </p:sp>
        </mc:Choice>
        <mc:Fallback xmlns="">
          <p:sp>
            <p:nvSpPr>
              <p:cNvPr id="6" name="QO_6_BD.2_1#485f8687d?vcp=1&amp;vop=1&amp;pid=53d4782cc&amp;color=36,64,97&amp;vtp=1&amp;bbb=1"/>
              <p:cNvSpPr>
                <a:spLocks noRot="1" noChangeAspect="1" noMove="1" noResize="1" noEditPoints="1" noAdjustHandles="1" noChangeArrowheads="1" noChangeShapeType="1" noTextEdit="1"/>
              </p:cNvSpPr>
              <p:nvPr/>
            </p:nvSpPr>
            <p:spPr>
              <a:xfrm>
                <a:off x="539496" y="3207154"/>
                <a:ext cx="11109960" cy="363665"/>
              </a:xfrm>
              <a:prstGeom prst="rect">
                <a:avLst/>
              </a:prstGeom>
              <a:blipFill>
                <a:blip r:embed="rId5"/>
                <a:stretch>
                  <a:fillRect l="-1317" b="-38333"/>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7" name="QO_6_AN.3_1#485f8687d?vcp=1&amp;vop=1&amp;pid=53d4782cc&amp;color=36,64,97&amp;vtp=1&amp;bbb=1"/>
              <p:cNvSpPr/>
              <p:nvPr/>
            </p:nvSpPr>
            <p:spPr>
              <a:xfrm>
                <a:off x="539496" y="3580471"/>
                <a:ext cx="11109960" cy="536512"/>
              </a:xfrm>
              <a:prstGeom prst="rect">
                <a:avLst/>
              </a:prstGeom>
              <a:noFill/>
              <a:ln/>
            </p:spPr>
            <p:txBody>
              <a:bodyPr wrap="none" lIns="0" tIns="0" rIns="0" bIns="0" rtlCol="0" anchor="t"/>
              <a:lstStyle/>
              <a:p>
                <a:pPr algn="l" latinLnBrk="1">
                  <a:lnSpc>
                    <a:spcPts val="4600"/>
                  </a:lnSpc>
                </a:pPr>
                <a:r>
                  <a:rPr lang="en-US" altLang="zh-CN" sz="1800" b="0" i="0" dirty="0">
                    <a:solidFill>
                      <a:srgbClr val="6565FF"/>
                    </a:solidFill>
                    <a:latin typeface="Times New Roman" pitchFamily="34" charset="0"/>
                    <a:ea typeface="微软雅黑" pitchFamily="34" charset="-122"/>
                    <a:cs typeface="Times New Roman" pitchFamily="34" charset="-120"/>
                  </a:rPr>
                  <a:t>【正解】依题意得</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𝑦</m:t>
                    </m:r>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500</m:t>
                        </m:r>
                      </m:num>
                      <m:den>
                        <m:r>
                          <a:rPr lang="en-US" altLang="zh-CN" sz="1800" b="0" i="0">
                            <a:solidFill>
                              <a:srgbClr val="6565FF"/>
                            </a:solidFill>
                            <a:latin typeface="Cambria Math" pitchFamily="34" charset="0"/>
                            <a:ea typeface="Cambria Math" pitchFamily="34" charset="-122"/>
                            <a:cs typeface="Cambria Math" pitchFamily="34" charset="-120"/>
                          </a:rPr>
                          <m:t>𝑥</m:t>
                        </m:r>
                      </m:den>
                    </m:f>
                    <m:r>
                      <a:rPr lang="en-US" altLang="zh-CN" sz="1800" b="0" i="0">
                        <a:solidFill>
                          <a:srgbClr val="6565FF"/>
                        </a:solidFill>
                        <a:latin typeface="Cambria Math" pitchFamily="34" charset="0"/>
                        <a:ea typeface="Cambria Math" pitchFamily="34" charset="-122"/>
                        <a:cs typeface="Cambria Math" pitchFamily="34" charset="-120"/>
                      </a:rPr>
                      <m:t>(960+0.6</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𝑥</m:t>
                        </m:r>
                      </m:e>
                      <m:sup>
                        <m:r>
                          <a:rPr lang="en-US" altLang="zh-CN" sz="1800" b="0" i="0">
                            <a:solidFill>
                              <a:srgbClr val="6565FF"/>
                            </a:solidFill>
                            <a:latin typeface="Cambria Math" pitchFamily="34" charset="0"/>
                            <a:ea typeface="Cambria Math" pitchFamily="34" charset="-122"/>
                            <a:cs typeface="Cambria Math" pitchFamily="34" charset="-120"/>
                          </a:rPr>
                          <m:t>2</m:t>
                        </m:r>
                      </m:sup>
                    </m:sSup>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480000</m:t>
                        </m:r>
                      </m:num>
                      <m:den>
                        <m:r>
                          <a:rPr lang="en-US" altLang="zh-CN" sz="1800" b="0" i="0">
                            <a:solidFill>
                              <a:srgbClr val="6565FF"/>
                            </a:solidFill>
                            <a:latin typeface="Cambria Math" pitchFamily="34" charset="0"/>
                            <a:ea typeface="Cambria Math" pitchFamily="34" charset="-122"/>
                            <a:cs typeface="Cambria Math" pitchFamily="34" charset="-120"/>
                          </a:rPr>
                          <m:t>𝑥</m:t>
                        </m:r>
                      </m:den>
                    </m:f>
                    <m:r>
                      <a:rPr lang="en-US" altLang="zh-CN" sz="1800" b="0" i="0">
                        <a:solidFill>
                          <a:srgbClr val="6565FF"/>
                        </a:solidFill>
                        <a:latin typeface="Cambria Math" pitchFamily="34" charset="0"/>
                        <a:ea typeface="Cambria Math" pitchFamily="34" charset="-122"/>
                        <a:cs typeface="Cambria Math" pitchFamily="34" charset="-120"/>
                      </a:rPr>
                      <m:t>+300</m:t>
                    </m:r>
                    <m:r>
                      <a:rPr lang="en-US" altLang="zh-CN" sz="1800" b="0" i="0">
                        <a:solidFill>
                          <a:srgbClr val="6565FF"/>
                        </a:solidFill>
                        <a:latin typeface="Cambria Math" pitchFamily="34" charset="0"/>
                        <a:ea typeface="Cambria Math" pitchFamily="34" charset="-122"/>
                        <a:cs typeface="Cambria Math" pitchFamily="34" charset="-120"/>
                      </a:rPr>
                      <m:t>𝑥</m:t>
                    </m:r>
                  </m:oMath>
                </a14:m>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0&lt;</m:t>
                    </m:r>
                    <m:r>
                      <a:rPr lang="en-US" altLang="zh-CN" sz="1800" b="0" i="0">
                        <a:solidFill>
                          <a:srgbClr val="6565FF"/>
                        </a:solidFill>
                        <a:latin typeface="Cambria Math" pitchFamily="34" charset="0"/>
                        <a:ea typeface="Cambria Math" pitchFamily="34" charset="-122"/>
                        <a:cs typeface="Cambria Math" pitchFamily="34" charset="-120"/>
                      </a:rPr>
                      <m:t>𝑥</m:t>
                    </m:r>
                    <m:r>
                      <a:rPr lang="en-US" altLang="zh-CN" sz="1800" b="0" i="0">
                        <a:solidFill>
                          <a:srgbClr val="6565FF"/>
                        </a:solidFill>
                        <a:latin typeface="Cambria Math" pitchFamily="34" charset="0"/>
                        <a:ea typeface="Cambria Math" pitchFamily="34" charset="-122"/>
                        <a:cs typeface="Cambria Math" pitchFamily="34" charset="-120"/>
                      </a:rPr>
                      <m:t>≤35</m:t>
                    </m:r>
                  </m:oMath>
                </a14:m>
                <a:r>
                  <a:rPr lang="en-US" altLang="zh-CN" sz="1800" b="0" i="0" dirty="0">
                    <a:solidFill>
                      <a:srgbClr val="6565FF"/>
                    </a:solidFill>
                    <a:latin typeface="Times New Roman" pitchFamily="34" charset="0"/>
                    <a:ea typeface="微软雅黑" pitchFamily="34" charset="-122"/>
                    <a:cs typeface="Times New Roman" pitchFamily="34" charset="-120"/>
                  </a:rPr>
                  <a:t>，即</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𝑦</m:t>
                    </m:r>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480000</m:t>
                        </m:r>
                      </m:num>
                      <m:den>
                        <m:r>
                          <a:rPr lang="en-US" altLang="zh-CN" sz="1800" b="0" i="0">
                            <a:solidFill>
                              <a:srgbClr val="6565FF"/>
                            </a:solidFill>
                            <a:latin typeface="Cambria Math" pitchFamily="34" charset="0"/>
                            <a:ea typeface="Cambria Math" pitchFamily="34" charset="-122"/>
                            <a:cs typeface="Cambria Math" pitchFamily="34" charset="-120"/>
                          </a:rPr>
                          <m:t>𝑥</m:t>
                        </m:r>
                      </m:den>
                    </m:f>
                    <m:r>
                      <a:rPr lang="en-US" altLang="zh-CN" sz="1800" b="0" i="0">
                        <a:solidFill>
                          <a:srgbClr val="6565FF"/>
                        </a:solidFill>
                        <a:latin typeface="Cambria Math" pitchFamily="34" charset="0"/>
                        <a:ea typeface="Cambria Math" pitchFamily="34" charset="-122"/>
                        <a:cs typeface="Cambria Math" pitchFamily="34" charset="-120"/>
                      </a:rPr>
                      <m:t>+300</m:t>
                    </m:r>
                    <m:r>
                      <a:rPr lang="en-US" altLang="zh-CN" sz="1800" b="0" i="0">
                        <a:solidFill>
                          <a:srgbClr val="6565FF"/>
                        </a:solidFill>
                        <a:latin typeface="Cambria Math" pitchFamily="34" charset="0"/>
                        <a:ea typeface="Cambria Math" pitchFamily="34" charset="-122"/>
                        <a:cs typeface="Cambria Math" pitchFamily="34" charset="-120"/>
                      </a:rPr>
                      <m:t>𝑥</m:t>
                    </m:r>
                    <m:r>
                      <a:rPr lang="en-US" altLang="zh-CN" sz="1800" b="0" i="0">
                        <a:solidFill>
                          <a:srgbClr val="6565FF"/>
                        </a:solidFill>
                        <a:latin typeface="Cambria Math" pitchFamily="34" charset="0"/>
                        <a:ea typeface="Cambria Math" pitchFamily="34" charset="-122"/>
                        <a:cs typeface="Cambria Math" pitchFamily="34" charset="-120"/>
                      </a:rPr>
                      <m:t>(0&lt;</m:t>
                    </m:r>
                    <m:r>
                      <a:rPr lang="en-US" altLang="zh-CN" sz="1800" b="0" i="0">
                        <a:solidFill>
                          <a:srgbClr val="6565FF"/>
                        </a:solidFill>
                        <a:latin typeface="Cambria Math" pitchFamily="34" charset="0"/>
                        <a:ea typeface="Cambria Math" pitchFamily="34" charset="-122"/>
                        <a:cs typeface="Cambria Math" pitchFamily="34" charset="-120"/>
                      </a:rPr>
                      <m:t>𝑥</m:t>
                    </m:r>
                    <m:r>
                      <a:rPr lang="en-US" altLang="zh-CN" sz="1800" b="0" i="0">
                        <a:solidFill>
                          <a:srgbClr val="6565FF"/>
                        </a:solidFill>
                        <a:latin typeface="Cambria Math" pitchFamily="34" charset="0"/>
                        <a:ea typeface="Cambria Math" pitchFamily="34" charset="-122"/>
                        <a:cs typeface="Cambria Math" pitchFamily="34" charset="-120"/>
                      </a:rPr>
                      <m:t>≤35)</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p:txBody>
          </p:sp>
        </mc:Choice>
        <mc:Fallback xmlns="">
          <p:sp>
            <p:nvSpPr>
              <p:cNvPr id="7" name="QO_6_AN.3_1#485f8687d?vcp=1&amp;vop=1&amp;pid=53d4782cc&amp;color=36,64,97&amp;vtp=1&amp;bbb=1"/>
              <p:cNvSpPr>
                <a:spLocks noRot="1" noChangeAspect="1" noMove="1" noResize="1" noEditPoints="1" noAdjustHandles="1" noChangeArrowheads="1" noChangeShapeType="1" noTextEdit="1"/>
              </p:cNvSpPr>
              <p:nvPr/>
            </p:nvSpPr>
            <p:spPr>
              <a:xfrm>
                <a:off x="539496" y="3580471"/>
                <a:ext cx="11109960" cy="536512"/>
              </a:xfrm>
              <a:prstGeom prst="rect">
                <a:avLst/>
              </a:prstGeom>
              <a:blipFill>
                <a:blip r:embed="rId6"/>
                <a:stretch>
                  <a:fillRect l="-1317" b="-15909"/>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7">
                                            <p:bg/>
                                          </p:spTgt>
                                        </p:tgtEl>
                                        <p:attrNameLst>
                                          <p:attrName>style.visibility</p:attrName>
                                        </p:attrNameLst>
                                      </p:cBhvr>
                                      <p:to>
                                        <p:strVal val="visible"/>
                                      </p:to>
                                    </p:set>
                                    <p:animEffect transition="in" filter="fade">
                                      <p:cBhvr>
                                        <p:cTn id="7" dur="500"/>
                                        <p:tgtEl>
                                          <p:spTgt spid="7">
                                            <p:bg/>
                                          </p:spTgt>
                                        </p:tgtEl>
                                      </p:cBhvr>
                                    </p:animEffect>
                                    <p:anim calcmode="lin" valueType="num">
                                      <p:cBhvr>
                                        <p:cTn id="8" dur="500" fill="hold"/>
                                        <p:tgtEl>
                                          <p:spTgt spid="7">
                                            <p:bg/>
                                          </p:spTgt>
                                        </p:tgtEl>
                                        <p:attrNameLst>
                                          <p:attrName>ppt_x</p:attrName>
                                        </p:attrNameLst>
                                      </p:cBhvr>
                                      <p:tavLst>
                                        <p:tav tm="0">
                                          <p:val>
                                            <p:strVal val="#ppt_x"/>
                                          </p:val>
                                        </p:tav>
                                        <p:tav tm="100000">
                                          <p:val>
                                            <p:strVal val="#ppt_x"/>
                                          </p:val>
                                        </p:tav>
                                      </p:tavLst>
                                    </p:anim>
                                    <p:anim calcmode="lin" valueType="num">
                                      <p:cBhvr>
                                        <p:cTn id="9" dur="500" fill="hold"/>
                                        <p:tgtEl>
                                          <p:spTgt spid="7">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7">
                                            <p:txEl>
                                              <p:pRg st="0" end="0"/>
                                            </p:txEl>
                                          </p:spTgt>
                                        </p:tgtEl>
                                        <p:attrNameLst>
                                          <p:attrName>style.visibility</p:attrName>
                                        </p:attrNameLst>
                                      </p:cBhvr>
                                      <p:to>
                                        <p:strVal val="visible"/>
                                      </p:to>
                                    </p:set>
                                    <p:animEffect transition="in" filter="fade">
                                      <p:cBhvr>
                                        <p:cTn id="12" dur="500"/>
                                        <p:tgtEl>
                                          <p:spTgt spid="7">
                                            <p:txEl>
                                              <p:pRg st="0" end="0"/>
                                            </p:txEl>
                                          </p:spTgt>
                                        </p:tgtEl>
                                      </p:cBhvr>
                                    </p:animEffect>
                                    <p:anim calcmode="lin" valueType="num">
                                      <p:cBhvr>
                                        <p:cTn id="13"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7">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animBg="1"/>
    </p:bldLst>
  </p:timing>
</p:sld>
</file>

<file path=ppt/slides/slide7.xml><?xml version="1.0" encoding="utf-8"?>
<p:sld xmlns:a="http://schemas.openxmlformats.org/drawingml/2006/main" xmlns:r="http://schemas.openxmlformats.org/officeDocument/2006/relationships" xmlns:p="http://schemas.openxmlformats.org/presentationml/2006/main">
  <p:cSld name="Slide 7&amp;si=7checked= 1 &amp; amp; version = 1.0.5checked=1&amp;version=1.0.5">
    <p:spTree>
      <p:nvGrpSpPr>
        <p:cNvPr id="1" name=""/>
        <p:cNvGrpSpPr/>
        <p:nvPr/>
      </p:nvGrpSpPr>
      <p:grpSpPr>
        <a:xfrm>
          <a:off x="0" y="0"/>
          <a:ext cx="0" cy="0"/>
          <a:chOff x="0" y="0"/>
          <a:chExt cx="0" cy="0"/>
        </a:xfrm>
      </p:grpSpPr>
      <p:sp>
        <p:nvSpPr>
          <p:cNvPr id="2" name="QO_6_BD.4_1#0734624ed?vcp=1&amp;vop=1&amp;pid=53d4782cc&amp;color=36,64,97&amp;vtp=1&amp;bt=1&amp;bbb=1"/>
          <p:cNvSpPr/>
          <p:nvPr/>
        </p:nvSpPr>
        <p:spPr>
          <a:xfrm>
            <a:off x="539496" y="1765254"/>
            <a:ext cx="11109960" cy="363665"/>
          </a:xfrm>
          <a:prstGeom prst="rect">
            <a:avLst/>
          </a:prstGeom>
          <a:noFill/>
          <a:ln/>
        </p:spPr>
        <p:txBody>
          <a:bodyPr wrap="none" lIns="0" tIns="0" rIns="0" bIns="0" rtlCol="0" anchor="t"/>
          <a:lstStyle/>
          <a:p>
            <a:pPr algn="l" latinLnBrk="1">
              <a:lnSpc>
                <a:spcPts val="3200"/>
              </a:lnSpc>
            </a:pPr>
            <a:r>
              <a:rPr lang="en-US" altLang="zh-CN" sz="1800" b="0" i="0" dirty="0">
                <a:solidFill>
                  <a:srgbClr val="003760"/>
                </a:solidFill>
                <a:latin typeface="Times New Roman" pitchFamily="34" charset="0"/>
                <a:ea typeface="微软雅黑" pitchFamily="34" charset="-122"/>
                <a:cs typeface="Times New Roman" pitchFamily="34" charset="-120"/>
              </a:rPr>
              <a:t>（2）</a:t>
            </a:r>
            <a:r>
              <a:rPr lang="en-US" altLang="zh-CN" sz="1800" b="0" i="0" dirty="0">
                <a:solidFill>
                  <a:srgbClr val="244061"/>
                </a:solidFill>
                <a:latin typeface="Times New Roman" pitchFamily="34" charset="0"/>
                <a:ea typeface="微软雅黑" pitchFamily="34" charset="-122"/>
                <a:cs typeface="Times New Roman" pitchFamily="34" charset="-120"/>
              </a:rPr>
              <a:t>为了使全程运输成本最小，轮船应以多大速度行驶?</a:t>
            </a:r>
            <a:endParaRPr lang="en-US" altLang="zh-CN" sz="1800" dirty="0"/>
          </a:p>
        </p:txBody>
      </p:sp>
      <mc:AlternateContent xmlns:mc="http://schemas.openxmlformats.org/markup-compatibility/2006" xmlns:a14="http://schemas.microsoft.com/office/drawing/2010/main">
        <mc:Choice Requires="a14">
          <p:sp>
            <p:nvSpPr>
              <p:cNvPr id="3" name="QO_6_AN.5_1#0734624ed?vcp=1&amp;vop=1&amp;pid=53d4782cc&amp;color=36,64,97&amp;vtp=1&amp;bbb=1&amp;hb=1"/>
              <p:cNvSpPr/>
              <p:nvPr/>
            </p:nvSpPr>
            <p:spPr>
              <a:xfrm>
                <a:off x="539496" y="2138888"/>
                <a:ext cx="11109960" cy="3110040"/>
              </a:xfrm>
              <a:prstGeom prst="rect">
                <a:avLst/>
              </a:prstGeom>
              <a:noFill/>
              <a:ln/>
            </p:spPr>
            <p:txBody>
              <a:bodyPr wrap="none" lIns="0" tIns="0" rIns="0" bIns="0" rtlCol="0" anchor="t"/>
              <a:lstStyle/>
              <a:p>
                <a:pPr algn="l" latinLnBrk="1">
                  <a:lnSpc>
                    <a:spcPts val="4600"/>
                  </a:lnSpc>
                </a:pPr>
                <a:r>
                  <a:rPr lang="en-US" altLang="zh-CN" sz="1800" b="0" i="0" dirty="0">
                    <a:solidFill>
                      <a:srgbClr val="6565FF"/>
                    </a:solidFill>
                    <a:latin typeface="Times New Roman" pitchFamily="34" charset="0"/>
                    <a:ea typeface="微软雅黑" pitchFamily="34" charset="-122"/>
                    <a:cs typeface="Times New Roman" pitchFamily="34" charset="-120"/>
                  </a:rPr>
                  <a:t>【解】由（1）知</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𝑦</m:t>
                    </m:r>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480000</m:t>
                        </m:r>
                      </m:num>
                      <m:den>
                        <m:r>
                          <a:rPr lang="en-US" altLang="zh-CN" sz="1800" b="0" i="0">
                            <a:solidFill>
                              <a:srgbClr val="6565FF"/>
                            </a:solidFill>
                            <a:latin typeface="Cambria Math" pitchFamily="34" charset="0"/>
                            <a:ea typeface="Cambria Math" pitchFamily="34" charset="-122"/>
                            <a:cs typeface="Cambria Math" pitchFamily="34" charset="-120"/>
                          </a:rPr>
                          <m:t>𝑥</m:t>
                        </m:r>
                      </m:den>
                    </m:f>
                    <m:r>
                      <a:rPr lang="en-US" altLang="zh-CN" sz="1800" b="0" i="0">
                        <a:solidFill>
                          <a:srgbClr val="6565FF"/>
                        </a:solidFill>
                        <a:latin typeface="Cambria Math" pitchFamily="34" charset="0"/>
                        <a:ea typeface="Cambria Math" pitchFamily="34" charset="-122"/>
                        <a:cs typeface="Cambria Math" pitchFamily="34" charset="-120"/>
                      </a:rPr>
                      <m:t>+300</m:t>
                    </m:r>
                    <m:r>
                      <a:rPr lang="en-US" altLang="zh-CN" sz="1800" b="0" i="0">
                        <a:solidFill>
                          <a:srgbClr val="6565FF"/>
                        </a:solidFill>
                        <a:latin typeface="Cambria Math" pitchFamily="34" charset="0"/>
                        <a:ea typeface="Cambria Math" pitchFamily="34" charset="-122"/>
                        <a:cs typeface="Cambria Math" pitchFamily="34" charset="-120"/>
                      </a:rPr>
                      <m:t>𝑥</m:t>
                    </m:r>
                    <m:r>
                      <a:rPr lang="en-US" altLang="zh-CN" sz="1800" b="0" i="0">
                        <a:solidFill>
                          <a:srgbClr val="6565FF"/>
                        </a:solidFill>
                        <a:latin typeface="Cambria Math" pitchFamily="34" charset="0"/>
                        <a:ea typeface="Cambria Math" pitchFamily="34" charset="-122"/>
                        <a:cs typeface="Cambria Math" pitchFamily="34" charset="-120"/>
                      </a:rPr>
                      <m:t>(0&lt;</m:t>
                    </m:r>
                    <m:r>
                      <a:rPr lang="en-US" altLang="zh-CN" sz="1800" b="0" i="0">
                        <a:solidFill>
                          <a:srgbClr val="6565FF"/>
                        </a:solidFill>
                        <a:latin typeface="Cambria Math" pitchFamily="34" charset="0"/>
                        <a:ea typeface="Cambria Math" pitchFamily="34" charset="-122"/>
                        <a:cs typeface="Cambria Math" pitchFamily="34" charset="-120"/>
                      </a:rPr>
                      <m:t>𝑥</m:t>
                    </m:r>
                    <m:r>
                      <a:rPr lang="en-US" altLang="zh-CN" sz="1800" b="0" i="0">
                        <a:solidFill>
                          <a:srgbClr val="6565FF"/>
                        </a:solidFill>
                        <a:latin typeface="Cambria Math" pitchFamily="34" charset="0"/>
                        <a:ea typeface="Cambria Math" pitchFamily="34" charset="-122"/>
                        <a:cs typeface="Cambria Math" pitchFamily="34" charset="-120"/>
                      </a:rPr>
                      <m:t>≤35)</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4600"/>
                  </a:lnSpc>
                </a:pPr>
                <a:r>
                  <a:rPr lang="en-US" altLang="zh-CN" b="0" i="0">
                    <a:solidFill>
                      <a:srgbClr val="6565FF"/>
                    </a:solidFill>
                    <a:latin typeface="Times New Roman" pitchFamily="34" charset="0"/>
                    <a:ea typeface="微软雅黑" pitchFamily="34" charset="-122"/>
                    <a:cs typeface="Times New Roman" pitchFamily="34" charset="-120"/>
                  </a:rPr>
                  <a:t>所</a:t>
                </a:r>
                <a:r>
                  <a:rPr lang="en-US" altLang="zh-CN" sz="1800" b="0" i="0">
                    <a:solidFill>
                      <a:srgbClr val="6565FF"/>
                    </a:solidFill>
                    <a:latin typeface="Times New Roman" pitchFamily="34" charset="0"/>
                    <a:ea typeface="微软雅黑" pitchFamily="34" charset="-122"/>
                    <a:cs typeface="Times New Roman" pitchFamily="34" charset="-120"/>
                  </a:rPr>
                  <a:t>以</a:t>
                </a:r>
                <a14:m>
                  <m:oMath xmlns:m="http://schemas.openxmlformats.org/officeDocument/2006/math">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𝑦</m:t>
                        </m:r>
                      </m:e>
                      <m:sup>
                        <m:r>
                          <a:rPr lang="en-US" altLang="zh-CN" sz="1800" b="0" i="0">
                            <a:solidFill>
                              <a:srgbClr val="6565FF"/>
                            </a:solidFill>
                            <a:latin typeface="Cambria Math" pitchFamily="34" charset="0"/>
                            <a:ea typeface="Cambria Math" pitchFamily="34" charset="-122"/>
                            <a:cs typeface="Cambria Math" pitchFamily="34" charset="-120"/>
                          </a:rPr>
                          <m:t>′</m:t>
                        </m:r>
                      </m:sup>
                    </m:sSup>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480000</m:t>
                        </m:r>
                      </m:num>
                      <m:den>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𝑥</m:t>
                            </m:r>
                          </m:e>
                          <m:sup>
                            <m:r>
                              <a:rPr lang="en-US" altLang="zh-CN" sz="1800" b="0" i="0">
                                <a:solidFill>
                                  <a:srgbClr val="6565FF"/>
                                </a:solidFill>
                                <a:latin typeface="Cambria Math" pitchFamily="34" charset="0"/>
                                <a:ea typeface="Cambria Math" pitchFamily="34" charset="-122"/>
                                <a:cs typeface="Cambria Math" pitchFamily="34" charset="-120"/>
                              </a:rPr>
                              <m:t>2</m:t>
                            </m:r>
                          </m:sup>
                        </m:sSup>
                      </m:den>
                    </m:f>
                    <m:r>
                      <a:rPr lang="en-US" altLang="zh-CN" sz="1800" b="0" i="0">
                        <a:solidFill>
                          <a:srgbClr val="6565FF"/>
                        </a:solidFill>
                        <a:latin typeface="Cambria Math" pitchFamily="34" charset="0"/>
                        <a:ea typeface="Cambria Math" pitchFamily="34" charset="-122"/>
                        <a:cs typeface="Cambria Math" pitchFamily="34" charset="-120"/>
                      </a:rPr>
                      <m:t>+300</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3300"/>
                  </a:lnSpc>
                </a:pPr>
                <a:r>
                  <a:rPr lang="en-US" altLang="zh-CN" b="0" i="0">
                    <a:solidFill>
                      <a:srgbClr val="6565FF"/>
                    </a:solidFill>
                    <a:latin typeface="Times New Roman" pitchFamily="34" charset="0"/>
                    <a:ea typeface="微软雅黑" pitchFamily="34" charset="-122"/>
                    <a:cs typeface="Times New Roman" pitchFamily="34" charset="-120"/>
                  </a:rPr>
                  <a:t>令</a:t>
                </a:r>
                <a14:m>
                  <m:oMath xmlns:m="http://schemas.openxmlformats.org/officeDocument/2006/math">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𝑦</m:t>
                        </m:r>
                      </m:e>
                      <m:sup>
                        <m:r>
                          <a:rPr lang="en-US" altLang="zh-CN" sz="1800" b="0" i="0">
                            <a:solidFill>
                              <a:srgbClr val="6565FF"/>
                            </a:solidFill>
                            <a:latin typeface="Cambria Math" pitchFamily="34" charset="0"/>
                            <a:ea typeface="Cambria Math" pitchFamily="34" charset="-122"/>
                            <a:cs typeface="Cambria Math" pitchFamily="34" charset="-120"/>
                          </a:rPr>
                          <m:t>′</m:t>
                        </m:r>
                      </m:sup>
                    </m:sSup>
                    <m:r>
                      <a:rPr lang="en-US" altLang="zh-CN" sz="1800" b="0" i="0">
                        <a:solidFill>
                          <a:srgbClr val="6565FF"/>
                        </a:solidFill>
                        <a:latin typeface="Cambria Math" pitchFamily="34" charset="0"/>
                        <a:ea typeface="Cambria Math" pitchFamily="34" charset="-122"/>
                        <a:cs typeface="Cambria Math" pitchFamily="34" charset="-120"/>
                      </a:rPr>
                      <m:t>=0</m:t>
                    </m:r>
                  </m:oMath>
                </a14:m>
                <a:r>
                  <a:rPr lang="en-US" altLang="zh-CN" sz="1800" b="0" i="0" dirty="0">
                    <a:solidFill>
                      <a:srgbClr val="6565FF"/>
                    </a:solidFill>
                    <a:latin typeface="Times New Roman" pitchFamily="34" charset="0"/>
                    <a:ea typeface="微软雅黑" pitchFamily="34" charset="-122"/>
                    <a:cs typeface="Times New Roman" pitchFamily="34" charset="-120"/>
                  </a:rPr>
                  <a:t>，解得</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𝑥</m:t>
                    </m:r>
                    <m:r>
                      <a:rPr lang="en-US" altLang="zh-CN" sz="1800" b="0" i="0">
                        <a:solidFill>
                          <a:srgbClr val="6565FF"/>
                        </a:solidFill>
                        <a:latin typeface="Cambria Math" pitchFamily="34" charset="0"/>
                        <a:ea typeface="Cambria Math" pitchFamily="34" charset="-122"/>
                        <a:cs typeface="Cambria Math" pitchFamily="34" charset="-120"/>
                      </a:rPr>
                      <m:t>=40</m:t>
                    </m:r>
                  </m:oMath>
                </a14:m>
                <a:r>
                  <a:rPr lang="en-US" altLang="zh-CN" sz="1800" b="0" i="0" dirty="0">
                    <a:solidFill>
                      <a:srgbClr val="6565FF"/>
                    </a:solidFill>
                    <a:latin typeface="Times New Roman" pitchFamily="34" charset="0"/>
                    <a:ea typeface="微软雅黑" pitchFamily="34" charset="-122"/>
                    <a:cs typeface="Times New Roman" pitchFamily="34" charset="-120"/>
                  </a:rPr>
                  <a:t>或</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𝑥</m:t>
                    </m:r>
                    <m:r>
                      <a:rPr lang="en-US" altLang="zh-CN" sz="1800" b="0" i="0">
                        <a:solidFill>
                          <a:srgbClr val="6565FF"/>
                        </a:solidFill>
                        <a:latin typeface="Cambria Math" pitchFamily="34" charset="0"/>
                        <a:ea typeface="Cambria Math" pitchFamily="34" charset="-122"/>
                        <a:cs typeface="Cambria Math" pitchFamily="34" charset="-120"/>
                      </a:rPr>
                      <m:t>=−40</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（舍去）.</a:t>
                </a:r>
                <a:endParaRPr lang="en-US" altLang="zh-CN" sz="1800" dirty="0"/>
              </a:p>
              <a:p>
                <a:pPr latinLnBrk="1">
                  <a:lnSpc>
                    <a:spcPts val="4600"/>
                  </a:lnSpc>
                </a:pPr>
                <a:r>
                  <a:rPr lang="en-US" altLang="zh-CN" b="0" i="0">
                    <a:solidFill>
                      <a:srgbClr val="6565FF"/>
                    </a:solidFill>
                    <a:latin typeface="Times New Roman" pitchFamily="34" charset="0"/>
                    <a:ea typeface="微软雅黑" pitchFamily="34" charset="-122"/>
                    <a:cs typeface="Times New Roman" pitchFamily="34" charset="-120"/>
                  </a:rPr>
                  <a:t>因</a:t>
                </a:r>
                <a:r>
                  <a:rPr lang="en-US" altLang="zh-CN" sz="1800" b="0" i="0">
                    <a:solidFill>
                      <a:srgbClr val="6565FF"/>
                    </a:solidFill>
                    <a:latin typeface="Times New Roman" pitchFamily="34" charset="0"/>
                    <a:ea typeface="微软雅黑" pitchFamily="34" charset="-122"/>
                    <a:cs typeface="Times New Roman" pitchFamily="34" charset="-120"/>
                  </a:rPr>
                  <a:t>为函数定义域为</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(0,35</m:t>
                    </m:r>
                    <m:r>
                      <a:rPr lang="en-US" altLang="zh-CN" sz="1800" b="0" i="0" smtClean="0">
                        <a:solidFill>
                          <a:srgbClr val="6565FF"/>
                        </a:solidFill>
                        <a:latin typeface="Cambria Math" pitchFamily="34" charset="0"/>
                        <a:ea typeface="Cambria Math" pitchFamily="34" charset="-122"/>
                        <a:cs typeface="Cambria Math" pitchFamily="34" charset="-120"/>
                      </a:rPr>
                      <m:t>]</m:t>
                    </m:r>
                  </m:oMath>
                </a14:m>
                <a:r>
                  <a:rPr lang="en-US" altLang="zh-CN" sz="1800" b="0" i="0" dirty="0">
                    <a:solidFill>
                      <a:srgbClr val="6565FF"/>
                    </a:solidFill>
                    <a:latin typeface="Times New Roman" pitchFamily="34" charset="0"/>
                    <a:ea typeface="微软雅黑" pitchFamily="34" charset="-122"/>
                    <a:cs typeface="Times New Roman" pitchFamily="34" charset="-120"/>
                  </a:rPr>
                  <a:t>，所以函数在定义域内没有极值.又</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0&lt;</m:t>
                    </m:r>
                    <m:r>
                      <a:rPr lang="en-US" altLang="zh-CN" sz="1800" b="0" i="0">
                        <a:solidFill>
                          <a:srgbClr val="6565FF"/>
                        </a:solidFill>
                        <a:latin typeface="Cambria Math" pitchFamily="34" charset="0"/>
                        <a:ea typeface="Cambria Math" pitchFamily="34" charset="-122"/>
                        <a:cs typeface="Cambria Math" pitchFamily="34" charset="-120"/>
                      </a:rPr>
                      <m:t>𝑥</m:t>
                    </m:r>
                    <m:r>
                      <a:rPr lang="en-US" altLang="zh-CN" sz="1800" b="0" i="0">
                        <a:solidFill>
                          <a:srgbClr val="6565FF"/>
                        </a:solidFill>
                        <a:latin typeface="Cambria Math" pitchFamily="34" charset="0"/>
                        <a:ea typeface="Cambria Math" pitchFamily="34" charset="-122"/>
                        <a:cs typeface="Cambria Math" pitchFamily="34" charset="-120"/>
                      </a:rPr>
                      <m:t>≤35</m:t>
                    </m:r>
                  </m:oMath>
                </a14:m>
                <a:r>
                  <a:rPr lang="en-US" altLang="zh-CN" sz="1800" b="0" i="0" dirty="0">
                    <a:solidFill>
                      <a:srgbClr val="6565FF"/>
                    </a:solidFill>
                    <a:latin typeface="Times New Roman" pitchFamily="34" charset="0"/>
                    <a:ea typeface="微软雅黑" pitchFamily="34" charset="-122"/>
                    <a:cs typeface="Times New Roman" pitchFamily="34" charset="-120"/>
                  </a:rPr>
                  <a:t>时，</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𝑦</m:t>
                    </m:r>
                    <m:r>
                      <a:rPr lang="en-US" altLang="zh-CN" sz="1800" b="0" i="0">
                        <a:solidFill>
                          <a:srgbClr val="6565FF"/>
                        </a:solidFill>
                        <a:latin typeface="Cambria Math" pitchFamily="34" charset="0"/>
                        <a:ea typeface="Cambria Math" pitchFamily="34" charset="-122"/>
                        <a:cs typeface="Cambria Math" pitchFamily="34" charset="-120"/>
                      </a:rPr>
                      <m:t>′&lt;0</m:t>
                    </m:r>
                  </m:oMath>
                </a14:m>
                <a:r>
                  <a:rPr lang="en-US" altLang="zh-CN" sz="1800" b="0" i="0" dirty="0">
                    <a:solidFill>
                      <a:srgbClr val="6565FF"/>
                    </a:solidFill>
                    <a:latin typeface="Times New Roman" pitchFamily="34" charset="0"/>
                    <a:ea typeface="微软雅黑" pitchFamily="34" charset="-122"/>
                    <a:cs typeface="Times New Roman" pitchFamily="34" charset="-120"/>
                  </a:rPr>
                  <a:t>，所以</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𝑦</m:t>
                    </m:r>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480000</m:t>
                        </m:r>
                      </m:num>
                      <m:den>
                        <m:r>
                          <a:rPr lang="en-US" altLang="zh-CN" sz="1800" b="0" i="0">
                            <a:solidFill>
                              <a:srgbClr val="6565FF"/>
                            </a:solidFill>
                            <a:latin typeface="Cambria Math" pitchFamily="34" charset="0"/>
                            <a:ea typeface="Cambria Math" pitchFamily="34" charset="-122"/>
                            <a:cs typeface="Cambria Math" pitchFamily="34" charset="-120"/>
                          </a:rPr>
                          <m:t>𝑥</m:t>
                        </m:r>
                      </m:den>
                    </m:f>
                    <m:r>
                      <a:rPr lang="en-US" altLang="zh-CN" sz="1800" b="0" i="0">
                        <a:solidFill>
                          <a:srgbClr val="6565FF"/>
                        </a:solidFill>
                        <a:latin typeface="Cambria Math" pitchFamily="34" charset="0"/>
                        <a:ea typeface="Cambria Math" pitchFamily="34" charset="-122"/>
                        <a:cs typeface="Cambria Math" pitchFamily="34" charset="-120"/>
                      </a:rPr>
                      <m:t>+300</m:t>
                    </m:r>
                    <m:r>
                      <a:rPr lang="en-US" altLang="zh-CN" sz="1800" b="0" i="0">
                        <a:solidFill>
                          <a:srgbClr val="6565FF"/>
                        </a:solidFill>
                        <a:latin typeface="Cambria Math" pitchFamily="34" charset="0"/>
                        <a:ea typeface="Cambria Math" pitchFamily="34" charset="-122"/>
                        <a:cs typeface="Cambria Math" pitchFamily="34" charset="-120"/>
                      </a:rPr>
                      <m:t>𝑥</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6565FF"/>
                    </a:solidFill>
                    <a:latin typeface="Times New Roman" pitchFamily="34" charset="0"/>
                    <a:ea typeface="微软雅黑" pitchFamily="34" charset="-122"/>
                    <a:cs typeface="Times New Roman" pitchFamily="34" charset="-120"/>
                  </a:rPr>
                  <a:t>在</a:t>
                </a:r>
              </a:p>
              <a:p>
                <a:pPr latinLnBrk="1">
                  <a:lnSpc>
                    <a:spcPts val="4600"/>
                  </a:lnSpc>
                </a:pP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(0,35</m:t>
                    </m:r>
                    <m:r>
                      <a:rPr lang="en-US" altLang="zh-CN" sz="1800" b="0" i="0" smtClean="0">
                        <a:solidFill>
                          <a:srgbClr val="6565FF"/>
                        </a:solidFill>
                        <a:latin typeface="Cambria Math" pitchFamily="34" charset="0"/>
                        <a:ea typeface="Cambria Math" pitchFamily="34" charset="-122"/>
                        <a:cs typeface="Cambria Math" pitchFamily="34" charset="-120"/>
                      </a:rPr>
                      <m:t>]</m:t>
                    </m:r>
                  </m:oMath>
                </a14:m>
                <a:r>
                  <a:rPr lang="en-US" altLang="zh-CN" sz="1800" b="0" i="0" dirty="0">
                    <a:solidFill>
                      <a:srgbClr val="6565FF"/>
                    </a:solidFill>
                    <a:latin typeface="Times New Roman" pitchFamily="34" charset="0"/>
                    <a:ea typeface="微软雅黑" pitchFamily="34" charset="-122"/>
                    <a:cs typeface="Times New Roman" pitchFamily="34" charset="-120"/>
                  </a:rPr>
                  <a:t>上单调递减，故当</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𝑥</m:t>
                    </m:r>
                    <m:r>
                      <a:rPr lang="en-US" altLang="zh-CN" sz="1800" b="0" i="0">
                        <a:solidFill>
                          <a:srgbClr val="6565FF"/>
                        </a:solidFill>
                        <a:latin typeface="Cambria Math" pitchFamily="34" charset="0"/>
                        <a:ea typeface="Cambria Math" pitchFamily="34" charset="-122"/>
                        <a:cs typeface="Cambria Math" pitchFamily="34" charset="-120"/>
                      </a:rPr>
                      <m:t>=35</m:t>
                    </m:r>
                  </m:oMath>
                </a14:m>
                <a:r>
                  <a:rPr lang="en-US" altLang="zh-CN" sz="1800" b="0" i="0" dirty="0">
                    <a:solidFill>
                      <a:srgbClr val="6565FF"/>
                    </a:solidFill>
                    <a:latin typeface="Times New Roman" pitchFamily="34" charset="0"/>
                    <a:ea typeface="微软雅黑" pitchFamily="34" charset="-122"/>
                    <a:cs typeface="Times New Roman" pitchFamily="34" charset="-120"/>
                  </a:rPr>
                  <a:t>时，函数</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𝑦</m:t>
                    </m:r>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480000</m:t>
                        </m:r>
                      </m:num>
                      <m:den>
                        <m:r>
                          <a:rPr lang="en-US" altLang="zh-CN" sz="1800" b="0" i="0">
                            <a:solidFill>
                              <a:srgbClr val="6565FF"/>
                            </a:solidFill>
                            <a:latin typeface="Cambria Math" pitchFamily="34" charset="0"/>
                            <a:ea typeface="Cambria Math" pitchFamily="34" charset="-122"/>
                            <a:cs typeface="Cambria Math" pitchFamily="34" charset="-120"/>
                          </a:rPr>
                          <m:t>𝑥</m:t>
                        </m:r>
                      </m:den>
                    </m:f>
                    <m:r>
                      <a:rPr lang="en-US" altLang="zh-CN" sz="1800" b="0" i="0">
                        <a:solidFill>
                          <a:srgbClr val="6565FF"/>
                        </a:solidFill>
                        <a:latin typeface="Cambria Math" pitchFamily="34" charset="0"/>
                        <a:ea typeface="Cambria Math" pitchFamily="34" charset="-122"/>
                        <a:cs typeface="Cambria Math" pitchFamily="34" charset="-120"/>
                      </a:rPr>
                      <m:t>+300</m:t>
                    </m:r>
                    <m:r>
                      <a:rPr lang="en-US" altLang="zh-CN" sz="1800" b="0" i="0">
                        <a:solidFill>
                          <a:srgbClr val="6565FF"/>
                        </a:solidFill>
                        <a:latin typeface="Cambria Math" pitchFamily="34" charset="0"/>
                        <a:ea typeface="Cambria Math" pitchFamily="34" charset="-122"/>
                        <a:cs typeface="Cambria Math" pitchFamily="34" charset="-120"/>
                      </a:rPr>
                      <m:t>𝑥</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取得最小值.</a:t>
                </a:r>
                <a:endParaRPr lang="en-US" altLang="zh-CN" sz="1800" dirty="0"/>
              </a:p>
              <a:p>
                <a:pPr latinLnBrk="1">
                  <a:lnSpc>
                    <a:spcPts val="3100"/>
                  </a:lnSpc>
                </a:pPr>
                <a:r>
                  <a:rPr lang="en-US" altLang="zh-CN" b="0" i="0">
                    <a:solidFill>
                      <a:srgbClr val="6565FF"/>
                    </a:solidFill>
                    <a:latin typeface="Times New Roman" pitchFamily="34" charset="0"/>
                    <a:ea typeface="微软雅黑" pitchFamily="34" charset="-122"/>
                    <a:cs typeface="Times New Roman" pitchFamily="34" charset="-120"/>
                  </a:rPr>
                  <a:t>因此</a:t>
                </a:r>
                <a:r>
                  <a:rPr lang="en-US" altLang="zh-CN" b="0" i="0" dirty="0">
                    <a:solidFill>
                      <a:srgbClr val="6565FF"/>
                    </a:solidFill>
                    <a:latin typeface="Times New Roman" pitchFamily="34" charset="0"/>
                    <a:ea typeface="微软雅黑" pitchFamily="34" charset="-122"/>
                    <a:cs typeface="Times New Roman" pitchFamily="34" charset="-120"/>
                  </a:rPr>
                  <a:t>，为了使全程运输成本最小，轮船应以35海里/时的速度行驶.</a:t>
                </a:r>
                <a:endParaRPr lang="en-US" altLang="zh-CN" dirty="0"/>
              </a:p>
            </p:txBody>
          </p:sp>
        </mc:Choice>
        <mc:Fallback xmlns="">
          <p:sp>
            <p:nvSpPr>
              <p:cNvPr id="3" name="QO_6_AN.5_1#0734624ed?vcp=1&amp;vop=1&amp;pid=53d4782cc&amp;color=36,64,97&amp;vtp=1&amp;bbb=1&amp;hb=1"/>
              <p:cNvSpPr>
                <a:spLocks noRot="1" noChangeAspect="1" noMove="1" noResize="1" noEditPoints="1" noAdjustHandles="1" noChangeArrowheads="1" noChangeShapeType="1" noTextEdit="1"/>
              </p:cNvSpPr>
              <p:nvPr/>
            </p:nvSpPr>
            <p:spPr>
              <a:xfrm>
                <a:off x="539496" y="2138888"/>
                <a:ext cx="11109960" cy="3110040"/>
              </a:xfrm>
              <a:prstGeom prst="rect">
                <a:avLst/>
              </a:prstGeom>
              <a:blipFill>
                <a:blip r:embed="rId3"/>
                <a:stretch>
                  <a:fillRect l="-1317" b="-4510"/>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anim calcmode="lin" valueType="num">
                                      <p:cBhvr>
                                        <p:cTn id="8" dur="500" fill="hold"/>
                                        <p:tgtEl>
                                          <p:spTgt spid="3">
                                            <p:bg/>
                                          </p:spTgt>
                                        </p:tgtEl>
                                        <p:attrNameLst>
                                          <p:attrName>ppt_x</p:attrName>
                                        </p:attrNameLst>
                                      </p:cBhvr>
                                      <p:tavLst>
                                        <p:tav tm="0">
                                          <p:val>
                                            <p:strVal val="#ppt_x"/>
                                          </p:val>
                                        </p:tav>
                                        <p:tav tm="100000">
                                          <p:val>
                                            <p:strVal val="#ppt_x"/>
                                          </p:val>
                                        </p:tav>
                                      </p:tavLst>
                                    </p:anim>
                                    <p:anim calcmode="lin" valueType="num">
                                      <p:cBhvr>
                                        <p:cTn id="9" dur="500" fill="hold"/>
                                        <p:tgtEl>
                                          <p:spTgt spid="3">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500"/>
                                        <p:tgtEl>
                                          <p:spTgt spid="3">
                                            <p:txEl>
                                              <p:pRg st="0" end="0"/>
                                            </p:txEl>
                                          </p:spTgt>
                                        </p:tgtEl>
                                      </p:cBhvr>
                                    </p:animEffect>
                                    <p:anim calcmode="lin" valueType="num">
                                      <p:cBhvr>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3">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fade">
                                      <p:cBhvr>
                                        <p:cTn id="17" dur="500"/>
                                        <p:tgtEl>
                                          <p:spTgt spid="3">
                                            <p:txEl>
                                              <p:pRg st="1" end="1"/>
                                            </p:txEl>
                                          </p:spTgt>
                                        </p:tgtEl>
                                      </p:cBhvr>
                                    </p:animEffect>
                                    <p:anim calcmode="lin" valueType="num">
                                      <p:cBhvr>
                                        <p:cTn id="18"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3">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fade">
                                      <p:cBhvr>
                                        <p:cTn id="22" dur="500"/>
                                        <p:tgtEl>
                                          <p:spTgt spid="3">
                                            <p:txEl>
                                              <p:pRg st="2" end="2"/>
                                            </p:txEl>
                                          </p:spTgt>
                                        </p:tgtEl>
                                      </p:cBhvr>
                                    </p:animEffect>
                                    <p:anim calcmode="lin" valueType="num">
                                      <p:cBhvr>
                                        <p:cTn id="2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3">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Effect transition="in" filter="fade">
                                      <p:cBhvr>
                                        <p:cTn id="27" dur="500"/>
                                        <p:tgtEl>
                                          <p:spTgt spid="3">
                                            <p:txEl>
                                              <p:pRg st="3" end="3"/>
                                            </p:txEl>
                                          </p:spTgt>
                                        </p:tgtEl>
                                      </p:cBhvr>
                                    </p:animEffect>
                                    <p:anim calcmode="lin" valueType="num">
                                      <p:cBhvr>
                                        <p:cTn id="28"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3">
                                            <p:txEl>
                                              <p:pRg st="3" end="3"/>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3">
                                            <p:txEl>
                                              <p:pRg st="4" end="4"/>
                                            </p:txEl>
                                          </p:spTgt>
                                        </p:tgtEl>
                                        <p:attrNameLst>
                                          <p:attrName>style.visibility</p:attrName>
                                        </p:attrNameLst>
                                      </p:cBhvr>
                                      <p:to>
                                        <p:strVal val="visible"/>
                                      </p:to>
                                    </p:set>
                                    <p:animEffect transition="in" filter="fade">
                                      <p:cBhvr>
                                        <p:cTn id="32" dur="500"/>
                                        <p:tgtEl>
                                          <p:spTgt spid="3">
                                            <p:txEl>
                                              <p:pRg st="4" end="4"/>
                                            </p:txEl>
                                          </p:spTgt>
                                        </p:tgtEl>
                                      </p:cBhvr>
                                    </p:animEffect>
                                    <p:anim calcmode="lin" valueType="num">
                                      <p:cBhvr>
                                        <p:cTn id="33"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4" dur="500" fill="hold"/>
                                        <p:tgtEl>
                                          <p:spTgt spid="3">
                                            <p:txEl>
                                              <p:pRg st="4" end="4"/>
                                            </p:txEl>
                                          </p:spTgt>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Effect transition="in" filter="fade">
                                      <p:cBhvr>
                                        <p:cTn id="37" dur="500"/>
                                        <p:tgtEl>
                                          <p:spTgt spid="3">
                                            <p:txEl>
                                              <p:pRg st="5" end="5"/>
                                            </p:txEl>
                                          </p:spTgt>
                                        </p:tgtEl>
                                      </p:cBhvr>
                                    </p:animEffect>
                                    <p:anim calcmode="lin" valueType="num">
                                      <p:cBhvr>
                                        <p:cTn id="38"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39" dur="5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8.xml><?xml version="1.0" encoding="utf-8"?>
<p:sld xmlns:a="http://schemas.openxmlformats.org/drawingml/2006/main" xmlns:r="http://schemas.openxmlformats.org/officeDocument/2006/relationships" xmlns:p="http://schemas.openxmlformats.org/presentationml/2006/main">
  <p:cSld name="Slide 8&amp;si=8checked= 1 &amp; amp; version = 1.0.5checked=1&amp;version=1.0.5">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O_5_EX.6_1#53d4782cc?vcp=1&amp;vop=1&amp;pid=d8f356bf2&amp;color=36,64,97&amp;mp=1&amp;vtp=1&amp;bt=1&amp;bbb=1&amp;hb=1"/>
              <p:cNvSpPr/>
              <p:nvPr/>
            </p:nvSpPr>
            <p:spPr>
              <a:xfrm>
                <a:off x="539496" y="2037352"/>
                <a:ext cx="11109960" cy="2805240"/>
              </a:xfrm>
              <a:prstGeom prst="rect">
                <a:avLst/>
              </a:prstGeom>
              <a:noFill/>
              <a:ln/>
            </p:spPr>
            <p:txBody>
              <a:bodyPr wrap="none" lIns="0" tIns="0" rIns="0" bIns="0" rtlCol="0" anchor="t"/>
              <a:lstStyle/>
              <a:p>
                <a:pPr algn="l" latinLnBrk="1">
                  <a:lnSpc>
                    <a:spcPts val="3500"/>
                  </a:lnSpc>
                </a:pPr>
                <a:r>
                  <a:rPr lang="en-US" altLang="zh-CN" sz="1800" b="0" i="0" dirty="0">
                    <a:solidFill>
                      <a:srgbClr val="244061"/>
                    </a:solidFill>
                    <a:latin typeface="SimSun" pitchFamily="34" charset="0"/>
                    <a:ea typeface="SimSun" pitchFamily="34" charset="-122"/>
                    <a:cs typeface="SimSun" pitchFamily="34" charset="-120"/>
                  </a:rPr>
                  <a:t>    </a:t>
                </a:r>
                <a:r>
                  <a:rPr lang="en-US" altLang="zh-CN" sz="1800" b="1" i="0" dirty="0">
                    <a:solidFill>
                      <a:srgbClr val="244061"/>
                    </a:solidFill>
                    <a:latin typeface="Times New Roman" pitchFamily="34" charset="0"/>
                    <a:ea typeface="微软雅黑" pitchFamily="34" charset="-122"/>
                    <a:cs typeface="Times New Roman" pitchFamily="34" charset="-120"/>
                  </a:rPr>
                  <a:t>【错解】</a:t>
                </a:r>
                <a:r>
                  <a:rPr lang="en-US" altLang="zh-CN" sz="1800" b="0" i="0" dirty="0">
                    <a:solidFill>
                      <a:srgbClr val="244061"/>
                    </a:solidFill>
                    <a:latin typeface="Times New Roman" pitchFamily="34" charset="0"/>
                    <a:ea typeface="微软雅黑" pitchFamily="34" charset="-122"/>
                    <a:cs typeface="Times New Roman" pitchFamily="34" charset="-120"/>
                  </a:rPr>
                  <a:t>（1）依题意得</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𝑦</m:t>
                    </m:r>
                    <m:r>
                      <a:rPr lang="en-US" altLang="zh-CN" sz="1800" b="0" i="0">
                        <a:solidFill>
                          <a:srgbClr val="244061"/>
                        </a:solidFill>
                        <a:latin typeface="Cambria Math" pitchFamily="34" charset="0"/>
                        <a:ea typeface="Cambria Math" pitchFamily="34" charset="-122"/>
                        <a:cs typeface="Cambria Math" pitchFamily="34" charset="-120"/>
                      </a:rPr>
                      <m:t>=</m:t>
                    </m:r>
                    <m:f>
                      <m:f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244061"/>
                            </a:solidFill>
                            <a:latin typeface="Cambria Math" pitchFamily="34" charset="0"/>
                            <a:ea typeface="Cambria Math" pitchFamily="34" charset="-122"/>
                            <a:cs typeface="Cambria Math" pitchFamily="34" charset="-120"/>
                          </a:rPr>
                          <m:t>500</m:t>
                        </m:r>
                      </m:num>
                      <m:den>
                        <m:r>
                          <a:rPr lang="en-US" altLang="zh-CN" sz="1800" b="0" i="0">
                            <a:solidFill>
                              <a:srgbClr val="244061"/>
                            </a:solidFill>
                            <a:latin typeface="Cambria Math" pitchFamily="34" charset="0"/>
                            <a:ea typeface="Cambria Math" pitchFamily="34" charset="-122"/>
                            <a:cs typeface="Cambria Math" pitchFamily="34" charset="-120"/>
                          </a:rPr>
                          <m:t>𝑥</m:t>
                        </m:r>
                      </m:den>
                    </m:f>
                    <m:r>
                      <a:rPr lang="en-US" altLang="zh-CN" sz="1800" b="0" i="0">
                        <a:solidFill>
                          <a:srgbClr val="244061"/>
                        </a:solidFill>
                        <a:latin typeface="Cambria Math" pitchFamily="34" charset="0"/>
                        <a:ea typeface="Cambria Math" pitchFamily="34" charset="-122"/>
                        <a:cs typeface="Cambria Math" pitchFamily="34" charset="-120"/>
                      </a:rPr>
                      <m:t>(960+0.6</m:t>
                    </m:r>
                    <m:sSup>
                      <m:sSup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244061"/>
                            </a:solidFill>
                            <a:latin typeface="Cambria Math" pitchFamily="34" charset="0"/>
                            <a:ea typeface="Cambria Math" pitchFamily="34" charset="-122"/>
                            <a:cs typeface="Cambria Math" pitchFamily="34" charset="-120"/>
                          </a:rPr>
                          <m:t>𝑥</m:t>
                        </m:r>
                      </m:e>
                      <m:sup>
                        <m:r>
                          <a:rPr lang="en-US" altLang="zh-CN" sz="1800" b="0" i="0">
                            <a:solidFill>
                              <a:srgbClr val="244061"/>
                            </a:solidFill>
                            <a:latin typeface="Cambria Math" pitchFamily="34" charset="0"/>
                            <a:ea typeface="Cambria Math" pitchFamily="34" charset="-122"/>
                            <a:cs typeface="Cambria Math" pitchFamily="34" charset="-120"/>
                          </a:rPr>
                          <m:t>2</m:t>
                        </m:r>
                      </m:sup>
                    </m:sSup>
                    <m:r>
                      <a:rPr lang="en-US" altLang="zh-CN" sz="1800" b="0" i="0">
                        <a:solidFill>
                          <a:srgbClr val="244061"/>
                        </a:solidFill>
                        <a:latin typeface="Cambria Math" pitchFamily="34" charset="0"/>
                        <a:ea typeface="Cambria Math" pitchFamily="34" charset="-122"/>
                        <a:cs typeface="Cambria Math" pitchFamily="34" charset="-120"/>
                      </a:rPr>
                      <m:t>)=</m:t>
                    </m:r>
                    <m:f>
                      <m:f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244061"/>
                            </a:solidFill>
                            <a:latin typeface="Cambria Math" pitchFamily="34" charset="0"/>
                            <a:ea typeface="Cambria Math" pitchFamily="34" charset="-122"/>
                            <a:cs typeface="Cambria Math" pitchFamily="34" charset="-120"/>
                          </a:rPr>
                          <m:t>480000</m:t>
                        </m:r>
                      </m:num>
                      <m:den>
                        <m:r>
                          <a:rPr lang="en-US" altLang="zh-CN" sz="1800" b="0" i="0">
                            <a:solidFill>
                              <a:srgbClr val="244061"/>
                            </a:solidFill>
                            <a:latin typeface="Cambria Math" pitchFamily="34" charset="0"/>
                            <a:ea typeface="Cambria Math" pitchFamily="34" charset="-122"/>
                            <a:cs typeface="Cambria Math" pitchFamily="34" charset="-120"/>
                          </a:rPr>
                          <m:t>𝑥</m:t>
                        </m:r>
                      </m:den>
                    </m:f>
                    <m:r>
                      <a:rPr lang="en-US" altLang="zh-CN" sz="1800" b="0" i="0">
                        <a:solidFill>
                          <a:srgbClr val="244061"/>
                        </a:solidFill>
                        <a:latin typeface="Cambria Math" pitchFamily="34" charset="0"/>
                        <a:ea typeface="Cambria Math" pitchFamily="34" charset="-122"/>
                        <a:cs typeface="Cambria Math" pitchFamily="34" charset="-120"/>
                      </a:rPr>
                      <m:t>+300</m:t>
                    </m:r>
                    <m:r>
                      <a:rPr lang="en-US" altLang="zh-CN" sz="1800" b="0" i="0">
                        <a:solidFill>
                          <a:srgbClr val="244061"/>
                        </a:solidFill>
                        <a:latin typeface="Cambria Math" pitchFamily="34" charset="0"/>
                        <a:ea typeface="Cambria Math" pitchFamily="34" charset="-122"/>
                        <a:cs typeface="Cambria Math" pitchFamily="34" charset="-120"/>
                      </a:rPr>
                      <m:t>𝑥</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a:t>
                </a:r>
                <a:endParaRPr lang="en-US" altLang="zh-CN" sz="1800" dirty="0"/>
              </a:p>
              <a:p>
                <a:pPr latinLnBrk="1">
                  <a:lnSpc>
                    <a:spcPts val="4600"/>
                  </a:lnSpc>
                </a:pPr>
                <a:r>
                  <a:rPr lang="en-US" altLang="zh-CN" b="0" i="0">
                    <a:solidFill>
                      <a:srgbClr val="244061"/>
                    </a:solidFill>
                    <a:latin typeface="SimSun" panose="02010600030101010101" pitchFamily="2" charset="-122"/>
                    <a:ea typeface="微软雅黑" pitchFamily="34" charset="-122"/>
                    <a:cs typeface="Times New Roma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即</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𝑦</m:t>
                    </m:r>
                    <m:r>
                      <a:rPr lang="en-US" altLang="zh-CN" sz="1800" b="0" i="0">
                        <a:solidFill>
                          <a:srgbClr val="244061"/>
                        </a:solidFill>
                        <a:latin typeface="Cambria Math" pitchFamily="34" charset="0"/>
                        <a:ea typeface="Cambria Math" pitchFamily="34" charset="-122"/>
                        <a:cs typeface="Cambria Math" pitchFamily="34" charset="-120"/>
                      </a:rPr>
                      <m:t>=</m:t>
                    </m:r>
                    <m:f>
                      <m:f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244061"/>
                            </a:solidFill>
                            <a:latin typeface="Cambria Math" pitchFamily="34" charset="0"/>
                            <a:ea typeface="Cambria Math" pitchFamily="34" charset="-122"/>
                            <a:cs typeface="Cambria Math" pitchFamily="34" charset="-120"/>
                          </a:rPr>
                          <m:t>480000</m:t>
                        </m:r>
                      </m:num>
                      <m:den>
                        <m:r>
                          <a:rPr lang="en-US" altLang="zh-CN" sz="1800" b="0" i="0">
                            <a:solidFill>
                              <a:srgbClr val="244061"/>
                            </a:solidFill>
                            <a:latin typeface="Cambria Math" pitchFamily="34" charset="0"/>
                            <a:ea typeface="Cambria Math" pitchFamily="34" charset="-122"/>
                            <a:cs typeface="Cambria Math" pitchFamily="34" charset="-120"/>
                          </a:rPr>
                          <m:t>𝑥</m:t>
                        </m:r>
                      </m:den>
                    </m:f>
                    <m:r>
                      <a:rPr lang="en-US" altLang="zh-CN" sz="1800" b="0" i="0">
                        <a:solidFill>
                          <a:srgbClr val="244061"/>
                        </a:solidFill>
                        <a:latin typeface="Cambria Math" pitchFamily="34" charset="0"/>
                        <a:ea typeface="Cambria Math" pitchFamily="34" charset="-122"/>
                        <a:cs typeface="Cambria Math" pitchFamily="34" charset="-120"/>
                      </a:rPr>
                      <m:t>+300</m:t>
                    </m:r>
                    <m:r>
                      <a:rPr lang="en-US" altLang="zh-CN" sz="1800" b="0" i="0">
                        <a:solidFill>
                          <a:srgbClr val="244061"/>
                        </a:solidFill>
                        <a:latin typeface="Cambria Math" pitchFamily="34" charset="0"/>
                        <a:ea typeface="Cambria Math" pitchFamily="34" charset="-122"/>
                        <a:cs typeface="Cambria Math" pitchFamily="34" charset="-120"/>
                      </a:rPr>
                      <m:t>𝑥</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a:t>
                </a:r>
                <a:endParaRPr lang="en-US" altLang="zh-CN" sz="1800" dirty="0"/>
              </a:p>
              <a:p>
                <a:pPr latinLnBrk="1">
                  <a:lnSpc>
                    <a:spcPts val="4600"/>
                  </a:lnSpc>
                </a:pPr>
                <a:r>
                  <a:rPr lang="en-US" altLang="zh-CN" b="0" i="0">
                    <a:solidFill>
                      <a:srgbClr val="244061"/>
                    </a:solidFill>
                    <a:latin typeface="SimSun" panose="02010600030101010101" pitchFamily="2" charset="-122"/>
                    <a:ea typeface="微软雅黑" pitchFamily="34" charset="-122"/>
                    <a:cs typeface="Times New Roma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a:t>
                </a:r>
                <a:r>
                  <a:rPr lang="en-US" altLang="zh-CN" sz="1800" b="0" i="0" dirty="0">
                    <a:solidFill>
                      <a:srgbClr val="244061"/>
                    </a:solidFill>
                    <a:latin typeface="Times New Roman" pitchFamily="34" charset="0"/>
                    <a:ea typeface="微软雅黑" pitchFamily="34" charset="-122"/>
                    <a:cs typeface="Times New Roman" pitchFamily="34" charset="-120"/>
                  </a:rPr>
                  <a:t>2）</a:t>
                </a:r>
                <a:r>
                  <a:rPr lang="en-US" altLang="zh-CN" sz="1800" b="1" i="0" dirty="0">
                    <a:solidFill>
                      <a:srgbClr val="244061"/>
                    </a:solidFill>
                    <a:latin typeface="Times New Roman" pitchFamily="34" charset="0"/>
                    <a:ea typeface="微软雅黑" pitchFamily="34" charset="-122"/>
                    <a:cs typeface="Times New Roman" pitchFamily="34" charset="-120"/>
                  </a:rPr>
                  <a:t>【错解】</a:t>
                </a:r>
                <a:r>
                  <a:rPr lang="en-US" altLang="zh-CN" sz="1800" b="0" i="0" dirty="0">
                    <a:solidFill>
                      <a:srgbClr val="244061"/>
                    </a:solidFill>
                    <a:latin typeface="Times New Roman" pitchFamily="34" charset="0"/>
                    <a:ea typeface="微软雅黑" pitchFamily="34" charset="-122"/>
                    <a:cs typeface="Times New Roman" pitchFamily="34" charset="-120"/>
                  </a:rPr>
                  <a:t>由（1）知</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𝑦</m:t>
                    </m:r>
                    <m:r>
                      <a:rPr lang="en-US" altLang="zh-CN" sz="1800" b="0" i="0">
                        <a:solidFill>
                          <a:srgbClr val="244061"/>
                        </a:solidFill>
                        <a:latin typeface="Cambria Math" pitchFamily="34" charset="0"/>
                        <a:ea typeface="Cambria Math" pitchFamily="34" charset="-122"/>
                        <a:cs typeface="Cambria Math" pitchFamily="34" charset="-120"/>
                      </a:rPr>
                      <m:t>=</m:t>
                    </m:r>
                    <m:f>
                      <m:f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244061"/>
                            </a:solidFill>
                            <a:latin typeface="Cambria Math" pitchFamily="34" charset="0"/>
                            <a:ea typeface="Cambria Math" pitchFamily="34" charset="-122"/>
                            <a:cs typeface="Cambria Math" pitchFamily="34" charset="-120"/>
                          </a:rPr>
                          <m:t>480000</m:t>
                        </m:r>
                      </m:num>
                      <m:den>
                        <m:r>
                          <a:rPr lang="en-US" altLang="zh-CN" sz="1800" b="0" i="0">
                            <a:solidFill>
                              <a:srgbClr val="244061"/>
                            </a:solidFill>
                            <a:latin typeface="Cambria Math" pitchFamily="34" charset="0"/>
                            <a:ea typeface="Cambria Math" pitchFamily="34" charset="-122"/>
                            <a:cs typeface="Cambria Math" pitchFamily="34" charset="-120"/>
                          </a:rPr>
                          <m:t>𝑥</m:t>
                        </m:r>
                      </m:den>
                    </m:f>
                    <m:r>
                      <a:rPr lang="en-US" altLang="zh-CN" sz="1800" b="0" i="0">
                        <a:solidFill>
                          <a:srgbClr val="244061"/>
                        </a:solidFill>
                        <a:latin typeface="Cambria Math" pitchFamily="34" charset="0"/>
                        <a:ea typeface="Cambria Math" pitchFamily="34" charset="-122"/>
                        <a:cs typeface="Cambria Math" pitchFamily="34" charset="-120"/>
                      </a:rPr>
                      <m:t>+300</m:t>
                    </m:r>
                    <m:r>
                      <a:rPr lang="en-US" altLang="zh-CN" sz="1800" b="0" i="0">
                        <a:solidFill>
                          <a:srgbClr val="244061"/>
                        </a:solidFill>
                        <a:latin typeface="Cambria Math" pitchFamily="34" charset="0"/>
                        <a:ea typeface="Cambria Math" pitchFamily="34" charset="-122"/>
                        <a:cs typeface="Cambria Math" pitchFamily="34" charset="-120"/>
                      </a:rPr>
                      <m:t>𝑥</m:t>
                    </m:r>
                  </m:oMath>
                </a14:m>
                <a:r>
                  <a:rPr lang="en-US" altLang="zh-CN" sz="1800" b="0" i="0" dirty="0">
                    <a:solidFill>
                      <a:srgbClr val="244061"/>
                    </a:solidFill>
                    <a:latin typeface="Times New Roman" pitchFamily="34" charset="0"/>
                    <a:ea typeface="微软雅黑" pitchFamily="34" charset="-122"/>
                    <a:cs typeface="Times New Roman" pitchFamily="34" charset="-120"/>
                  </a:rPr>
                  <a:t>，所以</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𝑦</m:t>
                    </m:r>
                    <m:r>
                      <a:rPr lang="en-US" altLang="zh-CN" sz="1800" b="0" i="0">
                        <a:solidFill>
                          <a:srgbClr val="244061"/>
                        </a:solidFill>
                        <a:latin typeface="Cambria Math" pitchFamily="34" charset="0"/>
                        <a:ea typeface="Cambria Math" pitchFamily="34" charset="-122"/>
                        <a:cs typeface="Cambria Math" pitchFamily="34" charset="-120"/>
                      </a:rPr>
                      <m:t>′=−</m:t>
                    </m:r>
                    <m:f>
                      <m:f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244061"/>
                            </a:solidFill>
                            <a:latin typeface="Cambria Math" pitchFamily="34" charset="0"/>
                            <a:ea typeface="Cambria Math" pitchFamily="34" charset="-122"/>
                            <a:cs typeface="Cambria Math" pitchFamily="34" charset="-120"/>
                          </a:rPr>
                          <m:t>480000</m:t>
                        </m:r>
                      </m:num>
                      <m:den>
                        <m:sSup>
                          <m:sSup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244061"/>
                                </a:solidFill>
                                <a:latin typeface="Cambria Math" pitchFamily="34" charset="0"/>
                                <a:ea typeface="Cambria Math" pitchFamily="34" charset="-122"/>
                                <a:cs typeface="Cambria Math" pitchFamily="34" charset="-120"/>
                              </a:rPr>
                              <m:t>𝑥</m:t>
                            </m:r>
                          </m:e>
                          <m:sup>
                            <m:r>
                              <a:rPr lang="en-US" altLang="zh-CN" sz="1800" b="0" i="0">
                                <a:solidFill>
                                  <a:srgbClr val="244061"/>
                                </a:solidFill>
                                <a:latin typeface="Cambria Math" pitchFamily="34" charset="0"/>
                                <a:ea typeface="Cambria Math" pitchFamily="34" charset="-122"/>
                                <a:cs typeface="Cambria Math" pitchFamily="34" charset="-120"/>
                              </a:rPr>
                              <m:t>2</m:t>
                            </m:r>
                          </m:sup>
                        </m:sSup>
                      </m:den>
                    </m:f>
                    <m:r>
                      <a:rPr lang="en-US" altLang="zh-CN" sz="1800" b="0" i="0">
                        <a:solidFill>
                          <a:srgbClr val="244061"/>
                        </a:solidFill>
                        <a:latin typeface="Cambria Math" pitchFamily="34" charset="0"/>
                        <a:ea typeface="Cambria Math" pitchFamily="34" charset="-122"/>
                        <a:cs typeface="Cambria Math" pitchFamily="34" charset="-120"/>
                      </a:rPr>
                      <m:t>+300</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a:t>
                </a:r>
                <a:endParaRPr lang="en-US" altLang="zh-CN" sz="1800" dirty="0"/>
              </a:p>
              <a:p>
                <a:pPr latinLnBrk="1">
                  <a:lnSpc>
                    <a:spcPts val="3300"/>
                  </a:lnSpc>
                </a:pPr>
                <a:r>
                  <a:rPr lang="en-US" altLang="zh-CN" b="0" i="0">
                    <a:solidFill>
                      <a:srgbClr val="244061"/>
                    </a:solidFill>
                    <a:latin typeface="SimSun" panose="02010600030101010101" pitchFamily="2" charset="-122"/>
                    <a:ea typeface="微软雅黑" pitchFamily="34" charset="-122"/>
                    <a:cs typeface="Times New Roma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令</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𝑦</m:t>
                    </m:r>
                    <m:r>
                      <a:rPr lang="en-US" altLang="zh-CN" sz="1800" b="0" i="0">
                        <a:solidFill>
                          <a:srgbClr val="244061"/>
                        </a:solidFill>
                        <a:latin typeface="Cambria Math" pitchFamily="34" charset="0"/>
                        <a:ea typeface="Cambria Math" pitchFamily="34" charset="-122"/>
                        <a:cs typeface="Cambria Math" pitchFamily="34" charset="-120"/>
                      </a:rPr>
                      <m:t>′=0</m:t>
                    </m:r>
                  </m:oMath>
                </a14:m>
                <a:r>
                  <a:rPr lang="en-US" altLang="zh-CN" sz="1800" b="0" i="0" dirty="0">
                    <a:solidFill>
                      <a:srgbClr val="244061"/>
                    </a:solidFill>
                    <a:latin typeface="Times New Roman" pitchFamily="34" charset="0"/>
                    <a:ea typeface="微软雅黑" pitchFamily="34" charset="-122"/>
                    <a:cs typeface="Times New Roman" pitchFamily="34" charset="-120"/>
                  </a:rPr>
                  <a:t>，解得</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𝑥</m:t>
                    </m:r>
                    <m:r>
                      <a:rPr lang="en-US" altLang="zh-CN" sz="1800" b="0" i="0">
                        <a:solidFill>
                          <a:srgbClr val="244061"/>
                        </a:solidFill>
                        <a:latin typeface="Cambria Math" pitchFamily="34" charset="0"/>
                        <a:ea typeface="Cambria Math" pitchFamily="34" charset="-122"/>
                        <a:cs typeface="Cambria Math" pitchFamily="34" charset="-120"/>
                      </a:rPr>
                      <m:t>=40</m:t>
                    </m:r>
                  </m:oMath>
                </a14:m>
                <a:r>
                  <a:rPr lang="en-US" altLang="zh-CN" sz="1800" b="0" i="0" dirty="0">
                    <a:solidFill>
                      <a:srgbClr val="244061"/>
                    </a:solidFill>
                    <a:latin typeface="Times New Roman" pitchFamily="34" charset="0"/>
                    <a:ea typeface="微软雅黑" pitchFamily="34" charset="-122"/>
                    <a:cs typeface="Times New Roman" pitchFamily="34" charset="-120"/>
                  </a:rPr>
                  <a:t>或</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𝑥</m:t>
                    </m:r>
                    <m:r>
                      <a:rPr lang="en-US" altLang="zh-CN" sz="1800" b="0" i="0">
                        <a:solidFill>
                          <a:srgbClr val="244061"/>
                        </a:solidFill>
                        <a:latin typeface="Cambria Math" pitchFamily="34" charset="0"/>
                        <a:ea typeface="Cambria Math" pitchFamily="34" charset="-122"/>
                        <a:cs typeface="Cambria Math" pitchFamily="34" charset="-120"/>
                      </a:rPr>
                      <m:t>=−40</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（舍去）,因此，为了使全程运输成本最小，轮船应以40海里/时的速度行驶.</a:t>
                </a:r>
                <a:endParaRPr lang="en-US" altLang="zh-CN" sz="1800" dirty="0"/>
              </a:p>
              <a:p>
                <a:pPr latinLnBrk="1">
                  <a:lnSpc>
                    <a:spcPts val="3300"/>
                  </a:lnSpc>
                </a:pPr>
                <a:r>
                  <a:rPr lang="en-US" altLang="zh-CN" b="1" i="0">
                    <a:solidFill>
                      <a:srgbClr val="244061"/>
                    </a:solidFill>
                    <a:latin typeface="SimSun" panose="02010600030101010101" pitchFamily="2" charset="-122"/>
                    <a:ea typeface="微软雅黑" pitchFamily="34" charset="-122"/>
                    <a:cs typeface="Times New Roman" pitchFamily="34" charset="-120"/>
                  </a:rPr>
                  <a:t>    </a:t>
                </a:r>
                <a:r>
                  <a:rPr lang="en-US" altLang="zh-CN" sz="1800" b="1" i="0">
                    <a:solidFill>
                      <a:srgbClr val="244061"/>
                    </a:solidFill>
                    <a:latin typeface="Times New Roman" pitchFamily="34" charset="0"/>
                    <a:ea typeface="微软雅黑" pitchFamily="34" charset="-122"/>
                    <a:cs typeface="Times New Roman" pitchFamily="34" charset="-120"/>
                  </a:rPr>
                  <a:t>【</a:t>
                </a:r>
                <a:r>
                  <a:rPr lang="en-US" altLang="zh-CN" sz="1800" b="1" i="0" dirty="0">
                    <a:solidFill>
                      <a:srgbClr val="244061"/>
                    </a:solidFill>
                    <a:latin typeface="Times New Roman" pitchFamily="34" charset="0"/>
                    <a:ea typeface="微软雅黑" pitchFamily="34" charset="-122"/>
                    <a:cs typeface="Times New Roman" pitchFamily="34" charset="-120"/>
                  </a:rPr>
                  <a:t>错因分析】</a:t>
                </a:r>
                <a:r>
                  <a:rPr lang="en-US" altLang="zh-CN" sz="1800" b="0" i="0" dirty="0">
                    <a:solidFill>
                      <a:srgbClr val="244061"/>
                    </a:solidFill>
                    <a:latin typeface="Times New Roman" pitchFamily="34" charset="0"/>
                    <a:ea typeface="微软雅黑" pitchFamily="34" charset="-122"/>
                    <a:cs typeface="Times New Roman" pitchFamily="34" charset="-120"/>
                  </a:rPr>
                  <a:t>本题错解是因为忽略了定义域,还有具体求解应用问题的步骤不全</a:t>
                </a:r>
                <a:r>
                  <a:rPr lang="en-US" altLang="zh-CN" sz="1800" b="0" i="0">
                    <a:solidFill>
                      <a:srgbClr val="244061"/>
                    </a:solidFill>
                    <a:latin typeface="Times New Roman" pitchFamily="34" charset="0"/>
                    <a:ea typeface="微软雅黑" pitchFamily="34" charset="-122"/>
                    <a:cs typeface="Times New Roman" pitchFamily="34" charset="-120"/>
                  </a:rPr>
                  <a:t>，缺乏分析判断函数单调性</a:t>
                </a:r>
              </a:p>
              <a:p>
                <a:pPr latinLnBrk="1">
                  <a:lnSpc>
                    <a:spcPts val="3100"/>
                  </a:lnSpc>
                </a:pPr>
                <a:r>
                  <a:rPr lang="en-US" altLang="zh-CN" b="0" i="0">
                    <a:solidFill>
                      <a:srgbClr val="244061"/>
                    </a:solidFill>
                    <a:latin typeface="Times New Roman" pitchFamily="34" charset="0"/>
                    <a:ea typeface="微软雅黑" pitchFamily="34" charset="-122"/>
                    <a:cs typeface="Times New Roman" pitchFamily="34" charset="-120"/>
                  </a:rPr>
                  <a:t>的过程</a:t>
                </a:r>
                <a:r>
                  <a:rPr lang="en-US" altLang="zh-CN" b="0" i="0" dirty="0">
                    <a:solidFill>
                      <a:srgbClr val="244061"/>
                    </a:solidFill>
                    <a:latin typeface="Times New Roman" pitchFamily="34" charset="0"/>
                    <a:ea typeface="微软雅黑" pitchFamily="34" charset="-122"/>
                    <a:cs typeface="Times New Roman" pitchFamily="34" charset="-120"/>
                  </a:rPr>
                  <a:t>.</a:t>
                </a:r>
                <a:endParaRPr lang="en-US" altLang="zh-CN" dirty="0"/>
              </a:p>
            </p:txBody>
          </p:sp>
        </mc:Choice>
        <mc:Fallback xmlns="">
          <p:sp>
            <p:nvSpPr>
              <p:cNvPr id="2" name="QO_5_EX.6_1#53d4782cc?vcp=1&amp;vop=1&amp;pid=d8f356bf2&amp;color=36,64,97&amp;mp=1&amp;vtp=1&amp;bt=1&amp;bbb=1&amp;hb=1"/>
              <p:cNvSpPr>
                <a:spLocks noRot="1" noChangeAspect="1" noMove="1" noResize="1" noEditPoints="1" noAdjustHandles="1" noChangeArrowheads="1" noChangeShapeType="1" noTextEdit="1"/>
              </p:cNvSpPr>
              <p:nvPr/>
            </p:nvSpPr>
            <p:spPr>
              <a:xfrm>
                <a:off x="539496" y="2037352"/>
                <a:ext cx="11109960" cy="2805240"/>
              </a:xfrm>
              <a:prstGeom prst="rect">
                <a:avLst/>
              </a:prstGeom>
              <a:blipFill>
                <a:blip r:embed="rId3"/>
                <a:stretch>
                  <a:fillRect l="-1317" r="-2689" b="-5217"/>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anim calcmode="lin" valueType="num">
                                      <p:cBhvr>
                                        <p:cTn id="8" dur="500" fill="hold"/>
                                        <p:tgtEl>
                                          <p:spTgt spid="2">
                                            <p:bg/>
                                          </p:spTgt>
                                        </p:tgtEl>
                                        <p:attrNameLst>
                                          <p:attrName>ppt_x</p:attrName>
                                        </p:attrNameLst>
                                      </p:cBhvr>
                                      <p:tavLst>
                                        <p:tav tm="0">
                                          <p:val>
                                            <p:strVal val="#ppt_x"/>
                                          </p:val>
                                        </p:tav>
                                        <p:tav tm="100000">
                                          <p:val>
                                            <p:strVal val="#ppt_x"/>
                                          </p:val>
                                        </p:tav>
                                      </p:tavLst>
                                    </p:anim>
                                    <p:anim calcmode="lin" valueType="num">
                                      <p:cBhvr>
                                        <p:cTn id="9" dur="500" fill="hold"/>
                                        <p:tgtEl>
                                          <p:spTgt spid="2">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2">
                                            <p:txEl>
                                              <p:pRg st="0" end="0"/>
                                            </p:txEl>
                                          </p:spTgt>
                                        </p:tgtEl>
                                        <p:attrNameLst>
                                          <p:attrName>style.visibility</p:attrName>
                                        </p:attrNameLst>
                                      </p:cBhvr>
                                      <p:to>
                                        <p:strVal val="visible"/>
                                      </p:to>
                                    </p:set>
                                    <p:animEffect transition="in" filter="fade">
                                      <p:cBhvr>
                                        <p:cTn id="12" dur="500"/>
                                        <p:tgtEl>
                                          <p:spTgt spid="2">
                                            <p:txEl>
                                              <p:pRg st="0" end="0"/>
                                            </p:txEl>
                                          </p:spTgt>
                                        </p:tgtEl>
                                      </p:cBhvr>
                                    </p:animEffect>
                                    <p:anim calcmode="lin" valueType="num">
                                      <p:cBhvr>
                                        <p:cTn id="13"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2">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2">
                                            <p:txEl>
                                              <p:pRg st="1" end="1"/>
                                            </p:txEl>
                                          </p:spTgt>
                                        </p:tgtEl>
                                        <p:attrNameLst>
                                          <p:attrName>style.visibility</p:attrName>
                                        </p:attrNameLst>
                                      </p:cBhvr>
                                      <p:to>
                                        <p:strVal val="visible"/>
                                      </p:to>
                                    </p:set>
                                    <p:animEffect transition="in" filter="fade">
                                      <p:cBhvr>
                                        <p:cTn id="17" dur="500"/>
                                        <p:tgtEl>
                                          <p:spTgt spid="2">
                                            <p:txEl>
                                              <p:pRg st="1" end="1"/>
                                            </p:txEl>
                                          </p:spTgt>
                                        </p:tgtEl>
                                      </p:cBhvr>
                                    </p:animEffect>
                                    <p:anim calcmode="lin" valueType="num">
                                      <p:cBhvr>
                                        <p:cTn id="18"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2">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2">
                                            <p:txEl>
                                              <p:pRg st="2" end="2"/>
                                            </p:txEl>
                                          </p:spTgt>
                                        </p:tgtEl>
                                        <p:attrNameLst>
                                          <p:attrName>style.visibility</p:attrName>
                                        </p:attrNameLst>
                                      </p:cBhvr>
                                      <p:to>
                                        <p:strVal val="visible"/>
                                      </p:to>
                                    </p:set>
                                    <p:animEffect transition="in" filter="fade">
                                      <p:cBhvr>
                                        <p:cTn id="22" dur="500"/>
                                        <p:tgtEl>
                                          <p:spTgt spid="2">
                                            <p:txEl>
                                              <p:pRg st="2" end="2"/>
                                            </p:txEl>
                                          </p:spTgt>
                                        </p:tgtEl>
                                      </p:cBhvr>
                                    </p:animEffect>
                                    <p:anim calcmode="lin" valueType="num">
                                      <p:cBhvr>
                                        <p:cTn id="23"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2">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2">
                                            <p:txEl>
                                              <p:pRg st="3" end="3"/>
                                            </p:txEl>
                                          </p:spTgt>
                                        </p:tgtEl>
                                        <p:attrNameLst>
                                          <p:attrName>style.visibility</p:attrName>
                                        </p:attrNameLst>
                                      </p:cBhvr>
                                      <p:to>
                                        <p:strVal val="visible"/>
                                      </p:to>
                                    </p:set>
                                    <p:animEffect transition="in" filter="fade">
                                      <p:cBhvr>
                                        <p:cTn id="27" dur="500"/>
                                        <p:tgtEl>
                                          <p:spTgt spid="2">
                                            <p:txEl>
                                              <p:pRg st="3" end="3"/>
                                            </p:txEl>
                                          </p:spTgt>
                                        </p:tgtEl>
                                      </p:cBhvr>
                                    </p:animEffect>
                                    <p:anim calcmode="lin" valueType="num">
                                      <p:cBhvr>
                                        <p:cTn id="28" dur="500" fill="hold"/>
                                        <p:tgtEl>
                                          <p:spTgt spid="2">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2">
                                            <p:txEl>
                                              <p:pRg st="3" end="3"/>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2">
                                            <p:txEl>
                                              <p:pRg st="4" end="4"/>
                                            </p:txEl>
                                          </p:spTgt>
                                        </p:tgtEl>
                                        <p:attrNameLst>
                                          <p:attrName>style.visibility</p:attrName>
                                        </p:attrNameLst>
                                      </p:cBhvr>
                                      <p:to>
                                        <p:strVal val="visible"/>
                                      </p:to>
                                    </p:set>
                                    <p:animEffect transition="in" filter="fade">
                                      <p:cBhvr>
                                        <p:cTn id="32" dur="500"/>
                                        <p:tgtEl>
                                          <p:spTgt spid="2">
                                            <p:txEl>
                                              <p:pRg st="4" end="4"/>
                                            </p:txEl>
                                          </p:spTgt>
                                        </p:tgtEl>
                                      </p:cBhvr>
                                    </p:animEffect>
                                    <p:anim calcmode="lin" valueType="num">
                                      <p:cBhvr>
                                        <p:cTn id="33" dur="500" fill="hold"/>
                                        <p:tgtEl>
                                          <p:spTgt spid="2">
                                            <p:txEl>
                                              <p:pRg st="4" end="4"/>
                                            </p:txEl>
                                          </p:spTgt>
                                        </p:tgtEl>
                                        <p:attrNameLst>
                                          <p:attrName>ppt_x</p:attrName>
                                        </p:attrNameLst>
                                      </p:cBhvr>
                                      <p:tavLst>
                                        <p:tav tm="0">
                                          <p:val>
                                            <p:strVal val="#ppt_x"/>
                                          </p:val>
                                        </p:tav>
                                        <p:tav tm="100000">
                                          <p:val>
                                            <p:strVal val="#ppt_x"/>
                                          </p:val>
                                        </p:tav>
                                      </p:tavLst>
                                    </p:anim>
                                    <p:anim calcmode="lin" valueType="num">
                                      <p:cBhvr>
                                        <p:cTn id="34" dur="500" fill="hold"/>
                                        <p:tgtEl>
                                          <p:spTgt spid="2">
                                            <p:txEl>
                                              <p:pRg st="4" end="4"/>
                                            </p:txEl>
                                          </p:spTgt>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2">
                                            <p:txEl>
                                              <p:pRg st="5" end="5"/>
                                            </p:txEl>
                                          </p:spTgt>
                                        </p:tgtEl>
                                        <p:attrNameLst>
                                          <p:attrName>style.visibility</p:attrName>
                                        </p:attrNameLst>
                                      </p:cBhvr>
                                      <p:to>
                                        <p:strVal val="visible"/>
                                      </p:to>
                                    </p:set>
                                    <p:animEffect transition="in" filter="fade">
                                      <p:cBhvr>
                                        <p:cTn id="37" dur="500"/>
                                        <p:tgtEl>
                                          <p:spTgt spid="2">
                                            <p:txEl>
                                              <p:pRg st="5" end="5"/>
                                            </p:txEl>
                                          </p:spTgt>
                                        </p:tgtEl>
                                      </p:cBhvr>
                                    </p:animEffect>
                                    <p:anim calcmode="lin" valueType="num">
                                      <p:cBhvr>
                                        <p:cTn id="38" dur="500" fill="hold"/>
                                        <p:tgtEl>
                                          <p:spTgt spid="2">
                                            <p:txEl>
                                              <p:pRg st="5" end="5"/>
                                            </p:txEl>
                                          </p:spTgt>
                                        </p:tgtEl>
                                        <p:attrNameLst>
                                          <p:attrName>ppt_x</p:attrName>
                                        </p:attrNameLst>
                                      </p:cBhvr>
                                      <p:tavLst>
                                        <p:tav tm="0">
                                          <p:val>
                                            <p:strVal val="#ppt_x"/>
                                          </p:val>
                                        </p:tav>
                                        <p:tav tm="100000">
                                          <p:val>
                                            <p:strVal val="#ppt_x"/>
                                          </p:val>
                                        </p:tav>
                                      </p:tavLst>
                                    </p:anim>
                                    <p:anim calcmode="lin" valueType="num">
                                      <p:cBhvr>
                                        <p:cTn id="39" dur="500" fill="hold"/>
                                        <p:tgtEl>
                                          <p:spTgt spid="2">
                                            <p:txEl>
                                              <p:pRg st="5" end="5"/>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9.xml><?xml version="1.0" encoding="utf-8"?>
<p:sld xmlns:a="http://schemas.openxmlformats.org/drawingml/2006/main" xmlns:r="http://schemas.openxmlformats.org/officeDocument/2006/relationships" xmlns:p="http://schemas.openxmlformats.org/presentationml/2006/main">
  <p:cSld name="Slide 9&amp;si=9checked= 1 &amp; amp; version = 1.0.5checked=1&amp;version=1.0.5">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O_5_BD.7_1#641f8addd?vcp=1&amp;vop=1&amp;pid=d8f356bf2&amp;color=36,64,97&amp;vtp=1&amp;bt=1&amp;bbb=1&amp;hb=1"/>
              <p:cNvSpPr/>
              <p:nvPr/>
            </p:nvSpPr>
            <p:spPr>
              <a:xfrm>
                <a:off x="539496" y="1110442"/>
                <a:ext cx="11109960" cy="1200595"/>
              </a:xfrm>
              <a:prstGeom prst="rect">
                <a:avLst/>
              </a:prstGeom>
              <a:noFill/>
              <a:ln/>
            </p:spPr>
            <p:txBody>
              <a:bodyPr wrap="none" lIns="0" tIns="0" rIns="0" bIns="0" rtlCol="0" anchor="t"/>
              <a:lstStyle/>
              <a:p>
                <a:pPr algn="l" latinLnBrk="1">
                  <a:lnSpc>
                    <a:spcPts val="3300"/>
                  </a:lnSpc>
                </a:pPr>
                <a:r>
                  <a:rPr lang="en-US" altLang="zh-CN" sz="1800" b="1" i="0" dirty="0">
                    <a:solidFill>
                      <a:srgbClr val="244061"/>
                    </a:solidFill>
                    <a:latin typeface="Times New Roman" pitchFamily="34" charset="0"/>
                    <a:ea typeface="微软雅黑" pitchFamily="34" charset="-122"/>
                    <a:cs typeface="Times New Roman" pitchFamily="34" charset="-120"/>
                  </a:rPr>
                  <a:t>1-1</a:t>
                </a:r>
                <a:r>
                  <a:rPr lang="en-US" altLang="zh-CN" sz="1800" b="1" i="0" dirty="0">
                    <a:solidFill>
                      <a:srgbClr val="244061"/>
                    </a:solidFill>
                    <a:latin typeface="SimSun" pitchFamily="34" charset="0"/>
                    <a:ea typeface="SimSun" pitchFamily="34" charset="-122"/>
                    <a:cs typeface="SimSu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某景区为提高经济效益，现对某一景点进行改造升级，提高旅游产业增加值，经过市场调查</a:t>
                </a:r>
                <a:r>
                  <a:rPr lang="en-US" altLang="zh-CN" sz="1800" b="0" i="0">
                    <a:solidFill>
                      <a:srgbClr val="244061"/>
                    </a:solidFill>
                    <a:latin typeface="Times New Roman" pitchFamily="34" charset="0"/>
                    <a:ea typeface="微软雅黑" pitchFamily="34" charset="-122"/>
                    <a:cs typeface="Times New Roman" pitchFamily="34" charset="-120"/>
                  </a:rPr>
                  <a:t>，旅游产业增</a:t>
                </a:r>
              </a:p>
              <a:p>
                <a:pPr latinLnBrk="1">
                  <a:lnSpc>
                    <a:spcPts val="3400"/>
                  </a:lnSpc>
                </a:pPr>
                <a:r>
                  <a:rPr lang="en-US" altLang="zh-CN" sz="1800" b="0" i="0">
                    <a:solidFill>
                      <a:srgbClr val="244061"/>
                    </a:solidFill>
                    <a:latin typeface="Times New Roman" pitchFamily="34" charset="0"/>
                    <a:ea typeface="微软雅黑" pitchFamily="34" charset="-122"/>
                    <a:cs typeface="Times New Roman" pitchFamily="34" charset="-120"/>
                  </a:rPr>
                  <a:t>加值</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𝑦</m:t>
                    </m:r>
                  </m:oMath>
                </a14:m>
                <a:r>
                  <a:rPr lang="en-US" altLang="zh-CN" sz="1800" b="0" i="0" dirty="0">
                    <a:solidFill>
                      <a:srgbClr val="244061"/>
                    </a:solidFill>
                    <a:latin typeface="Times New Roman" pitchFamily="34" charset="0"/>
                    <a:ea typeface="微软雅黑" pitchFamily="34" charset="-122"/>
                    <a:cs typeface="Times New Roman" pitchFamily="34" charset="-120"/>
                  </a:rPr>
                  <a:t>（万元）与投入</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𝑥</m:t>
                    </m:r>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𝑥</m:t>
                    </m:r>
                    <m:r>
                      <a:rPr lang="en-US" altLang="zh-CN" sz="1800" b="0" i="0">
                        <a:solidFill>
                          <a:srgbClr val="244061"/>
                        </a:solidFill>
                        <a:latin typeface="Cambria Math" pitchFamily="34" charset="0"/>
                        <a:ea typeface="Cambria Math" pitchFamily="34" charset="-122"/>
                        <a:cs typeface="Cambria Math" pitchFamily="34" charset="-120"/>
                      </a:rPr>
                      <m:t>≥10)</m:t>
                    </m:r>
                  </m:oMath>
                </a14:m>
                <a:r>
                  <a:rPr lang="en-US" altLang="zh-CN" sz="1800" b="0" i="0" dirty="0">
                    <a:solidFill>
                      <a:srgbClr val="244061"/>
                    </a:solidFill>
                    <a:latin typeface="Times New Roman" pitchFamily="34" charset="0"/>
                    <a:ea typeface="微软雅黑" pitchFamily="34" charset="-122"/>
                    <a:cs typeface="Times New Roman" pitchFamily="34" charset="-120"/>
                  </a:rPr>
                  <a:t>（万元）之间的关系式为</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𝑦</m:t>
                    </m:r>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𝑓</m:t>
                    </m:r>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𝑥</m:t>
                    </m:r>
                    <m:r>
                      <a:rPr lang="en-US" altLang="zh-CN" sz="1800" b="0" i="0">
                        <a:solidFill>
                          <a:srgbClr val="244061"/>
                        </a:solidFill>
                        <a:latin typeface="Cambria Math" pitchFamily="34" charset="0"/>
                        <a:ea typeface="Cambria Math" pitchFamily="34" charset="-122"/>
                        <a:cs typeface="Cambria Math" pitchFamily="34" charset="-120"/>
                      </a:rPr>
                      <m:t>)=</m:t>
                    </m:r>
                    <m:sSup>
                      <m:sSup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244061"/>
                            </a:solidFill>
                            <a:latin typeface="Cambria Math" pitchFamily="34" charset="0"/>
                            <a:ea typeface="Cambria Math" pitchFamily="34" charset="-122"/>
                            <a:cs typeface="Cambria Math" pitchFamily="34" charset="-120"/>
                          </a:rPr>
                          <m:t>𝑎𝑥</m:t>
                        </m:r>
                      </m:e>
                      <m:sup>
                        <m:r>
                          <a:rPr lang="en-US" altLang="zh-CN" sz="1800" b="0" i="0">
                            <a:solidFill>
                              <a:srgbClr val="244061"/>
                            </a:solidFill>
                            <a:latin typeface="Cambria Math" pitchFamily="34" charset="0"/>
                            <a:ea typeface="Cambria Math" pitchFamily="34" charset="-122"/>
                            <a:cs typeface="Cambria Math" pitchFamily="34" charset="-120"/>
                          </a:rPr>
                          <m:t>2</m:t>
                        </m:r>
                      </m:sup>
                    </m:sSup>
                    <m:r>
                      <a:rPr lang="en-US" altLang="zh-CN" sz="1800" b="0" i="0">
                        <a:solidFill>
                          <a:srgbClr val="244061"/>
                        </a:solidFill>
                        <a:latin typeface="Cambria Math" pitchFamily="34" charset="0"/>
                        <a:ea typeface="Cambria Math" pitchFamily="34" charset="-122"/>
                        <a:cs typeface="Cambria Math" pitchFamily="34" charset="-120"/>
                      </a:rPr>
                      <m:t>+</m:t>
                    </m:r>
                    <m:f>
                      <m:f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244061"/>
                            </a:solidFill>
                            <a:latin typeface="Cambria Math" pitchFamily="34" charset="0"/>
                            <a:ea typeface="Cambria Math" pitchFamily="34" charset="-122"/>
                            <a:cs typeface="Cambria Math" pitchFamily="34" charset="-120"/>
                          </a:rPr>
                          <m:t>101</m:t>
                        </m:r>
                      </m:num>
                      <m:den>
                        <m:r>
                          <a:rPr lang="en-US" altLang="zh-CN" sz="1800" b="0" i="0">
                            <a:solidFill>
                              <a:srgbClr val="244061"/>
                            </a:solidFill>
                            <a:latin typeface="Cambria Math" pitchFamily="34" charset="0"/>
                            <a:ea typeface="Cambria Math" pitchFamily="34" charset="-122"/>
                            <a:cs typeface="Cambria Math" pitchFamily="34" charset="-120"/>
                          </a:rPr>
                          <m:t>50</m:t>
                        </m:r>
                      </m:den>
                    </m:f>
                    <m:r>
                      <a:rPr lang="en-US" altLang="zh-CN" sz="1800" b="0" i="0">
                        <a:solidFill>
                          <a:srgbClr val="244061"/>
                        </a:solidFill>
                        <a:latin typeface="Cambria Math" pitchFamily="34" charset="0"/>
                        <a:ea typeface="Cambria Math" pitchFamily="34" charset="-122"/>
                        <a:cs typeface="Cambria Math" pitchFamily="34" charset="-120"/>
                      </a:rPr>
                      <m:t>𝑥</m:t>
                    </m:r>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𝑏</m:t>
                    </m:r>
                    <m:r>
                      <m:rPr>
                        <m:sty m:val="p"/>
                      </m:rPr>
                      <a:rPr lang="en-US" altLang="zh-CN" sz="1800" b="0" i="0">
                        <a:solidFill>
                          <a:srgbClr val="244061"/>
                        </a:solidFill>
                        <a:latin typeface="Cambria Math" pitchFamily="34" charset="0"/>
                        <a:ea typeface="Cambria Math" pitchFamily="34" charset="-122"/>
                        <a:cs typeface="Cambria Math" pitchFamily="34" charset="-120"/>
                      </a:rPr>
                      <m:t>ln</m:t>
                    </m:r>
                    <m:r>
                      <a:rPr lang="en-US" altLang="zh-CN" sz="1800" b="0" i="0">
                        <a:solidFill>
                          <a:srgbClr val="244061"/>
                        </a:solidFill>
                        <a:latin typeface="Cambria Math" pitchFamily="34" charset="0"/>
                        <a:ea typeface="Cambria Math" pitchFamily="34" charset="-122"/>
                        <a:cs typeface="Cambria Math" pitchFamily="34" charset="-120"/>
                      </a:rPr>
                      <m:t>𝑥</m:t>
                    </m:r>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𝑏</m:t>
                    </m:r>
                    <m:r>
                      <m:rPr>
                        <m:sty m:val="p"/>
                      </m:rPr>
                      <a:rPr lang="en-US" altLang="zh-CN" sz="1800" b="0" i="0">
                        <a:solidFill>
                          <a:srgbClr val="244061"/>
                        </a:solidFill>
                        <a:latin typeface="Cambria Math" pitchFamily="34" charset="0"/>
                        <a:ea typeface="Cambria Math" pitchFamily="34" charset="-122"/>
                        <a:cs typeface="Cambria Math" pitchFamily="34" charset="-120"/>
                      </a:rPr>
                      <m:t>ln</m:t>
                    </m:r>
                    <m:r>
                      <a:rPr lang="en-US" altLang="zh-CN" sz="1800" b="0" i="0">
                        <a:solidFill>
                          <a:srgbClr val="244061"/>
                        </a:solidFill>
                        <a:latin typeface="Cambria Math" pitchFamily="34" charset="0"/>
                        <a:ea typeface="Cambria Math" pitchFamily="34" charset="-122"/>
                        <a:cs typeface="Cambria Math" pitchFamily="34" charset="-120"/>
                      </a:rPr>
                      <m:t>10</m:t>
                    </m:r>
                  </m:oMath>
                </a14:m>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𝑎</m:t>
                    </m:r>
                  </m:oMath>
                </a14:m>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𝑏</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为常数</a:t>
                </a:r>
                <a:r>
                  <a:rPr lang="en-US" altLang="zh-CN" sz="1800" b="0" i="0">
                    <a:solidFill>
                      <a:srgbClr val="244061"/>
                    </a:solidFill>
                    <a:latin typeface="Times New Roman" pitchFamily="34" charset="0"/>
                    <a:ea typeface="微软雅黑" pitchFamily="34" charset="-122"/>
                    <a:cs typeface="Times New Roman" pitchFamily="34" charset="-120"/>
                  </a:rPr>
                  <a:t>.当</a:t>
                </a:r>
              </a:p>
              <a:p>
                <a:pPr latinLnBrk="1">
                  <a:lnSpc>
                    <a:spcPts val="3100"/>
                  </a:lnSpc>
                </a:pPr>
                <a14:m>
                  <m:oMath xmlns:m="http://schemas.openxmlformats.org/officeDocument/2006/math">
                    <m:r>
                      <a:rPr lang="en-US" altLang="zh-CN" b="0" i="0">
                        <a:solidFill>
                          <a:srgbClr val="244061"/>
                        </a:solidFill>
                        <a:latin typeface="Cambria Math" pitchFamily="34" charset="0"/>
                        <a:ea typeface="Cambria Math" pitchFamily="34" charset="-122"/>
                        <a:cs typeface="Cambria Math" pitchFamily="34" charset="-120"/>
                      </a:rPr>
                      <m:t>𝑥</m:t>
                    </m:r>
                    <m:r>
                      <a:rPr lang="en-US" altLang="zh-CN" b="0" i="0">
                        <a:solidFill>
                          <a:srgbClr val="244061"/>
                        </a:solidFill>
                        <a:latin typeface="Cambria Math" pitchFamily="34" charset="0"/>
                        <a:ea typeface="Cambria Math" pitchFamily="34" charset="-122"/>
                        <a:cs typeface="Cambria Math" pitchFamily="34" charset="-120"/>
                      </a:rPr>
                      <m:t>=10</m:t>
                    </m:r>
                  </m:oMath>
                </a14:m>
                <a:r>
                  <a:rPr lang="en-US" altLang="zh-CN" b="0" i="0" dirty="0">
                    <a:solidFill>
                      <a:srgbClr val="244061"/>
                    </a:solidFill>
                    <a:latin typeface="Times New Roman" pitchFamily="34" charset="0"/>
                    <a:ea typeface="微软雅黑" pitchFamily="34" charset="-122"/>
                    <a:cs typeface="Times New Roman" pitchFamily="34" charset="-120"/>
                  </a:rPr>
                  <a:t>时，</a:t>
                </a:r>
                <a14:m>
                  <m:oMath xmlns:m="http://schemas.openxmlformats.org/officeDocument/2006/math">
                    <m:r>
                      <a:rPr lang="en-US" altLang="zh-CN" b="0" i="0">
                        <a:solidFill>
                          <a:srgbClr val="244061"/>
                        </a:solidFill>
                        <a:latin typeface="Cambria Math" pitchFamily="34" charset="0"/>
                        <a:ea typeface="Cambria Math" pitchFamily="34" charset="-122"/>
                        <a:cs typeface="Cambria Math" pitchFamily="34" charset="-120"/>
                      </a:rPr>
                      <m:t>𝑦</m:t>
                    </m:r>
                    <m:r>
                      <a:rPr lang="en-US" altLang="zh-CN" b="0" i="0">
                        <a:solidFill>
                          <a:srgbClr val="244061"/>
                        </a:solidFill>
                        <a:latin typeface="Cambria Math" pitchFamily="34" charset="0"/>
                        <a:ea typeface="Cambria Math" pitchFamily="34" charset="-122"/>
                        <a:cs typeface="Cambria Math" pitchFamily="34" charset="-120"/>
                      </a:rPr>
                      <m:t>=19.2</m:t>
                    </m:r>
                  </m:oMath>
                </a14:m>
                <a:r>
                  <a:rPr lang="en-US" altLang="zh-CN" b="0" i="0" dirty="0">
                    <a:solidFill>
                      <a:srgbClr val="244061"/>
                    </a:solidFill>
                    <a:latin typeface="Times New Roman" pitchFamily="34" charset="0"/>
                    <a:ea typeface="微软雅黑" pitchFamily="34" charset="-122"/>
                    <a:cs typeface="Times New Roman" pitchFamily="34" charset="-120"/>
                  </a:rPr>
                  <a:t>；当</a:t>
                </a:r>
                <a14:m>
                  <m:oMath xmlns:m="http://schemas.openxmlformats.org/officeDocument/2006/math">
                    <m:r>
                      <a:rPr lang="en-US" altLang="zh-CN" b="0" i="0">
                        <a:solidFill>
                          <a:srgbClr val="244061"/>
                        </a:solidFill>
                        <a:latin typeface="Cambria Math" pitchFamily="34" charset="0"/>
                        <a:ea typeface="Cambria Math" pitchFamily="34" charset="-122"/>
                        <a:cs typeface="Cambria Math" pitchFamily="34" charset="-120"/>
                      </a:rPr>
                      <m:t>𝑥</m:t>
                    </m:r>
                    <m:r>
                      <a:rPr lang="en-US" altLang="zh-CN" b="0" i="0">
                        <a:solidFill>
                          <a:srgbClr val="244061"/>
                        </a:solidFill>
                        <a:latin typeface="Cambria Math" pitchFamily="34" charset="0"/>
                        <a:ea typeface="Cambria Math" pitchFamily="34" charset="-122"/>
                        <a:cs typeface="Cambria Math" pitchFamily="34" charset="-120"/>
                      </a:rPr>
                      <m:t>=30</m:t>
                    </m:r>
                  </m:oMath>
                </a14:m>
                <a:r>
                  <a:rPr lang="en-US" altLang="zh-CN" b="0" i="0" dirty="0">
                    <a:solidFill>
                      <a:srgbClr val="244061"/>
                    </a:solidFill>
                    <a:latin typeface="Times New Roman" pitchFamily="34" charset="0"/>
                    <a:ea typeface="微软雅黑" pitchFamily="34" charset="-122"/>
                    <a:cs typeface="Times New Roman" pitchFamily="34" charset="-120"/>
                  </a:rPr>
                  <a:t>时，</a:t>
                </a:r>
                <a14:m>
                  <m:oMath xmlns:m="http://schemas.openxmlformats.org/officeDocument/2006/math">
                    <m:r>
                      <a:rPr lang="en-US" altLang="zh-CN" b="0" i="0">
                        <a:solidFill>
                          <a:srgbClr val="244061"/>
                        </a:solidFill>
                        <a:latin typeface="Cambria Math" pitchFamily="34" charset="0"/>
                        <a:ea typeface="Cambria Math" pitchFamily="34" charset="-122"/>
                        <a:cs typeface="Cambria Math" pitchFamily="34" charset="-120"/>
                      </a:rPr>
                      <m:t>𝑦</m:t>
                    </m:r>
                    <m:r>
                      <a:rPr lang="en-US" altLang="zh-CN" b="0" i="0">
                        <a:solidFill>
                          <a:srgbClr val="244061"/>
                        </a:solidFill>
                        <a:latin typeface="Cambria Math" pitchFamily="34" charset="0"/>
                        <a:ea typeface="Cambria Math" pitchFamily="34" charset="-122"/>
                        <a:cs typeface="Cambria Math" pitchFamily="34" charset="-120"/>
                      </a:rPr>
                      <m:t>=50.5.</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dirty="0"/>
              </a:p>
            </p:txBody>
          </p:sp>
        </mc:Choice>
        <mc:Fallback xmlns="">
          <p:sp>
            <p:nvSpPr>
              <p:cNvPr id="2" name="QO_5_BD.7_1#641f8addd?vcp=1&amp;vop=1&amp;pid=d8f356bf2&amp;color=36,64,97&amp;vtp=1&amp;bt=1&amp;bbb=1&amp;hb=1"/>
              <p:cNvSpPr>
                <a:spLocks noRot="1" noChangeAspect="1" noMove="1" noResize="1" noEditPoints="1" noAdjustHandles="1" noChangeArrowheads="1" noChangeShapeType="1" noTextEdit="1"/>
              </p:cNvSpPr>
              <p:nvPr/>
            </p:nvSpPr>
            <p:spPr>
              <a:xfrm>
                <a:off x="539496" y="1110442"/>
                <a:ext cx="11109960" cy="1200595"/>
              </a:xfrm>
              <a:prstGeom prst="rect">
                <a:avLst/>
              </a:prstGeom>
              <a:blipFill>
                <a:blip r:embed="rId3"/>
                <a:stretch>
                  <a:fillRect l="-1317" r="-988" b="-12183"/>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3" name="QO_6_BD.8_1#f93f2cc4d?vcp=1&amp;vop=1&amp;pid=641f8addd&amp;color=36,64,97&amp;vtp=1&amp;bbb=1"/>
              <p:cNvSpPr/>
              <p:nvPr/>
            </p:nvSpPr>
            <p:spPr>
              <a:xfrm>
                <a:off x="539496" y="2362091"/>
                <a:ext cx="11109960" cy="363665"/>
              </a:xfrm>
              <a:prstGeom prst="rect">
                <a:avLst/>
              </a:prstGeom>
              <a:noFill/>
              <a:ln/>
            </p:spPr>
            <p:txBody>
              <a:bodyPr wrap="none" lIns="0" tIns="0" rIns="0" bIns="0" rtlCol="0" anchor="t"/>
              <a:lstStyle/>
              <a:p>
                <a:pPr algn="l" latinLnBrk="1">
                  <a:lnSpc>
                    <a:spcPts val="3200"/>
                  </a:lnSpc>
                </a:pPr>
                <a:r>
                  <a:rPr lang="en-US" altLang="zh-CN" sz="1800" b="0" i="0" dirty="0">
                    <a:solidFill>
                      <a:srgbClr val="003760"/>
                    </a:solidFill>
                    <a:latin typeface="Times New Roman" pitchFamily="34" charset="0"/>
                    <a:ea typeface="微软雅黑" pitchFamily="34" charset="-122"/>
                    <a:cs typeface="Times New Roman" pitchFamily="34" charset="-120"/>
                  </a:rPr>
                  <a:t>（1）</a:t>
                </a:r>
                <a:r>
                  <a:rPr lang="en-US" altLang="zh-CN" sz="1800" b="0" i="0" dirty="0">
                    <a:solidFill>
                      <a:srgbClr val="244061"/>
                    </a:solidFill>
                    <a:latin typeface="Times New Roman" pitchFamily="34" charset="0"/>
                    <a:ea typeface="微软雅黑" pitchFamily="34" charset="-122"/>
                    <a:cs typeface="Times New Roman" pitchFamily="34" charset="-120"/>
                  </a:rPr>
                  <a:t>求</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𝑓</m:t>
                    </m:r>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𝑥</m:t>
                    </m:r>
                    <m:r>
                      <a:rPr lang="en-US" altLang="zh-CN" sz="1800" b="0" i="0">
                        <a:solidFill>
                          <a:srgbClr val="244061"/>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的解析式；</a:t>
                </a:r>
                <a:endParaRPr lang="en-US" altLang="zh-CN" sz="1800" dirty="0"/>
              </a:p>
            </p:txBody>
          </p:sp>
        </mc:Choice>
        <mc:Fallback xmlns="">
          <p:sp>
            <p:nvSpPr>
              <p:cNvPr id="3" name="QO_6_BD.8_1#f93f2cc4d?vcp=1&amp;vop=1&amp;pid=641f8addd&amp;color=36,64,97&amp;vtp=1&amp;bbb=1"/>
              <p:cNvSpPr>
                <a:spLocks noRot="1" noChangeAspect="1" noMove="1" noResize="1" noEditPoints="1" noAdjustHandles="1" noChangeArrowheads="1" noChangeShapeType="1" noTextEdit="1"/>
              </p:cNvSpPr>
              <p:nvPr/>
            </p:nvSpPr>
            <p:spPr>
              <a:xfrm>
                <a:off x="539496" y="2362091"/>
                <a:ext cx="11109960" cy="363665"/>
              </a:xfrm>
              <a:prstGeom prst="rect">
                <a:avLst/>
              </a:prstGeom>
              <a:blipFill>
                <a:blip r:embed="rId4"/>
                <a:stretch>
                  <a:fillRect l="-1317" b="-38333"/>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4" name="QO_6_AN.9_1#f93f2cc4d?vcp=1&amp;vop=1&amp;pid=641f8addd&amp;color=36,64,97&amp;vtp=1&amp;bbb=1"/>
              <p:cNvSpPr/>
              <p:nvPr/>
            </p:nvSpPr>
            <p:spPr>
              <a:xfrm>
                <a:off x="539496" y="2735408"/>
                <a:ext cx="11109960" cy="3027934"/>
              </a:xfrm>
              <a:prstGeom prst="rect">
                <a:avLst/>
              </a:prstGeom>
              <a:noFill/>
              <a:ln/>
            </p:spPr>
            <p:txBody>
              <a:bodyPr wrap="none" lIns="0" tIns="0" rIns="0" bIns="0" rtlCol="0" anchor="t"/>
              <a:lstStyle/>
              <a:p>
                <a:pPr algn="l" latinLnBrk="1">
                  <a:lnSpc>
                    <a:spcPts val="3300"/>
                  </a:lnSpc>
                </a:pPr>
                <a:r>
                  <a:rPr lang="en-US" altLang="zh-CN" sz="1800" b="0" i="0" dirty="0">
                    <a:solidFill>
                      <a:srgbClr val="6565FF"/>
                    </a:solidFill>
                    <a:latin typeface="Times New Roman" pitchFamily="34" charset="0"/>
                    <a:ea typeface="微软雅黑" pitchFamily="34" charset="-122"/>
                    <a:cs typeface="Times New Roman" pitchFamily="34" charset="-120"/>
                  </a:rPr>
                  <a:t>【解】由题意可得</a:t>
                </a:r>
                <a:endParaRPr lang="en-US" altLang="zh-CN" sz="1800" dirty="0"/>
              </a:p>
              <a:p>
                <a:pPr latinLnBrk="1">
                  <a:lnSpc>
                    <a:spcPts val="8800"/>
                  </a:lnSpc>
                </a:pPr>
                <a14:m>
                  <m:oMath xmlns:m="http://schemas.openxmlformats.org/officeDocument/2006/math">
                    <m:d>
                      <m:dPr>
                        <m:begChr m:val="{"/>
                        <m:endChr m:val=""/>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dPr>
                      <m:e>
                        <m:eqArr>
                          <m:eqArr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eqArrPr>
                          <m:e>
                            <m:r>
                              <a:rPr lang="en-US" altLang="zh-CN" sz="1800" b="0" i="0" dirty="0">
                                <a:solidFill>
                                  <a:srgbClr val="6565FF"/>
                                </a:solidFill>
                                <a:latin typeface="Cambria Math" panose="02040503050406030204" pitchFamily="18" charset="0"/>
                                <a:ea typeface="微软雅黑" pitchFamily="34" charset="-122"/>
                                <a:cs typeface="Times New Roman" pitchFamily="34" charset="-120"/>
                              </a:rPr>
                              <m:t>&amp;</m:t>
                            </m:r>
                            <m:r>
                              <a:rPr lang="en-US" altLang="zh-CN" sz="1800" b="0" i="0">
                                <a:solidFill>
                                  <a:srgbClr val="6565FF"/>
                                </a:solidFill>
                                <a:latin typeface="Cambria Math" pitchFamily="34" charset="0"/>
                                <a:ea typeface="Cambria Math" pitchFamily="34" charset="-122"/>
                                <a:cs typeface="Cambria Math" pitchFamily="34" charset="-120"/>
                              </a:rPr>
                              <m:t>100</m:t>
                            </m:r>
                            <m:r>
                              <a:rPr lang="en-US" altLang="zh-CN" sz="1800" b="0" i="0">
                                <a:solidFill>
                                  <a:srgbClr val="6565FF"/>
                                </a:solidFill>
                                <a:latin typeface="Cambria Math" pitchFamily="34" charset="0"/>
                                <a:ea typeface="Cambria Math" pitchFamily="34" charset="-122"/>
                                <a:cs typeface="Cambria Math" pitchFamily="34" charset="-120"/>
                              </a:rPr>
                              <m:t>𝑎</m:t>
                            </m:r>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101</m:t>
                                </m:r>
                              </m:num>
                              <m:den>
                                <m:r>
                                  <a:rPr lang="en-US" altLang="zh-CN" sz="1800" b="0" i="0">
                                    <a:solidFill>
                                      <a:srgbClr val="6565FF"/>
                                    </a:solidFill>
                                    <a:latin typeface="Cambria Math" pitchFamily="34" charset="0"/>
                                    <a:ea typeface="Cambria Math" pitchFamily="34" charset="-122"/>
                                    <a:cs typeface="Cambria Math" pitchFamily="34" charset="-120"/>
                                  </a:rPr>
                                  <m:t>5</m:t>
                                </m:r>
                              </m:den>
                            </m:f>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𝑏</m:t>
                            </m:r>
                            <m:r>
                              <m:rPr>
                                <m:sty m:val="p"/>
                              </m:rPr>
                              <a:rPr lang="en-US" altLang="zh-CN" sz="1800" b="0" i="0">
                                <a:solidFill>
                                  <a:srgbClr val="6565FF"/>
                                </a:solidFill>
                                <a:latin typeface="Cambria Math" pitchFamily="34" charset="0"/>
                                <a:ea typeface="Cambria Math" pitchFamily="34" charset="-122"/>
                                <a:cs typeface="Cambria Math" pitchFamily="34" charset="-120"/>
                              </a:rPr>
                              <m:t>ln</m:t>
                            </m:r>
                            <m:r>
                              <m:rPr>
                                <m:nor/>
                              </m:rPr>
                              <a:rPr lang="en-US" altLang="zh-CN" sz="1800" b="0" i="0">
                                <a:solidFill>
                                  <a:srgbClr val="6565FF"/>
                                </a:solidFill>
                                <a:latin typeface="Cambria Math" pitchFamily="34" charset="0"/>
                                <a:ea typeface="Cambria Math" pitchFamily="34" charset="-122"/>
                                <a:cs typeface="Cambria Math" pitchFamily="34" charset="-120"/>
                              </a:rPr>
                              <m:t> </m:t>
                            </m:r>
                            <m:r>
                              <a:rPr lang="en-US" altLang="zh-CN" sz="1800" b="0" i="0">
                                <a:solidFill>
                                  <a:srgbClr val="6565FF"/>
                                </a:solidFill>
                                <a:latin typeface="Cambria Math" pitchFamily="34" charset="0"/>
                                <a:ea typeface="Cambria Math" pitchFamily="34" charset="-122"/>
                                <a:cs typeface="Cambria Math" pitchFamily="34" charset="-120"/>
                              </a:rPr>
                              <m:t>10+</m:t>
                            </m:r>
                            <m:r>
                              <a:rPr lang="en-US" altLang="zh-CN" sz="1800" b="0" i="0">
                                <a:solidFill>
                                  <a:srgbClr val="6565FF"/>
                                </a:solidFill>
                                <a:latin typeface="Cambria Math" pitchFamily="34" charset="0"/>
                                <a:ea typeface="Cambria Math" pitchFamily="34" charset="-122"/>
                                <a:cs typeface="Cambria Math" pitchFamily="34" charset="-120"/>
                              </a:rPr>
                              <m:t>𝑏</m:t>
                            </m:r>
                            <m:r>
                              <m:rPr>
                                <m:sty m:val="p"/>
                              </m:rPr>
                              <a:rPr lang="en-US" altLang="zh-CN" sz="1800" b="0" i="0">
                                <a:solidFill>
                                  <a:srgbClr val="6565FF"/>
                                </a:solidFill>
                                <a:latin typeface="Cambria Math" pitchFamily="34" charset="0"/>
                                <a:ea typeface="Cambria Math" pitchFamily="34" charset="-122"/>
                                <a:cs typeface="Cambria Math" pitchFamily="34" charset="-120"/>
                              </a:rPr>
                              <m:t>ln</m:t>
                            </m:r>
                            <m:r>
                              <m:rPr>
                                <m:nor/>
                              </m:rPr>
                              <a:rPr lang="en-US" altLang="zh-CN" sz="1800" b="0" i="0">
                                <a:solidFill>
                                  <a:srgbClr val="6565FF"/>
                                </a:solidFill>
                                <a:latin typeface="Cambria Math" pitchFamily="34" charset="0"/>
                                <a:ea typeface="Cambria Math" pitchFamily="34" charset="-122"/>
                                <a:cs typeface="Cambria Math" pitchFamily="34" charset="-120"/>
                              </a:rPr>
                              <m:t> </m:t>
                            </m:r>
                            <m:r>
                              <a:rPr lang="en-US" altLang="zh-CN" sz="1800" b="0" i="0">
                                <a:solidFill>
                                  <a:srgbClr val="6565FF"/>
                                </a:solidFill>
                                <a:latin typeface="Cambria Math" pitchFamily="34" charset="0"/>
                                <a:ea typeface="Cambria Math" pitchFamily="34" charset="-122"/>
                                <a:cs typeface="Cambria Math" pitchFamily="34" charset="-120"/>
                              </a:rPr>
                              <m:t>10=19.2,</m:t>
                            </m:r>
                          </m:e>
                          <m:e>
                            <m:r>
                              <a:rPr lang="en-US" altLang="zh-CN" sz="1800" b="0" i="0" dirty="0">
                                <a:solidFill>
                                  <a:srgbClr val="6565FF"/>
                                </a:solidFill>
                                <a:latin typeface="Cambria Math" panose="02040503050406030204" pitchFamily="18" charset="0"/>
                                <a:ea typeface="微软雅黑" pitchFamily="34" charset="-122"/>
                                <a:cs typeface="Times New Roman" pitchFamily="34" charset="-120"/>
                              </a:rPr>
                              <m:t>&amp;</m:t>
                            </m:r>
                            <m:r>
                              <a:rPr lang="en-US" altLang="zh-CN" sz="1800" b="0" i="0">
                                <a:solidFill>
                                  <a:srgbClr val="6565FF"/>
                                </a:solidFill>
                                <a:latin typeface="Cambria Math" pitchFamily="34" charset="0"/>
                                <a:ea typeface="Cambria Math" pitchFamily="34" charset="-122"/>
                                <a:cs typeface="Cambria Math" pitchFamily="34" charset="-120"/>
                              </a:rPr>
                              <m:t>900</m:t>
                            </m:r>
                            <m:r>
                              <a:rPr lang="en-US" altLang="zh-CN" sz="1800" b="0" i="0">
                                <a:solidFill>
                                  <a:srgbClr val="6565FF"/>
                                </a:solidFill>
                                <a:latin typeface="Cambria Math" pitchFamily="34" charset="0"/>
                                <a:ea typeface="Cambria Math" pitchFamily="34" charset="-122"/>
                                <a:cs typeface="Cambria Math" pitchFamily="34" charset="-120"/>
                              </a:rPr>
                              <m:t>𝑎</m:t>
                            </m:r>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303</m:t>
                                </m:r>
                              </m:num>
                              <m:den>
                                <m:r>
                                  <a:rPr lang="en-US" altLang="zh-CN" sz="1800" b="0" i="0">
                                    <a:solidFill>
                                      <a:srgbClr val="6565FF"/>
                                    </a:solidFill>
                                    <a:latin typeface="Cambria Math" pitchFamily="34" charset="0"/>
                                    <a:ea typeface="Cambria Math" pitchFamily="34" charset="-122"/>
                                    <a:cs typeface="Cambria Math" pitchFamily="34" charset="-120"/>
                                  </a:rPr>
                                  <m:t>5</m:t>
                                </m:r>
                              </m:den>
                            </m:f>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𝑏</m:t>
                            </m:r>
                            <m:r>
                              <m:rPr>
                                <m:sty m:val="p"/>
                              </m:rPr>
                              <a:rPr lang="en-US" altLang="zh-CN" sz="1800" b="0" i="0">
                                <a:solidFill>
                                  <a:srgbClr val="6565FF"/>
                                </a:solidFill>
                                <a:latin typeface="Cambria Math" pitchFamily="34" charset="0"/>
                                <a:ea typeface="Cambria Math" pitchFamily="34" charset="-122"/>
                                <a:cs typeface="Cambria Math" pitchFamily="34" charset="-120"/>
                              </a:rPr>
                              <m:t>ln</m:t>
                            </m:r>
                            <m:r>
                              <m:rPr>
                                <m:nor/>
                              </m:rPr>
                              <a:rPr lang="en-US" altLang="zh-CN" sz="1800" b="0" i="0">
                                <a:solidFill>
                                  <a:srgbClr val="6565FF"/>
                                </a:solidFill>
                                <a:latin typeface="Cambria Math" pitchFamily="34" charset="0"/>
                                <a:ea typeface="Cambria Math" pitchFamily="34" charset="-122"/>
                                <a:cs typeface="Cambria Math" pitchFamily="34" charset="-120"/>
                              </a:rPr>
                              <m:t> </m:t>
                            </m:r>
                            <m:r>
                              <a:rPr lang="en-US" altLang="zh-CN" sz="1800" b="0" i="0">
                                <a:solidFill>
                                  <a:srgbClr val="6565FF"/>
                                </a:solidFill>
                                <a:latin typeface="Cambria Math" pitchFamily="34" charset="0"/>
                                <a:ea typeface="Cambria Math" pitchFamily="34" charset="-122"/>
                                <a:cs typeface="Cambria Math" pitchFamily="34" charset="-120"/>
                              </a:rPr>
                              <m:t>30+</m:t>
                            </m:r>
                            <m:r>
                              <a:rPr lang="en-US" altLang="zh-CN" sz="1800" b="0" i="0">
                                <a:solidFill>
                                  <a:srgbClr val="6565FF"/>
                                </a:solidFill>
                                <a:latin typeface="Cambria Math" pitchFamily="34" charset="0"/>
                                <a:ea typeface="Cambria Math" pitchFamily="34" charset="-122"/>
                                <a:cs typeface="Cambria Math" pitchFamily="34" charset="-120"/>
                              </a:rPr>
                              <m:t>𝑏</m:t>
                            </m:r>
                            <m:r>
                              <m:rPr>
                                <m:sty m:val="p"/>
                              </m:rPr>
                              <a:rPr lang="en-US" altLang="zh-CN" sz="1800" b="0" i="0">
                                <a:solidFill>
                                  <a:srgbClr val="6565FF"/>
                                </a:solidFill>
                                <a:latin typeface="Cambria Math" pitchFamily="34" charset="0"/>
                                <a:ea typeface="Cambria Math" pitchFamily="34" charset="-122"/>
                                <a:cs typeface="Cambria Math" pitchFamily="34" charset="-120"/>
                              </a:rPr>
                              <m:t>ln</m:t>
                            </m:r>
                            <m:r>
                              <m:rPr>
                                <m:nor/>
                              </m:rPr>
                              <a:rPr lang="en-US" altLang="zh-CN" sz="1800" b="0" i="0">
                                <a:solidFill>
                                  <a:srgbClr val="6565FF"/>
                                </a:solidFill>
                                <a:latin typeface="Cambria Math" pitchFamily="34" charset="0"/>
                                <a:ea typeface="Cambria Math" pitchFamily="34" charset="-122"/>
                                <a:cs typeface="Cambria Math" pitchFamily="34" charset="-120"/>
                              </a:rPr>
                              <m:t> </m:t>
                            </m:r>
                            <m:r>
                              <a:rPr lang="en-US" altLang="zh-CN" sz="1800" b="0" i="0">
                                <a:solidFill>
                                  <a:srgbClr val="6565FF"/>
                                </a:solidFill>
                                <a:latin typeface="Cambria Math" pitchFamily="34" charset="0"/>
                                <a:ea typeface="Cambria Math" pitchFamily="34" charset="-122"/>
                                <a:cs typeface="Cambria Math" pitchFamily="34" charset="-120"/>
                              </a:rPr>
                              <m:t>10=50.5,</m:t>
                            </m:r>
                          </m:e>
                        </m:eqArr>
                      </m:e>
                    </m:d>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800" dirty="0"/>
              </a:p>
              <a:p>
                <a:pPr latinLnBrk="1">
                  <a:lnSpc>
                    <a:spcPts val="7600"/>
                  </a:lnSpc>
                </a:pPr>
                <a:r>
                  <a:rPr lang="en-US" altLang="zh-CN" b="0" i="0">
                    <a:solidFill>
                      <a:srgbClr val="6565FF"/>
                    </a:solidFill>
                    <a:latin typeface="Times New Roman" pitchFamily="34" charset="0"/>
                    <a:ea typeface="微软雅黑" pitchFamily="34" charset="-122"/>
                    <a:cs typeface="Times New Roman" pitchFamily="34" charset="-120"/>
                  </a:rPr>
                  <a:t>解</a:t>
                </a:r>
                <a:r>
                  <a:rPr lang="en-US" altLang="zh-CN" sz="1800" b="0" i="0">
                    <a:solidFill>
                      <a:srgbClr val="6565FF"/>
                    </a:solidFill>
                    <a:latin typeface="Times New Roman" pitchFamily="34" charset="0"/>
                    <a:ea typeface="微软雅黑" pitchFamily="34" charset="-122"/>
                    <a:cs typeface="Times New Roman" pitchFamily="34" charset="-120"/>
                  </a:rPr>
                  <a:t>得</a:t>
                </a:r>
                <a14:m>
                  <m:oMath xmlns:m="http://schemas.openxmlformats.org/officeDocument/2006/math">
                    <m:d>
                      <m:dPr>
                        <m:begChr m:val="{"/>
                        <m:endChr m:val=""/>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dPr>
                      <m:e>
                        <m:eqArr>
                          <m:eqArr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eqArrPr>
                          <m:e>
                            <m:r>
                              <a:rPr lang="en-US" altLang="zh-CN" sz="1800" b="0" i="0" dirty="0">
                                <a:solidFill>
                                  <a:srgbClr val="6565FF"/>
                                </a:solidFill>
                                <a:latin typeface="Cambria Math" panose="02040503050406030204" pitchFamily="18" charset="0"/>
                                <a:ea typeface="微软雅黑" pitchFamily="34" charset="-122"/>
                                <a:cs typeface="Times New Roman" pitchFamily="34" charset="-120"/>
                              </a:rPr>
                              <m:t>&amp;</m:t>
                            </m:r>
                            <m:r>
                              <a:rPr lang="en-US" altLang="zh-CN" sz="1800" b="0" i="0">
                                <a:solidFill>
                                  <a:srgbClr val="6565FF"/>
                                </a:solidFill>
                                <a:latin typeface="Cambria Math" pitchFamily="34" charset="0"/>
                                <a:ea typeface="Cambria Math" pitchFamily="34" charset="-122"/>
                                <a:cs typeface="Cambria Math" pitchFamily="34" charset="-120"/>
                              </a:rPr>
                              <m:t>𝑎</m:t>
                            </m:r>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1</m:t>
                                </m:r>
                              </m:num>
                              <m:den>
                                <m:r>
                                  <a:rPr lang="en-US" altLang="zh-CN" sz="1800" b="0" i="0">
                                    <a:solidFill>
                                      <a:srgbClr val="6565FF"/>
                                    </a:solidFill>
                                    <a:latin typeface="Cambria Math" pitchFamily="34" charset="0"/>
                                    <a:ea typeface="Cambria Math" pitchFamily="34" charset="-122"/>
                                    <a:cs typeface="Cambria Math" pitchFamily="34" charset="-120"/>
                                  </a:rPr>
                                  <m:t>100</m:t>
                                </m:r>
                              </m:den>
                            </m:f>
                            <m:r>
                              <a:rPr lang="en-US" altLang="zh-CN" sz="1800" b="0" i="0">
                                <a:solidFill>
                                  <a:srgbClr val="6565FF"/>
                                </a:solidFill>
                                <a:latin typeface="Cambria Math" pitchFamily="34" charset="0"/>
                                <a:ea typeface="Cambria Math" pitchFamily="34" charset="-122"/>
                                <a:cs typeface="Cambria Math" pitchFamily="34" charset="-120"/>
                              </a:rPr>
                              <m:t>,</m:t>
                            </m:r>
                          </m:e>
                          <m:e>
                            <m:r>
                              <a:rPr lang="en-US" altLang="zh-CN" sz="1800" b="0" i="0" dirty="0">
                                <a:solidFill>
                                  <a:srgbClr val="6565FF"/>
                                </a:solidFill>
                                <a:latin typeface="Cambria Math" panose="02040503050406030204" pitchFamily="18" charset="0"/>
                                <a:ea typeface="微软雅黑" pitchFamily="34" charset="-122"/>
                                <a:cs typeface="Times New Roman" pitchFamily="34" charset="-120"/>
                              </a:rPr>
                              <m:t>&amp;</m:t>
                            </m:r>
                            <m:r>
                              <a:rPr lang="en-US" altLang="zh-CN" sz="1800" b="0" i="0">
                                <a:solidFill>
                                  <a:srgbClr val="6565FF"/>
                                </a:solidFill>
                                <a:latin typeface="Cambria Math" pitchFamily="34" charset="0"/>
                                <a:ea typeface="Cambria Math" pitchFamily="34" charset="-122"/>
                                <a:cs typeface="Cambria Math" pitchFamily="34" charset="-120"/>
                              </a:rPr>
                              <m:t>𝑏</m:t>
                            </m:r>
                            <m:r>
                              <a:rPr lang="en-US" altLang="zh-CN" sz="1800" b="0" i="0">
                                <a:solidFill>
                                  <a:srgbClr val="6565FF"/>
                                </a:solidFill>
                                <a:latin typeface="Cambria Math" pitchFamily="34" charset="0"/>
                                <a:ea typeface="Cambria Math" pitchFamily="34" charset="-122"/>
                                <a:cs typeface="Cambria Math" pitchFamily="34" charset="-120"/>
                              </a:rPr>
                              <m:t>≈1,</m:t>
                            </m:r>
                          </m:e>
                        </m:eqArr>
                      </m:e>
                    </m:d>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800" dirty="0"/>
              </a:p>
              <a:p>
                <a:pPr latinLnBrk="1">
                  <a:lnSpc>
                    <a:spcPts val="4500"/>
                  </a:lnSpc>
                </a:pP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𝑓</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𝑥</m:t>
                    </m:r>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1</m:t>
                        </m:r>
                      </m:num>
                      <m:den>
                        <m:r>
                          <a:rPr lang="en-US" altLang="zh-CN" sz="1800" b="0" i="0">
                            <a:solidFill>
                              <a:srgbClr val="6565FF"/>
                            </a:solidFill>
                            <a:latin typeface="Cambria Math" pitchFamily="34" charset="0"/>
                            <a:ea typeface="Cambria Math" pitchFamily="34" charset="-122"/>
                            <a:cs typeface="Cambria Math" pitchFamily="34" charset="-120"/>
                          </a:rPr>
                          <m:t>100</m:t>
                        </m:r>
                      </m:den>
                    </m:f>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𝑥</m:t>
                        </m:r>
                      </m:e>
                      <m:sup>
                        <m:r>
                          <a:rPr lang="en-US" altLang="zh-CN" sz="1800" b="0" i="0">
                            <a:solidFill>
                              <a:srgbClr val="6565FF"/>
                            </a:solidFill>
                            <a:latin typeface="Cambria Math" pitchFamily="34" charset="0"/>
                            <a:ea typeface="Cambria Math" pitchFamily="34" charset="-122"/>
                            <a:cs typeface="Cambria Math" pitchFamily="34" charset="-120"/>
                          </a:rPr>
                          <m:t>2</m:t>
                        </m:r>
                      </m:sup>
                    </m:sSup>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101</m:t>
                        </m:r>
                      </m:num>
                      <m:den>
                        <m:r>
                          <a:rPr lang="en-US" altLang="zh-CN" sz="1800" b="0" i="0">
                            <a:solidFill>
                              <a:srgbClr val="6565FF"/>
                            </a:solidFill>
                            <a:latin typeface="Cambria Math" pitchFamily="34" charset="0"/>
                            <a:ea typeface="Cambria Math" pitchFamily="34" charset="-122"/>
                            <a:cs typeface="Cambria Math" pitchFamily="34" charset="-120"/>
                          </a:rPr>
                          <m:t>50</m:t>
                        </m:r>
                      </m:den>
                    </m:f>
                    <m:r>
                      <a:rPr lang="en-US" altLang="zh-CN" sz="1800" b="0" i="0">
                        <a:solidFill>
                          <a:srgbClr val="6565FF"/>
                        </a:solidFill>
                        <a:latin typeface="Cambria Math" pitchFamily="34" charset="0"/>
                        <a:ea typeface="Cambria Math" pitchFamily="34" charset="-122"/>
                        <a:cs typeface="Cambria Math" pitchFamily="34" charset="-120"/>
                      </a:rPr>
                      <m:t>𝑥</m:t>
                    </m:r>
                    <m:r>
                      <a:rPr lang="en-US" altLang="zh-CN" sz="1800" b="0" i="0">
                        <a:solidFill>
                          <a:srgbClr val="6565FF"/>
                        </a:solidFill>
                        <a:latin typeface="Cambria Math" pitchFamily="34" charset="0"/>
                        <a:ea typeface="Cambria Math" pitchFamily="34" charset="-122"/>
                        <a:cs typeface="Cambria Math" pitchFamily="34" charset="-120"/>
                      </a:rPr>
                      <m:t>−</m:t>
                    </m:r>
                    <m:r>
                      <m:rPr>
                        <m:sty m:val="p"/>
                      </m:rPr>
                      <a:rPr lang="en-US" altLang="zh-CN" sz="1800" b="0" i="0">
                        <a:solidFill>
                          <a:srgbClr val="6565FF"/>
                        </a:solidFill>
                        <a:latin typeface="Cambria Math" pitchFamily="34" charset="0"/>
                        <a:ea typeface="Cambria Math" pitchFamily="34" charset="-122"/>
                        <a:cs typeface="Cambria Math" pitchFamily="34" charset="-120"/>
                      </a:rPr>
                      <m:t>ln</m:t>
                    </m:r>
                    <m:r>
                      <m:rPr>
                        <m:nor/>
                      </m:rPr>
                      <a:rPr lang="en-US" altLang="zh-CN" sz="1800" b="0" i="0">
                        <a:solidFill>
                          <a:srgbClr val="6565FF"/>
                        </a:solidFill>
                        <a:latin typeface="Cambria Math" pitchFamily="34" charset="0"/>
                        <a:ea typeface="Cambria Math" pitchFamily="34" charset="-122"/>
                        <a:cs typeface="Cambria Math" pitchFamily="34" charset="-120"/>
                      </a:rPr>
                      <m:t> </m:t>
                    </m:r>
                    <m:r>
                      <a:rPr lang="en-US" altLang="zh-CN" sz="1800" b="0" i="0">
                        <a:solidFill>
                          <a:srgbClr val="6565FF"/>
                        </a:solidFill>
                        <a:latin typeface="Cambria Math" pitchFamily="34" charset="0"/>
                        <a:ea typeface="Cambria Math" pitchFamily="34" charset="-122"/>
                        <a:cs typeface="Cambria Math" pitchFamily="34" charset="-120"/>
                      </a:rPr>
                      <m:t>𝑥</m:t>
                    </m:r>
                    <m:r>
                      <a:rPr lang="en-US" altLang="zh-CN" sz="1800" b="0" i="0">
                        <a:solidFill>
                          <a:srgbClr val="6565FF"/>
                        </a:solidFill>
                        <a:latin typeface="Cambria Math" pitchFamily="34" charset="0"/>
                        <a:ea typeface="Cambria Math" pitchFamily="34" charset="-122"/>
                        <a:cs typeface="Cambria Math" pitchFamily="34" charset="-120"/>
                      </a:rPr>
                      <m:t>+</m:t>
                    </m:r>
                    <m:r>
                      <m:rPr>
                        <m:sty m:val="p"/>
                      </m:rPr>
                      <a:rPr lang="en-US" altLang="zh-CN" sz="1800" b="0" i="0">
                        <a:solidFill>
                          <a:srgbClr val="6565FF"/>
                        </a:solidFill>
                        <a:latin typeface="Cambria Math" pitchFamily="34" charset="0"/>
                        <a:ea typeface="Cambria Math" pitchFamily="34" charset="-122"/>
                        <a:cs typeface="Cambria Math" pitchFamily="34" charset="-120"/>
                      </a:rPr>
                      <m:t>ln</m:t>
                    </m:r>
                    <m:r>
                      <m:rPr>
                        <m:nor/>
                      </m:rPr>
                      <a:rPr lang="en-US" altLang="zh-CN" sz="1800" b="0" i="0">
                        <a:solidFill>
                          <a:srgbClr val="6565FF"/>
                        </a:solidFill>
                        <a:latin typeface="Cambria Math" pitchFamily="34" charset="0"/>
                        <a:ea typeface="Cambria Math" pitchFamily="34" charset="-122"/>
                        <a:cs typeface="Cambria Math" pitchFamily="34" charset="-120"/>
                      </a:rPr>
                      <m:t> </m:t>
                    </m:r>
                    <m:r>
                      <a:rPr lang="en-US" altLang="zh-CN" sz="1800" b="0" i="0">
                        <a:solidFill>
                          <a:srgbClr val="6565FF"/>
                        </a:solidFill>
                        <a:latin typeface="Cambria Math" pitchFamily="34" charset="0"/>
                        <a:ea typeface="Cambria Math" pitchFamily="34" charset="-122"/>
                        <a:cs typeface="Cambria Math" pitchFamily="34" charset="-120"/>
                      </a:rPr>
                      <m:t>10(</m:t>
                    </m:r>
                    <m:r>
                      <a:rPr lang="en-US" altLang="zh-CN" sz="1800" b="0" i="0">
                        <a:solidFill>
                          <a:srgbClr val="6565FF"/>
                        </a:solidFill>
                        <a:latin typeface="Cambria Math" pitchFamily="34" charset="0"/>
                        <a:ea typeface="Cambria Math" pitchFamily="34" charset="-122"/>
                        <a:cs typeface="Cambria Math" pitchFamily="34" charset="-120"/>
                      </a:rPr>
                      <m:t>𝑥</m:t>
                    </m:r>
                    <m:r>
                      <a:rPr lang="en-US" altLang="zh-CN" sz="1800" b="0" i="0">
                        <a:solidFill>
                          <a:srgbClr val="6565FF"/>
                        </a:solidFill>
                        <a:latin typeface="Cambria Math" pitchFamily="34" charset="0"/>
                        <a:ea typeface="Cambria Math" pitchFamily="34" charset="-122"/>
                        <a:cs typeface="Cambria Math" pitchFamily="34" charset="-120"/>
                      </a:rPr>
                      <m:t>≥10)</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p:txBody>
          </p:sp>
        </mc:Choice>
        <mc:Fallback xmlns="">
          <p:sp>
            <p:nvSpPr>
              <p:cNvPr id="4" name="QO_6_AN.9_1#f93f2cc4d?vcp=1&amp;vop=1&amp;pid=641f8addd&amp;color=36,64,97&amp;vtp=1&amp;bbb=1"/>
              <p:cNvSpPr>
                <a:spLocks noRot="1" noChangeAspect="1" noMove="1" noResize="1" noEditPoints="1" noAdjustHandles="1" noChangeArrowheads="1" noChangeShapeType="1" noTextEdit="1"/>
              </p:cNvSpPr>
              <p:nvPr/>
            </p:nvSpPr>
            <p:spPr>
              <a:xfrm>
                <a:off x="539496" y="2735408"/>
                <a:ext cx="11109960" cy="3027934"/>
              </a:xfrm>
              <a:prstGeom prst="rect">
                <a:avLst/>
              </a:prstGeom>
              <a:blipFill>
                <a:blip r:embed="rId5"/>
                <a:stretch>
                  <a:fillRect l="-1317" b="-2823"/>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anim calcmode="lin" valueType="num">
                                      <p:cBhvr>
                                        <p:cTn id="8" dur="500" fill="hold"/>
                                        <p:tgtEl>
                                          <p:spTgt spid="4">
                                            <p:bg/>
                                          </p:spTgt>
                                        </p:tgtEl>
                                        <p:attrNameLst>
                                          <p:attrName>ppt_x</p:attrName>
                                        </p:attrNameLst>
                                      </p:cBhvr>
                                      <p:tavLst>
                                        <p:tav tm="0">
                                          <p:val>
                                            <p:strVal val="#ppt_x"/>
                                          </p:val>
                                        </p:tav>
                                        <p:tav tm="100000">
                                          <p:val>
                                            <p:strVal val="#ppt_x"/>
                                          </p:val>
                                        </p:tav>
                                      </p:tavLst>
                                    </p:anim>
                                    <p:anim calcmode="lin" valueType="num">
                                      <p:cBhvr>
                                        <p:cTn id="9" dur="500" fill="hold"/>
                                        <p:tgtEl>
                                          <p:spTgt spid="4">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4">
                                            <p:txEl>
                                              <p:pRg st="0" end="0"/>
                                            </p:txEl>
                                          </p:spTgt>
                                        </p:tgtEl>
                                        <p:attrNameLst>
                                          <p:attrName>style.visibility</p:attrName>
                                        </p:attrNameLst>
                                      </p:cBhvr>
                                      <p:to>
                                        <p:strVal val="visible"/>
                                      </p:to>
                                    </p:set>
                                    <p:animEffect transition="in" filter="fade">
                                      <p:cBhvr>
                                        <p:cTn id="12" dur="500"/>
                                        <p:tgtEl>
                                          <p:spTgt spid="4">
                                            <p:txEl>
                                              <p:pRg st="0" end="0"/>
                                            </p:txEl>
                                          </p:spTgt>
                                        </p:tgtEl>
                                      </p:cBhvr>
                                    </p:animEffect>
                                    <p:anim calcmode="lin" valueType="num">
                                      <p:cBhvr>
                                        <p:cTn id="13"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4">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4">
                                            <p:txEl>
                                              <p:pRg st="1" end="1"/>
                                            </p:txEl>
                                          </p:spTgt>
                                        </p:tgtEl>
                                        <p:attrNameLst>
                                          <p:attrName>style.visibility</p:attrName>
                                        </p:attrNameLst>
                                      </p:cBhvr>
                                      <p:to>
                                        <p:strVal val="visible"/>
                                      </p:to>
                                    </p:set>
                                    <p:animEffect transition="in" filter="fade">
                                      <p:cBhvr>
                                        <p:cTn id="17" dur="500"/>
                                        <p:tgtEl>
                                          <p:spTgt spid="4">
                                            <p:txEl>
                                              <p:pRg st="1" end="1"/>
                                            </p:txEl>
                                          </p:spTgt>
                                        </p:tgtEl>
                                      </p:cBhvr>
                                    </p:animEffect>
                                    <p:anim calcmode="lin" valueType="num">
                                      <p:cBhvr>
                                        <p:cTn id="18"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4">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4">
                                            <p:txEl>
                                              <p:pRg st="2" end="2"/>
                                            </p:txEl>
                                          </p:spTgt>
                                        </p:tgtEl>
                                        <p:attrNameLst>
                                          <p:attrName>style.visibility</p:attrName>
                                        </p:attrNameLst>
                                      </p:cBhvr>
                                      <p:to>
                                        <p:strVal val="visible"/>
                                      </p:to>
                                    </p:set>
                                    <p:animEffect transition="in" filter="fade">
                                      <p:cBhvr>
                                        <p:cTn id="22" dur="500"/>
                                        <p:tgtEl>
                                          <p:spTgt spid="4">
                                            <p:txEl>
                                              <p:pRg st="2" end="2"/>
                                            </p:txEl>
                                          </p:spTgt>
                                        </p:tgtEl>
                                      </p:cBhvr>
                                    </p:animEffect>
                                    <p:anim calcmode="lin" valueType="num">
                                      <p:cBhvr>
                                        <p:cTn id="23"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4">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4">
                                            <p:txEl>
                                              <p:pRg st="3" end="3"/>
                                            </p:txEl>
                                          </p:spTgt>
                                        </p:tgtEl>
                                        <p:attrNameLst>
                                          <p:attrName>style.visibility</p:attrName>
                                        </p:attrNameLst>
                                      </p:cBhvr>
                                      <p:to>
                                        <p:strVal val="visible"/>
                                      </p:to>
                                    </p:set>
                                    <p:animEffect transition="in" filter="fade">
                                      <p:cBhvr>
                                        <p:cTn id="27" dur="500"/>
                                        <p:tgtEl>
                                          <p:spTgt spid="4">
                                            <p:txEl>
                                              <p:pRg st="3" end="3"/>
                                            </p:txEl>
                                          </p:spTgt>
                                        </p:tgtEl>
                                      </p:cBhvr>
                                    </p:animEffect>
                                    <p:anim calcmode="lin" valueType="num">
                                      <p:cBhvr>
                                        <p:cTn id="28"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4">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13</TotalTime>
  <Words>6938</Words>
  <Application>Microsoft Office PowerPoint</Application>
  <PresentationFormat>宽屏</PresentationFormat>
  <Paragraphs>374</Paragraphs>
  <Slides>45</Slides>
  <Notes>45</Notes>
  <HiddenSlides>0</HiddenSlides>
  <MMClips>0</MMClips>
  <ScaleCrop>false</ScaleCrop>
  <HeadingPairs>
    <vt:vector size="6" baseType="variant">
      <vt:variant>
        <vt:lpstr>已用的字体</vt:lpstr>
      </vt:variant>
      <vt:variant>
        <vt:i4>9</vt:i4>
      </vt:variant>
      <vt:variant>
        <vt:lpstr>主题</vt:lpstr>
      </vt:variant>
      <vt:variant>
        <vt:i4>1</vt:i4>
      </vt:variant>
      <vt:variant>
        <vt:lpstr>幻灯片标题</vt:lpstr>
      </vt:variant>
      <vt:variant>
        <vt:i4>45</vt:i4>
      </vt:variant>
    </vt:vector>
  </HeadingPairs>
  <TitlesOfParts>
    <vt:vector size="55" baseType="lpstr">
      <vt:lpstr>Arial (正文)</vt:lpstr>
      <vt:lpstr>等线</vt:lpstr>
      <vt:lpstr>SimSun</vt:lpstr>
      <vt:lpstr>微软雅黑</vt:lpstr>
      <vt:lpstr>印品黑体</vt:lpstr>
      <vt:lpstr>Arial</vt:lpstr>
      <vt:lpstr>Calibri</vt:lpstr>
      <vt:lpstr>Cambria Math</vt:lpstr>
      <vt:lpstr>Times New Roman</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subject/>
  <dc:creator/>
  <cp:keywords/>
  <dc:description/>
  <cp:lastModifiedBy>MicroSoft</cp:lastModifiedBy>
  <cp:revision>3</cp:revision>
  <dcterms:created xsi:type="dcterms:W3CDTF">2025-10-21T08:17:18Z</dcterms:created>
  <dcterms:modified xsi:type="dcterms:W3CDTF">2025-10-21T12:14:59Z</dcterms:modified>
  <cp:category/>
  <cp:contentStatus/>
</cp:coreProperties>
</file>